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328" r:id="rId2"/>
    <p:sldId id="404" r:id="rId3"/>
    <p:sldId id="371" r:id="rId4"/>
    <p:sldId id="343" r:id="rId5"/>
    <p:sldId id="405" r:id="rId6"/>
    <p:sldId id="406" r:id="rId7"/>
    <p:sldId id="407" r:id="rId8"/>
    <p:sldId id="408" r:id="rId9"/>
    <p:sldId id="347" r:id="rId10"/>
    <p:sldId id="409" r:id="rId11"/>
    <p:sldId id="383" r:id="rId12"/>
    <p:sldId id="346" r:id="rId13"/>
    <p:sldId id="382" r:id="rId14"/>
    <p:sldId id="349" r:id="rId15"/>
    <p:sldId id="384" r:id="rId16"/>
    <p:sldId id="352" r:id="rId17"/>
    <p:sldId id="374" r:id="rId18"/>
    <p:sldId id="386" r:id="rId19"/>
    <p:sldId id="385" r:id="rId20"/>
    <p:sldId id="375" r:id="rId21"/>
    <p:sldId id="387" r:id="rId22"/>
    <p:sldId id="356" r:id="rId23"/>
    <p:sldId id="369" r:id="rId24"/>
    <p:sldId id="357" r:id="rId25"/>
    <p:sldId id="373" r:id="rId26"/>
    <p:sldId id="358" r:id="rId27"/>
    <p:sldId id="359" r:id="rId28"/>
    <p:sldId id="360" r:id="rId29"/>
    <p:sldId id="367" r:id="rId30"/>
    <p:sldId id="393" r:id="rId31"/>
    <p:sldId id="361" r:id="rId32"/>
    <p:sldId id="362" r:id="rId33"/>
    <p:sldId id="378" r:id="rId34"/>
    <p:sldId id="379" r:id="rId35"/>
    <p:sldId id="380" r:id="rId36"/>
    <p:sldId id="381" r:id="rId37"/>
    <p:sldId id="372" r:id="rId38"/>
    <p:sldId id="377" r:id="rId39"/>
    <p:sldId id="394" r:id="rId40"/>
    <p:sldId id="363" r:id="rId41"/>
    <p:sldId id="395" r:id="rId42"/>
    <p:sldId id="396" r:id="rId43"/>
    <p:sldId id="401" r:id="rId44"/>
    <p:sldId id="402" r:id="rId45"/>
    <p:sldId id="403" r:id="rId46"/>
    <p:sldId id="413" r:id="rId47"/>
    <p:sldId id="410" r:id="rId48"/>
    <p:sldId id="411" r:id="rId49"/>
    <p:sldId id="412" r:id="rId50"/>
    <p:sldId id="350" r:id="rId51"/>
    <p:sldId id="368" r:id="rId52"/>
    <p:sldId id="388" r:id="rId53"/>
    <p:sldId id="390" r:id="rId54"/>
    <p:sldId id="389" r:id="rId55"/>
    <p:sldId id="391" r:id="rId56"/>
    <p:sldId id="392" r:id="rId57"/>
    <p:sldId id="400" r:id="rId58"/>
    <p:sldId id="421" r:id="rId59"/>
    <p:sldId id="414" r:id="rId60"/>
    <p:sldId id="415" r:id="rId61"/>
    <p:sldId id="416" r:id="rId62"/>
    <p:sldId id="417" r:id="rId63"/>
    <p:sldId id="418" r:id="rId64"/>
    <p:sldId id="423" r:id="rId65"/>
    <p:sldId id="424" r:id="rId66"/>
  </p:sldIdLst>
  <p:sldSz cx="9144000" cy="6858000" type="screen4x3"/>
  <p:notesSz cx="6950075" cy="9236075"/>
  <p:defaultTextStyle>
    <a:defPPr>
      <a:defRPr lang="zh-CN"/>
    </a:defPPr>
    <a:lvl1pPr algn="l" rtl="0" eaLnBrk="0" fontAlgn="base" hangingPunct="0">
      <a:spcBef>
        <a:spcPct val="0"/>
      </a:spcBef>
      <a:spcAft>
        <a:spcPct val="0"/>
      </a:spcAft>
      <a:defRPr kern="1200">
        <a:solidFill>
          <a:schemeClr val="tx1"/>
        </a:solidFill>
        <a:latin typeface="Arial" charset="0"/>
        <a:ea typeface="宋体" charset="0"/>
        <a:cs typeface="宋体" charset="0"/>
      </a:defRPr>
    </a:lvl1pPr>
    <a:lvl2pPr marL="457200" algn="l" rtl="0" eaLnBrk="0" fontAlgn="base" hangingPunct="0">
      <a:spcBef>
        <a:spcPct val="0"/>
      </a:spcBef>
      <a:spcAft>
        <a:spcPct val="0"/>
      </a:spcAft>
      <a:defRPr kern="1200">
        <a:solidFill>
          <a:schemeClr val="tx1"/>
        </a:solidFill>
        <a:latin typeface="Arial" charset="0"/>
        <a:ea typeface="宋体" charset="0"/>
        <a:cs typeface="宋体" charset="0"/>
      </a:defRPr>
    </a:lvl2pPr>
    <a:lvl3pPr marL="914400" algn="l" rtl="0" eaLnBrk="0" fontAlgn="base" hangingPunct="0">
      <a:spcBef>
        <a:spcPct val="0"/>
      </a:spcBef>
      <a:spcAft>
        <a:spcPct val="0"/>
      </a:spcAft>
      <a:defRPr kern="1200">
        <a:solidFill>
          <a:schemeClr val="tx1"/>
        </a:solidFill>
        <a:latin typeface="Arial" charset="0"/>
        <a:ea typeface="宋体" charset="0"/>
        <a:cs typeface="宋体" charset="0"/>
      </a:defRPr>
    </a:lvl3pPr>
    <a:lvl4pPr marL="1371600" algn="l" rtl="0" eaLnBrk="0" fontAlgn="base" hangingPunct="0">
      <a:spcBef>
        <a:spcPct val="0"/>
      </a:spcBef>
      <a:spcAft>
        <a:spcPct val="0"/>
      </a:spcAft>
      <a:defRPr kern="1200">
        <a:solidFill>
          <a:schemeClr val="tx1"/>
        </a:solidFill>
        <a:latin typeface="Arial" charset="0"/>
        <a:ea typeface="宋体" charset="0"/>
        <a:cs typeface="宋体" charset="0"/>
      </a:defRPr>
    </a:lvl4pPr>
    <a:lvl5pPr marL="1828800" algn="l" rtl="0" eaLnBrk="0" fontAlgn="base" hangingPunct="0">
      <a:spcBef>
        <a:spcPct val="0"/>
      </a:spcBef>
      <a:spcAft>
        <a:spcPct val="0"/>
      </a:spcAft>
      <a:defRPr kern="1200">
        <a:solidFill>
          <a:schemeClr val="tx1"/>
        </a:solidFill>
        <a:latin typeface="Arial" charset="0"/>
        <a:ea typeface="宋体" charset="0"/>
        <a:cs typeface="宋体" charset="0"/>
      </a:defRPr>
    </a:lvl5pPr>
    <a:lvl6pPr marL="2286000" algn="l" defTabSz="457200" rtl="0" eaLnBrk="1" latinLnBrk="0" hangingPunct="1">
      <a:defRPr kern="1200">
        <a:solidFill>
          <a:schemeClr val="tx1"/>
        </a:solidFill>
        <a:latin typeface="Arial" charset="0"/>
        <a:ea typeface="宋体" charset="0"/>
        <a:cs typeface="宋体" charset="0"/>
      </a:defRPr>
    </a:lvl6pPr>
    <a:lvl7pPr marL="2743200" algn="l" defTabSz="457200" rtl="0" eaLnBrk="1" latinLnBrk="0" hangingPunct="1">
      <a:defRPr kern="1200">
        <a:solidFill>
          <a:schemeClr val="tx1"/>
        </a:solidFill>
        <a:latin typeface="Arial" charset="0"/>
        <a:ea typeface="宋体" charset="0"/>
        <a:cs typeface="宋体" charset="0"/>
      </a:defRPr>
    </a:lvl7pPr>
    <a:lvl8pPr marL="3200400" algn="l" defTabSz="457200" rtl="0" eaLnBrk="1" latinLnBrk="0" hangingPunct="1">
      <a:defRPr kern="1200">
        <a:solidFill>
          <a:schemeClr val="tx1"/>
        </a:solidFill>
        <a:latin typeface="Arial" charset="0"/>
        <a:ea typeface="宋体" charset="0"/>
        <a:cs typeface="宋体" charset="0"/>
      </a:defRPr>
    </a:lvl8pPr>
    <a:lvl9pPr marL="3657600" algn="l" defTabSz="457200" rtl="0" eaLnBrk="1" latinLnBrk="0" hangingPunct="1">
      <a:defRPr kern="1200">
        <a:solidFill>
          <a:schemeClr val="tx1"/>
        </a:solidFill>
        <a:latin typeface="Arial" charset="0"/>
        <a:ea typeface="宋体" charset="0"/>
        <a:cs typeface="宋体" charset="0"/>
      </a:defRPr>
    </a:lvl9pPr>
  </p:defaultTextStyle>
  <p:extLst>
    <p:ext uri="{521415D9-36F7-43E2-AB2F-B90AF26B5E84}">
      <p14:sectionLst xmlns:p14="http://schemas.microsoft.com/office/powerpoint/2010/main">
        <p14:section name="Default Section" id="{A6EA215E-0489-D345-9CCE-CE8D64A1C84F}">
          <p14:sldIdLst>
            <p14:sldId id="328"/>
          </p14:sldIdLst>
        </p14:section>
        <p14:section name="Context &amp; Claim" id="{7D287890-79A8-8B41-B3C3-22D7BB5A6754}">
          <p14:sldIdLst>
            <p14:sldId id="404"/>
            <p14:sldId id="371"/>
            <p14:sldId id="343"/>
            <p14:sldId id="405"/>
            <p14:sldId id="406"/>
            <p14:sldId id="407"/>
            <p14:sldId id="408"/>
          </p14:sldIdLst>
        </p14:section>
        <p14:section name="Contribution 1: Stampede" id="{15F392C4-17E2-F248-9BA2-AE017F5B6E31}">
          <p14:sldIdLst>
            <p14:sldId id="347"/>
            <p14:sldId id="409"/>
            <p14:sldId id="383"/>
            <p14:sldId id="346"/>
            <p14:sldId id="382"/>
            <p14:sldId id="349"/>
          </p14:sldIdLst>
        </p14:section>
        <p14:section name="Contribution 2: PW-AC2 &amp; PW-CT" id="{7E98BDB6-4F72-A54B-9BFF-F44651FE0461}">
          <p14:sldIdLst>
            <p14:sldId id="384"/>
            <p14:sldId id="352"/>
            <p14:sldId id="374"/>
            <p14:sldId id="386"/>
            <p14:sldId id="385"/>
            <p14:sldId id="375"/>
            <p14:sldId id="387"/>
            <p14:sldId id="356"/>
            <p14:sldId id="369"/>
            <p14:sldId id="357"/>
            <p14:sldId id="373"/>
            <p14:sldId id="358"/>
            <p14:sldId id="359"/>
            <p14:sldId id="360"/>
            <p14:sldId id="367"/>
            <p14:sldId id="393"/>
            <p14:sldId id="361"/>
          </p14:sldIdLst>
        </p14:section>
        <p14:section name="Contribution 3: PerFB and AllSolFB" id="{92AC4247-0218-084B-A8D3-ED76A18D2FBA}">
          <p14:sldIdLst>
            <p14:sldId id="362"/>
            <p14:sldId id="378"/>
            <p14:sldId id="379"/>
            <p14:sldId id="380"/>
            <p14:sldId id="381"/>
            <p14:sldId id="372"/>
            <p14:sldId id="377"/>
            <p14:sldId id="394"/>
          </p14:sldIdLst>
        </p14:section>
        <p14:section name="Contribution 4: Dangle Identification" id="{0E301F28-87F5-2F4F-83C6-D88CA3B4A868}">
          <p14:sldIdLst>
            <p14:sldId id="363"/>
            <p14:sldId id="395"/>
            <p14:sldId id="396"/>
            <p14:sldId id="401"/>
            <p14:sldId id="402"/>
            <p14:sldId id="403"/>
          </p14:sldIdLst>
        </p14:section>
        <p14:section name="Conclusion" id="{AF0EBF54-B9E1-964D-840F-CADE06CC8FAF}">
          <p14:sldIdLst>
            <p14:sldId id="413"/>
            <p14:sldId id="410"/>
            <p14:sldId id="411"/>
            <p14:sldId id="412"/>
          </p14:sldIdLst>
        </p14:section>
        <p14:section name="Backup/Details" id="{CD494DA8-022C-2947-9392-1CCE8065D61A}">
          <p14:sldIdLst>
            <p14:sldId id="350"/>
          </p14:sldIdLst>
        </p14:section>
        <p14:section name="PW-CT Walkthrough" id="{C7482C13-AF81-7845-BE9B-7E7C40454721}">
          <p14:sldIdLst>
            <p14:sldId id="368"/>
            <p14:sldId id="388"/>
            <p14:sldId id="390"/>
            <p14:sldId id="389"/>
          </p14:sldIdLst>
        </p14:section>
        <p14:section name="PerFB Walkthrough" id="{D699480D-9E89-7545-B125-3DE1914C0F91}">
          <p14:sldIdLst>
            <p14:sldId id="391"/>
            <p14:sldId id="392"/>
            <p14:sldId id="400"/>
          </p14:sldIdLst>
        </p14:section>
        <p14:section name="PWC Results (DomWDeg)" id="{EED0A73D-CEE6-5743-94CC-0B0461668ACD}">
          <p14:sldIdLst>
            <p14:sldId id="421"/>
            <p14:sldId id="414"/>
            <p14:sldId id="415"/>
            <p14:sldId id="416"/>
            <p14:sldId id="417"/>
            <p14:sldId id="418"/>
          </p14:sldIdLst>
        </p14:section>
        <p14:section name="Dangle ID Results (DomWDeg)" id="{2C54E8A7-FF03-6A44-B4CB-4CF27C481484}">
          <p14:sldIdLst>
            <p14:sldId id="423"/>
            <p14:sldId id="424"/>
          </p14:sldIdLst>
        </p14:section>
      </p14:sectionLst>
    </p:ext>
    <p:ext uri="{EFAFB233-063F-42B5-8137-9DF3F51BA10A}">
      <p15:sldGuideLst xmlns:p15="http://schemas.microsoft.com/office/powerpoint/2012/main">
        <p15:guide id="1" orient="horz" pos="816" userDrawn="1">
          <p15:clr>
            <a:srgbClr val="A4A3A4"/>
          </p15:clr>
        </p15:guide>
        <p15:guide id="2" pos="3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6666"/>
    <a:srgbClr val="FF6600"/>
    <a:srgbClr val="E6BAB8"/>
    <a:srgbClr val="FFB400"/>
    <a:srgbClr val="FFCC66"/>
    <a:srgbClr val="CCFF66"/>
    <a:srgbClr val="66FFFF"/>
    <a:srgbClr val="B5C8FF"/>
    <a:srgbClr val="DB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1" autoAdjust="0"/>
    <p:restoredTop sz="86510" autoAdjust="0"/>
  </p:normalViewPr>
  <p:slideViewPr>
    <p:cSldViewPr snapToGrid="0">
      <p:cViewPr varScale="1">
        <p:scale>
          <a:sx n="147" d="100"/>
          <a:sy n="147" d="100"/>
        </p:scale>
        <p:origin x="208" y="1256"/>
      </p:cViewPr>
      <p:guideLst>
        <p:guide orient="horz" pos="816"/>
        <p:guide pos="37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11488" cy="461963"/>
          </a:xfrm>
          <a:prstGeom prst="rect">
            <a:avLst/>
          </a:prstGeom>
          <a:noFill/>
          <a:ln>
            <a:noFill/>
          </a:ln>
          <a:effectLst/>
        </p:spPr>
        <p:txBody>
          <a:bodyPr vert="horz" wrap="square" lIns="92492" tIns="46246" rIns="92492" bIns="46246" numCol="1" anchor="t" anchorCtr="0" compatLnSpc="1">
            <a:prstTxWarp prst="textNoShape">
              <a:avLst/>
            </a:prstTxWarp>
          </a:bodyPr>
          <a:lstStyle>
            <a:lvl1pPr defTabSz="925513" eaLnBrk="1" hangingPunct="1">
              <a:defRPr sz="1200">
                <a:latin typeface="Arial" charset="0"/>
                <a:ea typeface="宋体" charset="-122"/>
                <a:cs typeface="+mn-cs"/>
              </a:defRPr>
            </a:lvl1pPr>
          </a:lstStyle>
          <a:p>
            <a:pPr>
              <a:defRPr/>
            </a:pPr>
            <a:endParaRPr lang="en-US"/>
          </a:p>
        </p:txBody>
      </p:sp>
      <p:sp>
        <p:nvSpPr>
          <p:cNvPr id="37891" name="Rectangle 3"/>
          <p:cNvSpPr>
            <a:spLocks noGrp="1" noChangeArrowheads="1"/>
          </p:cNvSpPr>
          <p:nvPr>
            <p:ph type="dt" sz="quarter" idx="1"/>
          </p:nvPr>
        </p:nvSpPr>
        <p:spPr bwMode="auto">
          <a:xfrm>
            <a:off x="3937000" y="0"/>
            <a:ext cx="3011488" cy="461963"/>
          </a:xfrm>
          <a:prstGeom prst="rect">
            <a:avLst/>
          </a:prstGeom>
          <a:noFill/>
          <a:ln>
            <a:noFill/>
          </a:ln>
          <a:effectLst/>
        </p:spPr>
        <p:txBody>
          <a:bodyPr vert="horz" wrap="square" lIns="92492" tIns="46246" rIns="92492" bIns="46246" numCol="1" anchor="t" anchorCtr="0" compatLnSpc="1">
            <a:prstTxWarp prst="textNoShape">
              <a:avLst/>
            </a:prstTxWarp>
          </a:bodyPr>
          <a:lstStyle>
            <a:lvl1pPr algn="r" defTabSz="925513" eaLnBrk="1" hangingPunct="1">
              <a:defRPr sz="1200">
                <a:latin typeface="Arial" charset="0"/>
                <a:ea typeface="宋体" charset="-122"/>
                <a:cs typeface="+mn-cs"/>
              </a:defRPr>
            </a:lvl1pPr>
          </a:lstStyle>
          <a:p>
            <a:pPr>
              <a:defRPr/>
            </a:pPr>
            <a:endParaRPr lang="en-US"/>
          </a:p>
        </p:txBody>
      </p:sp>
      <p:sp>
        <p:nvSpPr>
          <p:cNvPr id="37892" name="Rectangle 4"/>
          <p:cNvSpPr>
            <a:spLocks noGrp="1" noChangeArrowheads="1"/>
          </p:cNvSpPr>
          <p:nvPr>
            <p:ph type="ftr" sz="quarter" idx="2"/>
          </p:nvPr>
        </p:nvSpPr>
        <p:spPr bwMode="auto">
          <a:xfrm>
            <a:off x="0" y="8772525"/>
            <a:ext cx="3011488" cy="461963"/>
          </a:xfrm>
          <a:prstGeom prst="rect">
            <a:avLst/>
          </a:prstGeom>
          <a:noFill/>
          <a:ln>
            <a:noFill/>
          </a:ln>
          <a:effectLst/>
        </p:spPr>
        <p:txBody>
          <a:bodyPr vert="horz" wrap="square" lIns="92492" tIns="46246" rIns="92492" bIns="46246" numCol="1" anchor="b" anchorCtr="0" compatLnSpc="1">
            <a:prstTxWarp prst="textNoShape">
              <a:avLst/>
            </a:prstTxWarp>
          </a:bodyPr>
          <a:lstStyle>
            <a:lvl1pPr defTabSz="925513" eaLnBrk="1" hangingPunct="1">
              <a:defRPr sz="1200">
                <a:latin typeface="Arial" charset="0"/>
                <a:ea typeface="宋体" charset="-122"/>
                <a:cs typeface="+mn-cs"/>
              </a:defRPr>
            </a:lvl1pPr>
          </a:lstStyle>
          <a:p>
            <a:pPr>
              <a:defRPr/>
            </a:pPr>
            <a:endParaRPr lang="en-US"/>
          </a:p>
        </p:txBody>
      </p:sp>
      <p:sp>
        <p:nvSpPr>
          <p:cNvPr id="37893" name="Rectangle 5"/>
          <p:cNvSpPr>
            <a:spLocks noGrp="1" noChangeArrowheads="1"/>
          </p:cNvSpPr>
          <p:nvPr>
            <p:ph type="sldNum" sz="quarter" idx="3"/>
          </p:nvPr>
        </p:nvSpPr>
        <p:spPr bwMode="auto">
          <a:xfrm>
            <a:off x="3937000" y="8772525"/>
            <a:ext cx="3011488" cy="461963"/>
          </a:xfrm>
          <a:prstGeom prst="rect">
            <a:avLst/>
          </a:prstGeom>
          <a:noFill/>
          <a:ln>
            <a:noFill/>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D8CC27B9-7776-9A41-8832-C63E55E2C054}" type="slidenum">
              <a:rPr lang="en-US"/>
              <a:pPr/>
              <a:t>‹#›</a:t>
            </a:fld>
            <a:endParaRPr lang="en-US"/>
          </a:p>
        </p:txBody>
      </p:sp>
    </p:spTree>
    <p:extLst>
      <p:ext uri="{BB962C8B-B14F-4D97-AF65-F5344CB8AC3E}">
        <p14:creationId xmlns:p14="http://schemas.microsoft.com/office/powerpoint/2010/main" val="299353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1963"/>
          </a:xfrm>
          <a:prstGeom prst="rect">
            <a:avLst/>
          </a:prstGeom>
          <a:noFill/>
          <a:ln>
            <a:noFill/>
          </a:ln>
          <a:effectLst/>
        </p:spPr>
        <p:txBody>
          <a:bodyPr vert="horz" wrap="square" lIns="92492" tIns="46246" rIns="92492" bIns="46246" numCol="1" anchor="t" anchorCtr="0" compatLnSpc="1">
            <a:prstTxWarp prst="textNoShape">
              <a:avLst/>
            </a:prstTxWarp>
          </a:bodyPr>
          <a:lstStyle>
            <a:lvl1pPr defTabSz="925513" eaLnBrk="1" hangingPunct="1">
              <a:defRPr sz="1200">
                <a:latin typeface="Arial" charset="0"/>
                <a:ea typeface="宋体" charset="-122"/>
                <a:cs typeface="+mn-cs"/>
              </a:defRPr>
            </a:lvl1pPr>
          </a:lstStyle>
          <a:p>
            <a:pPr>
              <a:defRPr/>
            </a:pPr>
            <a:endParaRPr lang="en-US" altLang="zh-CN"/>
          </a:p>
        </p:txBody>
      </p:sp>
      <p:sp>
        <p:nvSpPr>
          <p:cNvPr id="3075" name="Rectangle 3"/>
          <p:cNvSpPr>
            <a:spLocks noGrp="1" noChangeArrowheads="1"/>
          </p:cNvSpPr>
          <p:nvPr>
            <p:ph type="dt" idx="1"/>
          </p:nvPr>
        </p:nvSpPr>
        <p:spPr bwMode="auto">
          <a:xfrm>
            <a:off x="3937000" y="0"/>
            <a:ext cx="3011488" cy="461963"/>
          </a:xfrm>
          <a:prstGeom prst="rect">
            <a:avLst/>
          </a:prstGeom>
          <a:noFill/>
          <a:ln>
            <a:noFill/>
          </a:ln>
          <a:effectLst/>
        </p:spPr>
        <p:txBody>
          <a:bodyPr vert="horz" wrap="square" lIns="92492" tIns="46246" rIns="92492" bIns="46246" numCol="1" anchor="t" anchorCtr="0" compatLnSpc="1">
            <a:prstTxWarp prst="textNoShape">
              <a:avLst/>
            </a:prstTxWarp>
          </a:bodyPr>
          <a:lstStyle>
            <a:lvl1pPr algn="r" defTabSz="925513" eaLnBrk="1" hangingPunct="1">
              <a:defRPr sz="1200">
                <a:latin typeface="Arial" charset="0"/>
                <a:ea typeface="宋体" charset="-122"/>
                <a:cs typeface="+mn-cs"/>
              </a:defRPr>
            </a:lvl1pPr>
          </a:lstStyle>
          <a:p>
            <a:pPr>
              <a:defRPr/>
            </a:pPr>
            <a:endParaRPr lang="en-US" altLang="zh-CN"/>
          </a:p>
        </p:txBody>
      </p:sp>
      <p:sp>
        <p:nvSpPr>
          <p:cNvPr id="17412" name="Rectangle 4"/>
          <p:cNvSpPr>
            <a:spLocks noGrp="1" noRot="1" noChangeAspect="1" noChangeArrowheads="1" noTextEdit="1"/>
          </p:cNvSpPr>
          <p:nvPr>
            <p:ph type="sldImg" idx="2"/>
          </p:nvPr>
        </p:nvSpPr>
        <p:spPr bwMode="auto">
          <a:xfrm>
            <a:off x="1165225" y="692150"/>
            <a:ext cx="4618038" cy="34639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95325" y="4387850"/>
            <a:ext cx="5559425" cy="4156075"/>
          </a:xfrm>
          <a:prstGeom prst="rect">
            <a:avLst/>
          </a:prstGeom>
          <a:noFill/>
          <a:ln>
            <a:noFill/>
          </a:ln>
          <a:effectLst/>
        </p:spPr>
        <p:txBody>
          <a:bodyPr vert="horz" wrap="square" lIns="92492" tIns="46246" rIns="92492" bIns="46246"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3078" name="Rectangle 6"/>
          <p:cNvSpPr>
            <a:spLocks noGrp="1" noChangeArrowheads="1"/>
          </p:cNvSpPr>
          <p:nvPr>
            <p:ph type="ftr" sz="quarter" idx="4"/>
          </p:nvPr>
        </p:nvSpPr>
        <p:spPr bwMode="auto">
          <a:xfrm>
            <a:off x="0" y="8772525"/>
            <a:ext cx="3011488" cy="461963"/>
          </a:xfrm>
          <a:prstGeom prst="rect">
            <a:avLst/>
          </a:prstGeom>
          <a:noFill/>
          <a:ln>
            <a:noFill/>
          </a:ln>
          <a:effectLst/>
        </p:spPr>
        <p:txBody>
          <a:bodyPr vert="horz" wrap="square" lIns="92492" tIns="46246" rIns="92492" bIns="46246" numCol="1" anchor="b" anchorCtr="0" compatLnSpc="1">
            <a:prstTxWarp prst="textNoShape">
              <a:avLst/>
            </a:prstTxWarp>
          </a:bodyPr>
          <a:lstStyle>
            <a:lvl1pPr defTabSz="925513" eaLnBrk="1" hangingPunct="1">
              <a:defRPr sz="1200">
                <a:latin typeface="Arial" charset="0"/>
                <a:ea typeface="宋体" charset="-122"/>
                <a:cs typeface="+mn-cs"/>
              </a:defRPr>
            </a:lvl1pPr>
          </a:lstStyle>
          <a:p>
            <a:pPr>
              <a:defRPr/>
            </a:pPr>
            <a:endParaRPr lang="en-US" altLang="zh-CN"/>
          </a:p>
        </p:txBody>
      </p:sp>
      <p:sp>
        <p:nvSpPr>
          <p:cNvPr id="3079" name="Rectangle 7"/>
          <p:cNvSpPr>
            <a:spLocks noGrp="1" noChangeArrowheads="1"/>
          </p:cNvSpPr>
          <p:nvPr>
            <p:ph type="sldNum" sz="quarter" idx="5"/>
          </p:nvPr>
        </p:nvSpPr>
        <p:spPr bwMode="auto">
          <a:xfrm>
            <a:off x="3937000" y="8772525"/>
            <a:ext cx="3011488" cy="461963"/>
          </a:xfrm>
          <a:prstGeom prst="rect">
            <a:avLst/>
          </a:prstGeom>
          <a:noFill/>
          <a:ln>
            <a:noFill/>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8E62E861-7A2C-B34D-9183-5586226B0C9C}" type="slidenum">
              <a:rPr lang="en-US" altLang="zh-CN"/>
              <a:pPr/>
              <a:t>‹#›</a:t>
            </a:fld>
            <a:endParaRPr lang="en-US" altLang="zh-CN"/>
          </a:p>
        </p:txBody>
      </p:sp>
    </p:spTree>
    <p:extLst>
      <p:ext uri="{BB962C8B-B14F-4D97-AF65-F5344CB8AC3E}">
        <p14:creationId xmlns:p14="http://schemas.microsoft.com/office/powerpoint/2010/main" val="180463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宋体" charset="-122"/>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宋体" charset="-122"/>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宋体" charset="-122"/>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宋体" charset="-122"/>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宋体"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宋体" charset="0"/>
              <a:cs typeface="宋体" charset="0"/>
            </a:endParaRPr>
          </a:p>
        </p:txBody>
      </p:sp>
      <p:sp>
        <p:nvSpPr>
          <p:cNvPr id="1843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charset="0"/>
                <a:ea typeface="宋体" charset="0"/>
                <a:cs typeface="宋体" charset="0"/>
              </a:defRPr>
            </a:lvl1pPr>
            <a:lvl2pPr marL="742950" indent="-285750" defTabSz="925513">
              <a:defRPr>
                <a:solidFill>
                  <a:schemeClr val="tx1"/>
                </a:solidFill>
                <a:latin typeface="Arial" charset="0"/>
                <a:ea typeface="宋体" charset="0"/>
                <a:cs typeface="宋体" charset="0"/>
              </a:defRPr>
            </a:lvl2pPr>
            <a:lvl3pPr marL="1143000" indent="-228600" defTabSz="925513">
              <a:defRPr>
                <a:solidFill>
                  <a:schemeClr val="tx1"/>
                </a:solidFill>
                <a:latin typeface="Arial" charset="0"/>
                <a:ea typeface="宋体" charset="0"/>
                <a:cs typeface="宋体" charset="0"/>
              </a:defRPr>
            </a:lvl3pPr>
            <a:lvl4pPr marL="1600200" indent="-228600" defTabSz="925513">
              <a:defRPr>
                <a:solidFill>
                  <a:schemeClr val="tx1"/>
                </a:solidFill>
                <a:latin typeface="Arial" charset="0"/>
                <a:ea typeface="宋体" charset="0"/>
                <a:cs typeface="宋体" charset="0"/>
              </a:defRPr>
            </a:lvl4pPr>
            <a:lvl5pPr marL="2057400" indent="-228600" defTabSz="925513">
              <a:defRPr>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a:solidFill>
                  <a:schemeClr val="tx1"/>
                </a:solidFill>
                <a:latin typeface="Arial" charset="0"/>
                <a:ea typeface="宋体" charset="0"/>
                <a:cs typeface="宋体" charset="0"/>
              </a:defRPr>
            </a:lvl9pPr>
          </a:lstStyle>
          <a:p>
            <a:fld id="{2564314A-9764-7A45-9B0A-75B46A977D9D}" type="slidenum">
              <a:rPr lang="en-US" altLang="zh-CN"/>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16</a:t>
            </a:fld>
            <a:endParaRPr lang="en-US" altLang="zh-CN"/>
          </a:p>
        </p:txBody>
      </p:sp>
    </p:spTree>
    <p:extLst>
      <p:ext uri="{BB962C8B-B14F-4D97-AF65-F5344CB8AC3E}">
        <p14:creationId xmlns:p14="http://schemas.microsoft.com/office/powerpoint/2010/main" val="333393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17</a:t>
            </a:fld>
            <a:endParaRPr lang="en-US" altLang="zh-CN"/>
          </a:p>
        </p:txBody>
      </p:sp>
    </p:spTree>
    <p:extLst>
      <p:ext uri="{BB962C8B-B14F-4D97-AF65-F5344CB8AC3E}">
        <p14:creationId xmlns:p14="http://schemas.microsoft.com/office/powerpoint/2010/main" val="4270649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宋体" charset="0"/>
                <a:cs typeface="宋体" charset="0"/>
              </a:rPr>
              <a:t>Introduce graph visualizations for hyper and dual first</a:t>
            </a:r>
          </a:p>
          <a:p>
            <a:endParaRPr lang="en-US" dirty="0">
              <a:ea typeface="宋体" charset="0"/>
              <a:cs typeface="宋体" charset="0"/>
            </a:endParaRPr>
          </a:p>
          <a:p>
            <a:endParaRPr lang="en-US" dirty="0">
              <a:ea typeface="宋体" charset="0"/>
              <a:cs typeface="宋体" charset="0"/>
            </a:endParaRPr>
          </a:p>
          <a:p>
            <a:r>
              <a:rPr lang="en-US" dirty="0">
                <a:ea typeface="宋体" charset="0"/>
                <a:cs typeface="宋体" charset="0"/>
              </a:rPr>
              <a:t>Concept introduced in relational databases</a:t>
            </a:r>
          </a:p>
          <a:p>
            <a:r>
              <a:rPr lang="en-US" dirty="0">
                <a:ea typeface="宋体" charset="0"/>
                <a:cs typeface="宋体" charset="0"/>
              </a:rPr>
              <a:t>Algorithm provided by Janssen</a:t>
            </a:r>
          </a:p>
          <a:p>
            <a:endParaRPr lang="en-US" dirty="0">
              <a:ea typeface="宋体" charset="0"/>
              <a:cs typeface="宋体" charset="0"/>
            </a:endParaRPr>
          </a:p>
          <a:p>
            <a:r>
              <a:rPr lang="en-US" dirty="0">
                <a:ea typeface="宋体" charset="0"/>
                <a:cs typeface="宋体" charset="0"/>
              </a:rPr>
              <a:t>an edge between two vertices is redundant if there exists an alternate path between the two vertices such that the shared variables appear in every vertex in the path</a:t>
            </a:r>
          </a:p>
          <a:p>
            <a:endParaRPr lang="en-US" dirty="0">
              <a:ea typeface="宋体" charset="0"/>
              <a:cs typeface="宋体" charset="0"/>
            </a:endParaRPr>
          </a:p>
          <a:p>
            <a:pPr marL="171450" indent="-171450">
              <a:buFontTx/>
              <a:buChar char="-"/>
            </a:pPr>
            <a:r>
              <a:rPr lang="en-US" sz="1200" kern="1200" dirty="0">
                <a:solidFill>
                  <a:schemeClr val="tx1"/>
                </a:solidFill>
                <a:effectLst/>
                <a:latin typeface="Arial" charset="0"/>
                <a:ea typeface="宋体" charset="-122"/>
                <a:cs typeface="宋体" charset="-122"/>
              </a:rPr>
              <a:t>removing redundant edges can reduce not only the degree of the graph but also the number of unique sub-scope</a:t>
            </a:r>
          </a:p>
          <a:p>
            <a:pPr marL="171450" indent="-171450">
              <a:buFontTx/>
              <a:buChar char="-"/>
            </a:pPr>
            <a:r>
              <a:rPr lang="en-US" sz="1200" kern="1200" dirty="0">
                <a:solidFill>
                  <a:schemeClr val="tx1"/>
                </a:solidFill>
                <a:effectLst/>
                <a:latin typeface="Arial" charset="0"/>
                <a:ea typeface="宋体" charset="-122"/>
                <a:cs typeface="宋体" charset="-122"/>
              </a:rPr>
              <a:t>Reasonably cheap to compute for most instances</a:t>
            </a:r>
          </a:p>
          <a:p>
            <a:pPr marL="171450" indent="-171450">
              <a:buFontTx/>
              <a:buChar char="-"/>
            </a:pPr>
            <a:r>
              <a:rPr lang="en-US" sz="1200" kern="1200" dirty="0">
                <a:solidFill>
                  <a:schemeClr val="tx1"/>
                </a:solidFill>
                <a:effectLst/>
                <a:latin typeface="Arial" charset="0"/>
                <a:ea typeface="宋体" charset="-122"/>
                <a:cs typeface="宋体" charset="-122"/>
              </a:rPr>
              <a:t>Don’t lose any solutions from operating on the minimal dual graph</a:t>
            </a:r>
          </a:p>
          <a:p>
            <a:pPr marL="171450" indent="-171450">
              <a:buFontTx/>
              <a:buChar char="-"/>
            </a:pPr>
            <a:r>
              <a:rPr lang="en-US" sz="1200" kern="1200" dirty="0">
                <a:solidFill>
                  <a:schemeClr val="tx1"/>
                </a:solidFill>
                <a:effectLst/>
                <a:latin typeface="Arial" charset="0"/>
                <a:ea typeface="宋体" charset="-122"/>
                <a:cs typeface="宋体" charset="-122"/>
              </a:rPr>
              <a:t>Tragically under used in PWC research.  </a:t>
            </a:r>
          </a:p>
          <a:p>
            <a:pPr marL="171450" indent="-171450">
              <a:buFontTx/>
              <a:buChar char="-"/>
            </a:pPr>
            <a:r>
              <a:rPr lang="en-US" sz="1200" kern="1200" dirty="0">
                <a:solidFill>
                  <a:schemeClr val="tx1"/>
                </a:solidFill>
                <a:effectLst/>
                <a:latin typeface="Arial" charset="0"/>
                <a:ea typeface="宋体" charset="-122"/>
                <a:cs typeface="宋体" charset="-122"/>
              </a:rPr>
              <a:t>One take away: use the minimal dual graph for PWC</a:t>
            </a:r>
            <a:endParaRPr lang="en-US" dirty="0">
              <a:ea typeface="宋体" charset="0"/>
              <a:cs typeface="宋体" charset="0"/>
            </a:endParaRPr>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18</a:t>
            </a:fld>
            <a:endParaRPr lang="en-US" altLang="zh-CN"/>
          </a:p>
        </p:txBody>
      </p:sp>
    </p:spTree>
    <p:extLst>
      <p:ext uri="{BB962C8B-B14F-4D97-AF65-F5344CB8AC3E}">
        <p14:creationId xmlns:p14="http://schemas.microsoft.com/office/powerpoint/2010/main" val="375921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19</a:t>
            </a:fld>
            <a:endParaRPr lang="en-US" altLang="zh-CN"/>
          </a:p>
        </p:txBody>
      </p:sp>
    </p:spTree>
    <p:extLst>
      <p:ext uri="{BB962C8B-B14F-4D97-AF65-F5344CB8AC3E}">
        <p14:creationId xmlns:p14="http://schemas.microsoft.com/office/powerpoint/2010/main" val="2628977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ea typeface="宋体" charset="-122"/>
              <a:cs typeface="宋体" charset="0"/>
            </a:endParaRPr>
          </a:p>
          <a:p>
            <a:pPr algn="ctr"/>
            <a:r>
              <a:rPr lang="en-US" dirty="0">
                <a:ea typeface="宋体" charset="0"/>
                <a:cs typeface="宋体" charset="0"/>
              </a:rPr>
              <a:t>In pairwise consistency, we tend to focus on pairs of relations.  So in this case, we  have a partition of R1 given R2.  So let’s see the partition of R1 given R3….and of course, it’s exactly the same.  As would R1 given any other relation that it shares the variables A and B with…</a:t>
            </a:r>
          </a:p>
          <a:p>
            <a:pPr algn="ctr"/>
            <a:endParaRPr lang="en-US" dirty="0">
              <a:ea typeface="宋体" charset="0"/>
              <a:cs typeface="宋体"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宋体" charset="-122"/>
                <a:cs typeface="宋体" charset="-122"/>
              </a:rPr>
              <a:t>identifying and storing a relation’s partitions based on unique </a:t>
            </a:r>
            <a:r>
              <a:rPr lang="en-US" sz="1200" kern="1200" dirty="0" err="1">
                <a:solidFill>
                  <a:schemeClr val="tx1"/>
                </a:solidFill>
                <a:effectLst/>
                <a:latin typeface="Arial" charset="0"/>
                <a:ea typeface="宋体" charset="-122"/>
                <a:cs typeface="宋体" charset="-122"/>
              </a:rPr>
              <a:t>subscopes</a:t>
            </a:r>
            <a:r>
              <a:rPr lang="en-US" sz="1200" kern="1200" dirty="0">
                <a:solidFill>
                  <a:schemeClr val="tx1"/>
                </a:solidFill>
                <a:effectLst/>
                <a:latin typeface="Arial" charset="0"/>
                <a:ea typeface="宋体" charset="-122"/>
                <a:cs typeface="宋体" charset="-122"/>
              </a:rPr>
              <a:t> rather than by the degree of a vertex in the dual graph can </a:t>
            </a:r>
            <a:r>
              <a:rPr lang="en-US" sz="1200" kern="1200" dirty="0" err="1">
                <a:solidFill>
                  <a:schemeClr val="tx1"/>
                </a:solidFill>
                <a:effectLst/>
                <a:latin typeface="Arial" charset="0"/>
                <a:ea typeface="宋体" charset="-122"/>
                <a:cs typeface="宋体" charset="-122"/>
              </a:rPr>
              <a:t>signifi</a:t>
            </a:r>
            <a:r>
              <a:rPr lang="en-US" sz="1200" kern="1200" dirty="0">
                <a:solidFill>
                  <a:schemeClr val="tx1"/>
                </a:solidFill>
                <a:effectLst/>
                <a:latin typeface="Arial" charset="0"/>
                <a:ea typeface="宋体" charset="-122"/>
                <a:cs typeface="宋体" charset="-122"/>
              </a:rPr>
              <a:t>- </a:t>
            </a:r>
            <a:r>
              <a:rPr lang="en-US" sz="1200" kern="1200" dirty="0" err="1">
                <a:solidFill>
                  <a:schemeClr val="tx1"/>
                </a:solidFill>
                <a:effectLst/>
                <a:latin typeface="Arial" charset="0"/>
                <a:ea typeface="宋体" charset="-122"/>
                <a:cs typeface="宋体" charset="-122"/>
              </a:rPr>
              <a:t>cantly</a:t>
            </a:r>
            <a:r>
              <a:rPr lang="en-US" sz="1200" kern="1200" dirty="0">
                <a:solidFill>
                  <a:schemeClr val="tx1"/>
                </a:solidFill>
                <a:effectLst/>
                <a:latin typeface="Arial" charset="0"/>
                <a:ea typeface="宋体" charset="-122"/>
                <a:cs typeface="宋体" charset="-122"/>
              </a:rPr>
              <a:t> reduce the memory requirements of algorithms that exploit the piecewise functionality of the equality constraints of the dual graph. </a:t>
            </a:r>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20</a:t>
            </a:fld>
            <a:endParaRPr lang="en-US" altLang="zh-CN"/>
          </a:p>
        </p:txBody>
      </p:sp>
    </p:spTree>
    <p:extLst>
      <p:ext uri="{BB962C8B-B14F-4D97-AF65-F5344CB8AC3E}">
        <p14:creationId xmlns:p14="http://schemas.microsoft.com/office/powerpoint/2010/main" val="191732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showing benefits of each so far (with row blanked out for </a:t>
            </a:r>
            <a:r>
              <a:rPr lang="en-US" dirty="0" err="1"/>
              <a:t>subscope</a:t>
            </a:r>
            <a:r>
              <a:rPr lang="en-US" dirty="0"/>
              <a:t> reasoning)</a:t>
            </a:r>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22</a:t>
            </a:fld>
            <a:endParaRPr lang="en-US" altLang="zh-CN"/>
          </a:p>
        </p:txBody>
      </p:sp>
    </p:spTree>
    <p:extLst>
      <p:ext uri="{BB962C8B-B14F-4D97-AF65-F5344CB8AC3E}">
        <p14:creationId xmlns:p14="http://schemas.microsoft.com/office/powerpoint/2010/main" val="814618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showing benefits of each so far (with row blanked out for </a:t>
            </a:r>
            <a:r>
              <a:rPr lang="en-US" dirty="0" err="1"/>
              <a:t>subscope</a:t>
            </a:r>
            <a:r>
              <a:rPr lang="en-US" dirty="0"/>
              <a:t> reasoning)</a:t>
            </a:r>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23</a:t>
            </a:fld>
            <a:endParaRPr lang="en-US" altLang="zh-CN"/>
          </a:p>
        </p:txBody>
      </p:sp>
    </p:spTree>
    <p:extLst>
      <p:ext uri="{BB962C8B-B14F-4D97-AF65-F5344CB8AC3E}">
        <p14:creationId xmlns:p14="http://schemas.microsoft.com/office/powerpoint/2010/main" val="371369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structures for CB lookups and back checks.  Necessitated due to </a:t>
            </a:r>
            <a:r>
              <a:rPr lang="en-US" dirty="0" err="1"/>
              <a:t>subscope</a:t>
            </a:r>
            <a:r>
              <a:rPr lang="en-US" dirty="0"/>
              <a:t> </a:t>
            </a:r>
            <a:r>
              <a:rPr lang="en-US" dirty="0" err="1"/>
              <a:t>reasonsing</a:t>
            </a:r>
            <a:r>
              <a:rPr lang="en-US" dirty="0"/>
              <a:t>.  Also not explicitly laid out in original article describing algorithm.</a:t>
            </a:r>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24</a:t>
            </a:fld>
            <a:endParaRPr lang="en-US" altLang="zh-CN"/>
          </a:p>
        </p:txBody>
      </p:sp>
    </p:spTree>
    <p:extLst>
      <p:ext uri="{BB962C8B-B14F-4D97-AF65-F5344CB8AC3E}">
        <p14:creationId xmlns:p14="http://schemas.microsoft.com/office/powerpoint/2010/main" val="3367929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showing benefits of each so far (with row blanked out for </a:t>
            </a:r>
            <a:r>
              <a:rPr lang="en-US" dirty="0" err="1"/>
              <a:t>subscope</a:t>
            </a:r>
            <a:r>
              <a:rPr lang="en-US" dirty="0"/>
              <a:t> reasoning)</a:t>
            </a:r>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25</a:t>
            </a:fld>
            <a:endParaRPr lang="en-US" altLang="zh-CN"/>
          </a:p>
        </p:txBody>
      </p:sp>
    </p:spTree>
    <p:extLst>
      <p:ext uri="{BB962C8B-B14F-4D97-AF65-F5344CB8AC3E}">
        <p14:creationId xmlns:p14="http://schemas.microsoft.com/office/powerpoint/2010/main" val="2898470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this chart actually means</a:t>
            </a:r>
          </a:p>
          <a:p>
            <a:r>
              <a:rPr lang="en-US" dirty="0"/>
              <a:t>Strength of minimal dual graph evident in pw-ac2f -&gt; pw-ac2 (and </a:t>
            </a:r>
            <a:r>
              <a:rPr lang="en-US" dirty="0" err="1"/>
              <a:t>estr</a:t>
            </a:r>
            <a:r>
              <a:rPr lang="en-US" dirty="0"/>
              <a:t> variants)</a:t>
            </a:r>
          </a:p>
          <a:p>
            <a:r>
              <a:rPr lang="en-US" dirty="0"/>
              <a:t>Strength of </a:t>
            </a:r>
            <a:r>
              <a:rPr lang="en-US" dirty="0" err="1"/>
              <a:t>subscope</a:t>
            </a:r>
            <a:r>
              <a:rPr lang="en-US" dirty="0"/>
              <a:t> reasoning evident in PW-AC1 -&gt; pw-ac2f</a:t>
            </a:r>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26</a:t>
            </a:fld>
            <a:endParaRPr lang="en-US" altLang="zh-CN"/>
          </a:p>
        </p:txBody>
      </p:sp>
    </p:spTree>
    <p:extLst>
      <p:ext uri="{BB962C8B-B14F-4D97-AF65-F5344CB8AC3E}">
        <p14:creationId xmlns:p14="http://schemas.microsoft.com/office/powerpoint/2010/main" val="399225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2</a:t>
            </a:fld>
            <a:endParaRPr lang="en-US" altLang="zh-CN"/>
          </a:p>
        </p:txBody>
      </p:sp>
    </p:spTree>
    <p:extLst>
      <p:ext uri="{BB962C8B-B14F-4D97-AF65-F5344CB8AC3E}">
        <p14:creationId xmlns:p14="http://schemas.microsoft.com/office/powerpoint/2010/main" val="2869603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Contemporary GAC algorithms dominate all PWC algorithms; some perf improvements on specific benchmarks</a:t>
            </a:r>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27</a:t>
            </a:fld>
            <a:endParaRPr lang="en-US" altLang="zh-CN"/>
          </a:p>
        </p:txBody>
      </p:sp>
    </p:spTree>
    <p:extLst>
      <p:ext uri="{BB962C8B-B14F-4D97-AF65-F5344CB8AC3E}">
        <p14:creationId xmlns:p14="http://schemas.microsoft.com/office/powerpoint/2010/main" val="3841661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28</a:t>
            </a:fld>
            <a:endParaRPr lang="en-US" altLang="zh-CN"/>
          </a:p>
        </p:txBody>
      </p:sp>
    </p:spTree>
    <p:extLst>
      <p:ext uri="{BB962C8B-B14F-4D97-AF65-F5344CB8AC3E}">
        <p14:creationId xmlns:p14="http://schemas.microsoft.com/office/powerpoint/2010/main" val="410850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some time here.  Colored rectangles are data structures used by CT.  Block on the right is dynamically created (not stored) by PW-CT.</a:t>
            </a:r>
          </a:p>
          <a:p>
            <a:endParaRPr lang="en-US" dirty="0"/>
          </a:p>
          <a:p>
            <a:r>
              <a:rPr lang="en-US" dirty="0"/>
              <a:t> Walk through what each of these </a:t>
            </a:r>
            <a:r>
              <a:rPr lang="en-US" dirty="0" err="1"/>
              <a:t>strcutures</a:t>
            </a:r>
            <a:r>
              <a:rPr lang="en-US" dirty="0"/>
              <a:t> provides for CT and how we use them in PW-CT.</a:t>
            </a:r>
          </a:p>
          <a:p>
            <a:endParaRPr lang="en-US" dirty="0"/>
          </a:p>
          <a:p>
            <a:r>
              <a:rPr lang="en-US" dirty="0"/>
              <a:t>Reason CT is great as a basis is twofold:</a:t>
            </a:r>
          </a:p>
          <a:p>
            <a:endParaRPr lang="en-US" dirty="0"/>
          </a:p>
          <a:p>
            <a:r>
              <a:rPr lang="en-US" dirty="0"/>
              <a:t>1) It's really fast with minimal data structures</a:t>
            </a:r>
          </a:p>
          <a:p>
            <a:r>
              <a:rPr lang="en-US" dirty="0"/>
              <a:t>2) The data structures it does have lend themselves to dynamically computing coarse blocks on the fly (rather than storing them)</a:t>
            </a:r>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29</a:t>
            </a:fld>
            <a:endParaRPr lang="en-US" altLang="zh-CN"/>
          </a:p>
        </p:txBody>
      </p:sp>
    </p:spTree>
    <p:extLst>
      <p:ext uri="{BB962C8B-B14F-4D97-AF65-F5344CB8AC3E}">
        <p14:creationId xmlns:p14="http://schemas.microsoft.com/office/powerpoint/2010/main" val="2809868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showing benefits of each so far (with row blanked out for </a:t>
            </a:r>
            <a:r>
              <a:rPr lang="en-US" dirty="0" err="1"/>
              <a:t>subscope</a:t>
            </a:r>
            <a:r>
              <a:rPr lang="en-US" dirty="0"/>
              <a:t> reasoning)</a:t>
            </a:r>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30</a:t>
            </a:fld>
            <a:endParaRPr lang="en-US" altLang="zh-CN"/>
          </a:p>
        </p:txBody>
      </p:sp>
    </p:spTree>
    <p:extLst>
      <p:ext uri="{BB962C8B-B14F-4D97-AF65-F5344CB8AC3E}">
        <p14:creationId xmlns:p14="http://schemas.microsoft.com/office/powerpoint/2010/main" val="2746310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PWC charts (cumulative)</a:t>
            </a:r>
          </a:p>
          <a:p>
            <a:endParaRPr lang="en-US" dirty="0"/>
          </a:p>
          <a:p>
            <a:r>
              <a:rPr lang="en-US" dirty="0"/>
              <a:t>- Point out PW-AC2-CT (not sufficient to just run CT, then PWC algorithm until </a:t>
            </a:r>
            <a:r>
              <a:rPr lang="en-US" dirty="0" err="1"/>
              <a:t>quiessence</a:t>
            </a:r>
            <a:r>
              <a:rPr lang="en-US" dirty="0"/>
              <a:t>)</a:t>
            </a:r>
          </a:p>
          <a:p>
            <a:pPr marL="171450" indent="-171450">
              <a:buFontTx/>
              <a:buChar char="-"/>
            </a:pPr>
            <a:r>
              <a:rPr lang="en-US" dirty="0"/>
              <a:t>Point out full dual vs min dual PW-CT results</a:t>
            </a:r>
          </a:p>
          <a:p>
            <a:pPr marL="171450" indent="-171450">
              <a:buFontTx/>
              <a:buChar char="-"/>
            </a:pPr>
            <a:endParaRPr lang="en-US" dirty="0"/>
          </a:p>
          <a:p>
            <a:pPr marL="171450" indent="-171450">
              <a:buFontTx/>
              <a:buChar char="-"/>
            </a:pPr>
            <a:r>
              <a:rPr lang="en-US" dirty="0"/>
              <a:t>Min dual not as impactful for PW-CT; not storing anything, PWC portion of algorithm is called much less frequently</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31</a:t>
            </a:fld>
            <a:endParaRPr lang="en-US" altLang="zh-CN"/>
          </a:p>
        </p:txBody>
      </p:sp>
    </p:spTree>
    <p:extLst>
      <p:ext uri="{BB962C8B-B14F-4D97-AF65-F5344CB8AC3E}">
        <p14:creationId xmlns:p14="http://schemas.microsoft.com/office/powerpoint/2010/main" val="191172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36</a:t>
            </a:fld>
            <a:endParaRPr lang="en-US" altLang="zh-CN"/>
          </a:p>
        </p:txBody>
      </p:sp>
    </p:spTree>
    <p:extLst>
      <p:ext uri="{BB962C8B-B14F-4D97-AF65-F5344CB8AC3E}">
        <p14:creationId xmlns:p14="http://schemas.microsoft.com/office/powerpoint/2010/main" val="2007214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37</a:t>
            </a:fld>
            <a:endParaRPr lang="en-US" altLang="zh-CN"/>
          </a:p>
        </p:txBody>
      </p:sp>
    </p:spTree>
    <p:extLst>
      <p:ext uri="{BB962C8B-B14F-4D97-AF65-F5344CB8AC3E}">
        <p14:creationId xmlns:p14="http://schemas.microsoft.com/office/powerpoint/2010/main" val="3712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analysis in the dissertation; this just provides a general synopsis of the relative improvement </a:t>
            </a:r>
          </a:p>
          <a:p>
            <a:endParaRPr lang="en-US" dirty="0"/>
          </a:p>
          <a:p>
            <a:r>
              <a:rPr lang="en-US" dirty="0"/>
              <a:t>Results for cluster-sized </a:t>
            </a:r>
            <a:r>
              <a:rPr lang="en-US" dirty="0" err="1"/>
              <a:t>allsol</a:t>
            </a:r>
            <a:r>
              <a:rPr lang="en-US" dirty="0"/>
              <a:t> not terribly surprising; many fewer calls to </a:t>
            </a:r>
            <a:r>
              <a:rPr lang="en-US" dirty="0" err="1"/>
              <a:t>SearchSupport</a:t>
            </a:r>
            <a:r>
              <a:rPr lang="en-US" dirty="0"/>
              <a:t> diminish advantage of tracking previous results</a:t>
            </a:r>
          </a:p>
          <a:p>
            <a:endParaRPr lang="en-US" dirty="0"/>
          </a:p>
          <a:p>
            <a:r>
              <a:rPr lang="en-US" dirty="0"/>
              <a:t>Also mention that this is a start improvement over 2014 paper for baselines; likely due to fine tuning optimizations in subproblem search (Daniel) and general structure of the subproblem search/search support</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38</a:t>
            </a:fld>
            <a:endParaRPr lang="en-US" altLang="zh-CN"/>
          </a:p>
        </p:txBody>
      </p:sp>
    </p:spTree>
    <p:extLst>
      <p:ext uri="{BB962C8B-B14F-4D97-AF65-F5344CB8AC3E}">
        <p14:creationId xmlns:p14="http://schemas.microsoft.com/office/powerpoint/2010/main" val="3717566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analysis in the dissertation; this just provides a general synopsis of the relative improvement </a:t>
            </a:r>
          </a:p>
          <a:p>
            <a:endParaRPr lang="en-US" dirty="0"/>
          </a:p>
          <a:p>
            <a:r>
              <a:rPr lang="en-US" dirty="0"/>
              <a:t>- Similar results to </a:t>
            </a:r>
            <a:r>
              <a:rPr lang="en-US" dirty="0" err="1"/>
              <a:t>AllSol</a:t>
            </a:r>
            <a:r>
              <a:rPr lang="en-US" dirty="0"/>
              <a:t> on cluster sized results</a:t>
            </a:r>
          </a:p>
          <a:p>
            <a:r>
              <a:rPr lang="en-US" dirty="0"/>
              <a:t>- Storing supports/</a:t>
            </a:r>
            <a:r>
              <a:rPr lang="en-US" dirty="0" err="1"/>
              <a:t>memoizing</a:t>
            </a:r>
            <a:r>
              <a:rPr lang="en-US" dirty="0"/>
              <a:t> that </a:t>
            </a:r>
            <a:r>
              <a:rPr lang="en-US" dirty="0" err="1"/>
              <a:t>deterimental</a:t>
            </a:r>
            <a:r>
              <a:rPr lang="en-US" dirty="0"/>
              <a:t> with inclusion of </a:t>
            </a:r>
            <a:r>
              <a:rPr lang="en-US" dirty="0" err="1"/>
              <a:t>trie</a:t>
            </a:r>
            <a:r>
              <a:rPr lang="en-US" dirty="0"/>
              <a:t>/lookups in FB</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39</a:t>
            </a:fld>
            <a:endParaRPr lang="en-US" altLang="zh-CN"/>
          </a:p>
        </p:txBody>
      </p:sp>
    </p:spTree>
    <p:extLst>
      <p:ext uri="{BB962C8B-B14F-4D97-AF65-F5344CB8AC3E}">
        <p14:creationId xmlns:p14="http://schemas.microsoft.com/office/powerpoint/2010/main" val="2902897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40</a:t>
            </a:fld>
            <a:endParaRPr lang="en-US" altLang="zh-CN"/>
          </a:p>
        </p:txBody>
      </p:sp>
    </p:spTree>
    <p:extLst>
      <p:ext uri="{BB962C8B-B14F-4D97-AF65-F5344CB8AC3E}">
        <p14:creationId xmlns:p14="http://schemas.microsoft.com/office/powerpoint/2010/main" val="341683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Takes one variable at a time, assigns values, explores remaining search space</a:t>
            </a:r>
          </a:p>
          <a:p>
            <a:endParaRPr lang="en-US" baseline="0" dirty="0"/>
          </a:p>
          <a:p>
            <a:r>
              <a:rPr lang="en-US" baseline="0" dirty="0"/>
              <a:t>Can consider future subproblem by enforcing a level of consistency on the future subproblem.  </a:t>
            </a:r>
          </a:p>
          <a:p>
            <a:endParaRPr lang="en-US" baseline="0" dirty="0"/>
          </a:p>
          <a:p>
            <a:r>
              <a:rPr lang="en-US" baseline="0" dirty="0"/>
              <a:t>ONE weak type of consistency that ensures future variables in the problem are consistent with the current </a:t>
            </a:r>
            <a:r>
              <a:rPr lang="en-US" baseline="0" dirty="0" err="1"/>
              <a:t>instantation</a:t>
            </a:r>
            <a:r>
              <a:rPr lang="en-US" baseline="0" dirty="0"/>
              <a:t> is FC (guaranteeing at least one consistent value consistent with the past).</a:t>
            </a:r>
          </a:p>
          <a:p>
            <a:endParaRPr lang="en-US" baseline="0" dirty="0"/>
          </a:p>
          <a:p>
            <a:r>
              <a:rPr lang="en-US" baseline="0" dirty="0"/>
              <a:t>May do more filtering with these stronger consistencies (like GAC).</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3</a:t>
            </a:fld>
            <a:endParaRPr lang="en-US" altLang="zh-CN"/>
          </a:p>
        </p:txBody>
      </p:sp>
    </p:spTree>
    <p:extLst>
      <p:ext uri="{BB962C8B-B14F-4D97-AF65-F5344CB8AC3E}">
        <p14:creationId xmlns:p14="http://schemas.microsoft.com/office/powerpoint/2010/main" val="3278611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Proof of cardinalities of constraints/</a:t>
            </a:r>
            <a:r>
              <a:rPr lang="en-US" dirty="0" err="1"/>
              <a:t>subscopes</a:t>
            </a:r>
            <a:r>
              <a:rPr lang="en-US" dirty="0"/>
              <a:t> in thesis; Use figure to exemplify the idea.</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42</a:t>
            </a:fld>
            <a:endParaRPr lang="en-US" altLang="zh-CN"/>
          </a:p>
        </p:txBody>
      </p:sp>
    </p:spTree>
    <p:extLst>
      <p:ext uri="{BB962C8B-B14F-4D97-AF65-F5344CB8AC3E}">
        <p14:creationId xmlns:p14="http://schemas.microsoft.com/office/powerpoint/2010/main" val="2585128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SFRM1200"/>
              </a:rPr>
              <a:t>Normalized Average Dangle-Level (NADL), which measures the depth that dangles are identified during search. </a:t>
            </a:r>
            <a:endParaRPr lang="en-US" dirty="0"/>
          </a:p>
          <a:p>
            <a:endParaRPr lang="en-US" dirty="0"/>
          </a:p>
          <a:p>
            <a:r>
              <a:rPr lang="en-US" sz="1800" dirty="0">
                <a:effectLst/>
                <a:latin typeface="SFRM1200"/>
              </a:rPr>
              <a:t>Average Percent Dangles Identified (ADPI), which measures the average number of future variables or constraints that are identified as part of a dangle at each visited node in search. </a:t>
            </a:r>
            <a:endParaRPr lang="en-US" dirty="0"/>
          </a:p>
          <a:p>
            <a:endParaRPr lang="en-US" dirty="0"/>
          </a:p>
          <a:p>
            <a:r>
              <a:rPr lang="en-US" dirty="0"/>
              <a:t>NADL basically shows that most of the time we aren't identifying dangles very early in search; structural problem that an ordering heuristic tailored for DI could help with</a:t>
            </a:r>
          </a:p>
          <a:p>
            <a:endParaRPr lang="en-US" dirty="0"/>
          </a:p>
          <a:p>
            <a:r>
              <a:rPr lang="en-US" dirty="0"/>
              <a:t>ADPI shows that we're not removing a tremendously large number of constraints or variables during search.  However, even despite that, we see significant improvements in our relational consistency algorithms when applying DI.  A better ordering heuristic could (potentially) dramatically improve the percentage of dangles and further improve perf.</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43</a:t>
            </a:fld>
            <a:endParaRPr lang="en-US" altLang="zh-CN"/>
          </a:p>
        </p:txBody>
      </p:sp>
    </p:spTree>
    <p:extLst>
      <p:ext uri="{BB962C8B-B14F-4D97-AF65-F5344CB8AC3E}">
        <p14:creationId xmlns:p14="http://schemas.microsoft.com/office/powerpoint/2010/main" val="422461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 outperforms here; cost not due to DI but likely PW-CT.  Multithreading could really help here.</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45</a:t>
            </a:fld>
            <a:endParaRPr lang="en-US" altLang="zh-CN"/>
          </a:p>
        </p:txBody>
      </p:sp>
    </p:spTree>
    <p:extLst>
      <p:ext uri="{BB962C8B-B14F-4D97-AF65-F5344CB8AC3E}">
        <p14:creationId xmlns:p14="http://schemas.microsoft.com/office/powerpoint/2010/main" val="680529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46</a:t>
            </a:fld>
            <a:endParaRPr lang="en-US" altLang="zh-CN"/>
          </a:p>
        </p:txBody>
      </p:sp>
    </p:spTree>
    <p:extLst>
      <p:ext uri="{BB962C8B-B14F-4D97-AF65-F5344CB8AC3E}">
        <p14:creationId xmlns:p14="http://schemas.microsoft.com/office/powerpoint/2010/main" val="3588106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Single macro to register new algorithms/classes with command line</a:t>
            </a:r>
          </a:p>
          <a:p>
            <a:pPr marL="171450" indent="-171450">
              <a:buFontTx/>
              <a:buChar char="-"/>
            </a:pPr>
            <a:r>
              <a:rPr lang="en-US" dirty="0"/>
              <a:t>Inference algorithms localized to a single class </a:t>
            </a:r>
          </a:p>
          <a:p>
            <a:pPr marL="171450" indent="-171450">
              <a:buFontTx/>
              <a:buChar char="-"/>
            </a:pPr>
            <a:r>
              <a:rPr lang="en-US" dirty="0"/>
              <a:t>  </a:t>
            </a:r>
          </a:p>
          <a:p>
            <a:pPr marL="171450" indent="-171450">
              <a:buFontTx/>
              <a:buChar char="-"/>
            </a:pPr>
            <a:r>
              <a:rPr lang="en-US" dirty="0"/>
              <a:t>Extensible: GUI, debugger, visualization libraries built </a:t>
            </a:r>
            <a:r>
              <a:rPr lang="en-US" dirty="0" err="1"/>
              <a:t>ontop</a:t>
            </a:r>
            <a:r>
              <a:rPr lang="en-US" dirty="0"/>
              <a:t> of or using Stampede</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50</a:t>
            </a:fld>
            <a:endParaRPr lang="en-US" altLang="zh-CN"/>
          </a:p>
        </p:txBody>
      </p:sp>
    </p:spTree>
    <p:extLst>
      <p:ext uri="{BB962C8B-B14F-4D97-AF65-F5344CB8AC3E}">
        <p14:creationId xmlns:p14="http://schemas.microsoft.com/office/powerpoint/2010/main" val="1022771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 clear why &lt;A, 0&gt; is removed by GAC, just assume it is (assignment or some other constraint not shown here)</a:t>
            </a:r>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51</a:t>
            </a:fld>
            <a:endParaRPr lang="en-US" altLang="zh-CN"/>
          </a:p>
        </p:txBody>
      </p:sp>
    </p:spTree>
    <p:extLst>
      <p:ext uri="{BB962C8B-B14F-4D97-AF65-F5344CB8AC3E}">
        <p14:creationId xmlns:p14="http://schemas.microsoft.com/office/powerpoint/2010/main" val="968128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 blocks for </a:t>
            </a:r>
            <a:r>
              <a:rPr lang="en-US" dirty="0" err="1"/>
              <a:t>subscope</a:t>
            </a:r>
            <a:r>
              <a:rPr lang="en-US" dirty="0"/>
              <a:t> &lt;B,C&gt; were guaranteed to be annihilated by deletion &lt;A,0&gt;</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52</a:t>
            </a:fld>
            <a:endParaRPr lang="en-US" altLang="zh-CN"/>
          </a:p>
        </p:txBody>
      </p:sp>
    </p:spTree>
    <p:extLst>
      <p:ext uri="{BB962C8B-B14F-4D97-AF65-F5344CB8AC3E}">
        <p14:creationId xmlns:p14="http://schemas.microsoft.com/office/powerpoint/2010/main" val="2611851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Skipped PWC part, but generally breaks down as:</a:t>
            </a:r>
          </a:p>
          <a:p>
            <a:r>
              <a:rPr lang="en-US" dirty="0"/>
              <a:t>  - Since the block for &lt;B,0&gt;, &lt;C,1&gt; is empty in R1, we know (thanks to piecewise functionality) that we can delete that combination of values from every other constraint incident to this one. </a:t>
            </a:r>
          </a:p>
          <a:p>
            <a:r>
              <a:rPr lang="en-US" dirty="0"/>
              <a:t>  - We don't store this PWC relationship between blocks but recompute it dynamically -- potential for optimization here (fewer intersection operations at the cost of probably marginally increased memory consumption)</a:t>
            </a:r>
          </a:p>
          <a:p>
            <a:endParaRPr lang="en-US" dirty="0"/>
          </a:p>
          <a:p>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53</a:t>
            </a:fld>
            <a:endParaRPr lang="en-US" altLang="zh-CN"/>
          </a:p>
        </p:txBody>
      </p:sp>
    </p:spTree>
    <p:extLst>
      <p:ext uri="{BB962C8B-B14F-4D97-AF65-F5344CB8AC3E}">
        <p14:creationId xmlns:p14="http://schemas.microsoft.com/office/powerpoint/2010/main" val="1662094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Won't re-check the same block; tuples in the block were removed from consideration</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54</a:t>
            </a:fld>
            <a:endParaRPr lang="en-US" altLang="zh-CN"/>
          </a:p>
        </p:txBody>
      </p:sp>
    </p:spTree>
    <p:extLst>
      <p:ext uri="{BB962C8B-B14F-4D97-AF65-F5344CB8AC3E}">
        <p14:creationId xmlns:p14="http://schemas.microsoft.com/office/powerpoint/2010/main" val="3643336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- 1st, need to find the union of variables in </a:t>
            </a:r>
            <a:r>
              <a:rPr lang="en-US" dirty="0" err="1"/>
              <a:t>subscopes</a:t>
            </a:r>
            <a:r>
              <a:rPr lang="en-US" dirty="0"/>
              <a:t> incident to R1</a:t>
            </a:r>
          </a:p>
          <a:p>
            <a:r>
              <a:rPr lang="en-US" dirty="0"/>
              <a:t>- 2nd, Check each tuple to see if it has a support in the combination</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55</a:t>
            </a:fld>
            <a:endParaRPr lang="en-US" altLang="zh-CN"/>
          </a:p>
        </p:txBody>
      </p:sp>
    </p:spTree>
    <p:extLst>
      <p:ext uri="{BB962C8B-B14F-4D97-AF65-F5344CB8AC3E}">
        <p14:creationId xmlns:p14="http://schemas.microsoft.com/office/powerpoint/2010/main" val="214941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Mention that GAC is just one type of consistency property.  Multiple consistency properties exist, some algorithms for different properties operate on specific constraints, etc.  But all of them are designed with the goal of reasoning about the problem in order to remove domain values (or combinations of values) </a:t>
            </a:r>
            <a:r>
              <a:rPr lang="en-US"/>
              <a:t>that cannot not </a:t>
            </a:r>
            <a:r>
              <a:rPr lang="en-US" dirty="0"/>
              <a:t>part of a solution.</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4</a:t>
            </a:fld>
            <a:endParaRPr lang="en-US" altLang="zh-CN"/>
          </a:p>
        </p:txBody>
      </p:sp>
    </p:spTree>
    <p:extLst>
      <p:ext uri="{BB962C8B-B14F-4D97-AF65-F5344CB8AC3E}">
        <p14:creationId xmlns:p14="http://schemas.microsoft.com/office/powerpoint/2010/main" val="2435134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far, everything is basically identical to </a:t>
            </a:r>
            <a:r>
              <a:rPr lang="en-US" dirty="0" err="1"/>
              <a:t>PerTuple</a:t>
            </a:r>
            <a:endParaRPr lang="en-US" dirty="0"/>
          </a:p>
          <a:p>
            <a:r>
              <a:rPr lang="en-US" dirty="0"/>
              <a:t>- Effectively just memorization of previously encountered blocks for the given subproblem</a:t>
            </a:r>
          </a:p>
          <a:p>
            <a:pPr marL="171450" indent="-171450">
              <a:buFontTx/>
              <a:buChar char="-"/>
            </a:pPr>
            <a:r>
              <a:rPr lang="en-US" dirty="0"/>
              <a:t>Results aren’t maintained between calls to subproblem search, so process is started fresh every time </a:t>
            </a:r>
            <a:r>
              <a:rPr lang="en-US" dirty="0" err="1"/>
              <a:t>PerTuple</a:t>
            </a:r>
            <a:r>
              <a:rPr lang="en-US" dirty="0"/>
              <a:t> is propagating</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56</a:t>
            </a:fld>
            <a:endParaRPr lang="en-US" altLang="zh-CN"/>
          </a:p>
        </p:txBody>
      </p:sp>
    </p:spTree>
    <p:extLst>
      <p:ext uri="{BB962C8B-B14F-4D97-AF65-F5344CB8AC3E}">
        <p14:creationId xmlns:p14="http://schemas.microsoft.com/office/powerpoint/2010/main" val="291113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Minimal boot strapping (single macro)</a:t>
            </a:r>
          </a:p>
          <a:p>
            <a:pPr marL="171450" indent="-171450">
              <a:buFontTx/>
              <a:buChar char="-"/>
            </a:pPr>
            <a:r>
              <a:rPr lang="en-US" dirty="0"/>
              <a:t>Modern and up-to-date language/paradigms (C++11-&gt;14-&gt;17-&gt;20)</a:t>
            </a:r>
          </a:p>
          <a:p>
            <a:pPr marL="171450" indent="-171450">
              <a:buFontTx/>
              <a:buChar char="-"/>
            </a:pPr>
            <a:r>
              <a:rPr lang="en-US" dirty="0"/>
              <a:t>Most importantly: First class support for relational consistencies</a:t>
            </a:r>
          </a:p>
          <a:p>
            <a:pPr marL="171450" indent="-171450">
              <a:buFontTx/>
              <a:buChar char="-"/>
            </a:pPr>
            <a:endParaRPr lang="en-US" dirty="0"/>
          </a:p>
          <a:p>
            <a:pPr marL="171450" indent="-171450">
              <a:buFontTx/>
              <a:buChar char="-"/>
            </a:pPr>
            <a:r>
              <a:rPr lang="en-US" dirty="0"/>
              <a:t>What’s not here?  Speed.  Needs to be fast enough to be practical for research, but we’re more interested in fair A/B comparisons between algorithms and ideas than we are with beating other contemporary solvers.  We want speed where it counts: prototyping new ideas.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10</a:t>
            </a:fld>
            <a:endParaRPr lang="en-US" altLang="zh-CN"/>
          </a:p>
        </p:txBody>
      </p:sp>
    </p:spTree>
    <p:extLst>
      <p:ext uri="{BB962C8B-B14F-4D97-AF65-F5344CB8AC3E}">
        <p14:creationId xmlns:p14="http://schemas.microsoft.com/office/powerpoint/2010/main" val="266465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11</a:t>
            </a:fld>
            <a:endParaRPr lang="en-US" altLang="zh-CN"/>
          </a:p>
        </p:txBody>
      </p:sp>
    </p:spTree>
    <p:extLst>
      <p:ext uri="{BB962C8B-B14F-4D97-AF65-F5344CB8AC3E}">
        <p14:creationId xmlns:p14="http://schemas.microsoft.com/office/powerpoint/2010/main" val="265493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Reasoning between constraints for relational consistencies would require cooperation between these disparate propagators</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12</a:t>
            </a:fld>
            <a:endParaRPr lang="en-US" altLang="zh-CN"/>
          </a:p>
        </p:txBody>
      </p:sp>
    </p:spTree>
    <p:extLst>
      <p:ext uri="{BB962C8B-B14F-4D97-AF65-F5344CB8AC3E}">
        <p14:creationId xmlns:p14="http://schemas.microsoft.com/office/powerpoint/2010/main" val="390186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Mention applications of trigger drivers, linear drivers, </a:t>
            </a:r>
            <a:r>
              <a:rPr lang="en-US" dirty="0" err="1"/>
              <a:t>etc</a:t>
            </a:r>
            <a:r>
              <a:rPr lang="en-US" dirty="0"/>
              <a:t>: tunable control over where and when a specific propagator operates on a problem (not used </a:t>
            </a:r>
            <a:r>
              <a:rPr lang="en-US" dirty="0" err="1"/>
              <a:t>extesnviely</a:t>
            </a:r>
            <a:r>
              <a:rPr lang="en-US" dirty="0"/>
              <a:t> in this dissertation)</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13</a:t>
            </a:fld>
            <a:endParaRPr lang="en-US" altLang="zh-CN"/>
          </a:p>
        </p:txBody>
      </p:sp>
    </p:spTree>
    <p:extLst>
      <p:ext uri="{BB962C8B-B14F-4D97-AF65-F5344CB8AC3E}">
        <p14:creationId xmlns:p14="http://schemas.microsoft.com/office/powerpoint/2010/main" val="388578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Contributions developed using Stampede here</a:t>
            </a:r>
          </a:p>
        </p:txBody>
      </p:sp>
      <p:sp>
        <p:nvSpPr>
          <p:cNvPr id="4" name="Slide Number Placeholder 3"/>
          <p:cNvSpPr>
            <a:spLocks noGrp="1"/>
          </p:cNvSpPr>
          <p:nvPr>
            <p:ph type="sldNum" sz="quarter" idx="5"/>
          </p:nvPr>
        </p:nvSpPr>
        <p:spPr/>
        <p:txBody>
          <a:bodyPr/>
          <a:lstStyle/>
          <a:p>
            <a:fld id="{8E62E861-7A2C-B34D-9183-5586226B0C9C}" type="slidenum">
              <a:rPr lang="en-US" altLang="zh-CN" smtClean="0"/>
              <a:pPr/>
              <a:t>14</a:t>
            </a:fld>
            <a:endParaRPr lang="en-US" altLang="zh-CN"/>
          </a:p>
        </p:txBody>
      </p:sp>
    </p:spTree>
    <p:extLst>
      <p:ext uri="{BB962C8B-B14F-4D97-AF65-F5344CB8AC3E}">
        <p14:creationId xmlns:p14="http://schemas.microsoft.com/office/powerpoint/2010/main" val="153246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09600" y="1066800"/>
            <a:ext cx="7696200" cy="0"/>
          </a:xfrm>
          <a:prstGeom prst="line">
            <a:avLst/>
          </a:prstGeom>
          <a:noFill/>
          <a:ln w="50800">
            <a:solidFill>
              <a:srgbClr val="3A65B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Rectangle 7"/>
          <p:cNvSpPr/>
          <p:nvPr userDrawn="1"/>
        </p:nvSpPr>
        <p:spPr>
          <a:xfrm>
            <a:off x="381000" y="838200"/>
            <a:ext cx="8229600" cy="6096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solidFill>
                  <a:schemeClr val="bg2">
                    <a:lumMod val="75000"/>
                  </a:schemeClr>
                </a:solidFill>
              </a:defRPr>
            </a:lvl1pPr>
          </a:lstStyle>
          <a:p>
            <a:r>
              <a:rPr lang="en-US"/>
              <a:t>12/01/22</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altLang="zh-CN" dirty="0"/>
              <a:t>Schneider Oral Defense</a:t>
            </a:r>
          </a:p>
        </p:txBody>
      </p:sp>
      <p:sp>
        <p:nvSpPr>
          <p:cNvPr id="11" name="Slide Number Placeholder 5"/>
          <p:cNvSpPr>
            <a:spLocks noGrp="1"/>
          </p:cNvSpPr>
          <p:nvPr>
            <p:ph type="sldNum" sz="quarter" idx="12"/>
          </p:nvPr>
        </p:nvSpPr>
        <p:spPr/>
        <p:txBody>
          <a:bodyPr/>
          <a:lstStyle>
            <a:lvl1pPr>
              <a:defRPr/>
            </a:lvl1pPr>
          </a:lstStyle>
          <a:p>
            <a:fld id="{A275DF9F-8E82-144B-9BC3-09E5680B73A7}" type="slidenum">
              <a:rPr lang="en-US" altLang="zh-CN"/>
              <a:pPr/>
              <a:t>‹#›</a:t>
            </a:fld>
            <a:endParaRPr lang="en-US" altLang="zh-CN" dirty="0"/>
          </a:p>
        </p:txBody>
      </p:sp>
      <p:sp>
        <p:nvSpPr>
          <p:cNvPr id="6" name="Line 8">
            <a:extLst>
              <a:ext uri="{FF2B5EF4-FFF2-40B4-BE49-F238E27FC236}">
                <a16:creationId xmlns:a16="http://schemas.microsoft.com/office/drawing/2014/main" id="{18273E9B-9EE5-B891-42C5-8AD5AAEB6068}"/>
              </a:ext>
            </a:extLst>
          </p:cNvPr>
          <p:cNvSpPr>
            <a:spLocks noChangeShapeType="1"/>
          </p:cNvSpPr>
          <p:nvPr userDrawn="1"/>
        </p:nvSpPr>
        <p:spPr bwMode="auto">
          <a:xfrm>
            <a:off x="609600" y="5907185"/>
            <a:ext cx="7696200" cy="0"/>
          </a:xfrm>
          <a:prstGeom prst="line">
            <a:avLst/>
          </a:prstGeom>
          <a:noFill/>
          <a:ln w="50800">
            <a:solidFill>
              <a:srgbClr val="3A65BC"/>
            </a:solidFill>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743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33400" y="1265238"/>
            <a:ext cx="8153400" cy="45259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r>
              <a:rPr lang="en-US"/>
              <a:t>12/01/22</a:t>
            </a: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Schneider Oral Defense</a:t>
            </a: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fld id="{84635FE5-0F09-A943-BFB1-5C37AEEB4628}" type="slidenum">
              <a:rPr lang="en-US" altLang="zh-CN"/>
              <a:pPr/>
              <a:t>‹#›</a:t>
            </a:fld>
            <a:endParaRPr lang="en-US" altLang="zh-CN"/>
          </a:p>
        </p:txBody>
      </p:sp>
    </p:spTree>
    <p:extLst>
      <p:ext uri="{BB962C8B-B14F-4D97-AF65-F5344CB8AC3E}">
        <p14:creationId xmlns:p14="http://schemas.microsoft.com/office/powerpoint/2010/main" val="56224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764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04800"/>
            <a:ext cx="607695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r>
              <a:rPr lang="en-US"/>
              <a:t>12/01/22</a:t>
            </a: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Schneider Oral Defense</a:t>
            </a: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fld id="{D8881552-7DBF-D747-A6AC-7F31EAAEB114}" type="slidenum">
              <a:rPr lang="en-US" altLang="zh-CN"/>
              <a:pPr/>
              <a:t>‹#›</a:t>
            </a:fld>
            <a:endParaRPr lang="en-US" altLang="zh-CN"/>
          </a:p>
        </p:txBody>
      </p:sp>
    </p:spTree>
    <p:extLst>
      <p:ext uri="{BB962C8B-B14F-4D97-AF65-F5344CB8AC3E}">
        <p14:creationId xmlns:p14="http://schemas.microsoft.com/office/powerpoint/2010/main" val="228981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81BD"/>
                </a:solidFill>
              </a:defRPr>
            </a:lvl1pPr>
          </a:lstStyle>
          <a:p>
            <a:r>
              <a:rPr lang="en-US" dirty="0"/>
              <a:t>Click to edit Master title style</a:t>
            </a:r>
          </a:p>
        </p:txBody>
      </p:sp>
      <p:sp>
        <p:nvSpPr>
          <p:cNvPr id="3" name="Content Placeholder 2"/>
          <p:cNvSpPr>
            <a:spLocks noGrp="1"/>
          </p:cNvSpPr>
          <p:nvPr>
            <p:ph idx="1"/>
          </p:nvPr>
        </p:nvSpPr>
        <p:spPr>
          <a:xfrm>
            <a:off x="533400" y="1265238"/>
            <a:ext cx="8153400" cy="4525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r>
              <a:rPr lang="en-US" dirty="0"/>
              <a:t>12/01/22</a:t>
            </a: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Schneider Oral Defense</a:t>
            </a: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fld id="{1B9EAF26-68E1-BB43-AA6D-380F048E5484}" type="slidenum">
              <a:rPr lang="en-US" altLang="zh-CN"/>
              <a:pPr/>
              <a:t>‹#›</a:t>
            </a:fld>
            <a:endParaRPr lang="en-US" altLang="zh-CN"/>
          </a:p>
        </p:txBody>
      </p:sp>
    </p:spTree>
    <p:extLst>
      <p:ext uri="{BB962C8B-B14F-4D97-AF65-F5344CB8AC3E}">
        <p14:creationId xmlns:p14="http://schemas.microsoft.com/office/powerpoint/2010/main" val="42930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t>12/01/22</a:t>
            </a: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Schneider Oral Defense</a:t>
            </a: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fld id="{11ECBD77-9590-ED40-BAAD-10ED6F9D829B}" type="slidenum">
              <a:rPr lang="en-US" altLang="zh-CN"/>
              <a:pPr/>
              <a:t>‹#›</a:t>
            </a:fld>
            <a:endParaRPr lang="en-US" altLang="zh-CN"/>
          </a:p>
        </p:txBody>
      </p:sp>
    </p:spTree>
    <p:extLst>
      <p:ext uri="{BB962C8B-B14F-4D97-AF65-F5344CB8AC3E}">
        <p14:creationId xmlns:p14="http://schemas.microsoft.com/office/powerpoint/2010/main" val="429404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65238"/>
            <a:ext cx="4000500" cy="45259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65238"/>
            <a:ext cx="4000500" cy="45259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r>
              <a:rPr lang="en-US" altLang="zh-CN"/>
              <a:t>12/01/22</a:t>
            </a: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Schneider Oral Defense</a:t>
            </a: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fld id="{28D80898-5231-AD4F-B2EE-D8C924E4E774}" type="slidenum">
              <a:rPr lang="en-US" altLang="zh-CN"/>
              <a:pPr/>
              <a:t>‹#›</a:t>
            </a:fld>
            <a:endParaRPr lang="en-US" altLang="zh-CN"/>
          </a:p>
        </p:txBody>
      </p:sp>
    </p:spTree>
    <p:extLst>
      <p:ext uri="{BB962C8B-B14F-4D97-AF65-F5344CB8AC3E}">
        <p14:creationId xmlns:p14="http://schemas.microsoft.com/office/powerpoint/2010/main" val="147947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r>
              <a:rPr lang="en-US" altLang="zh-CN"/>
              <a:t>12/01/22</a:t>
            </a: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Schneider Oral Defense</a:t>
            </a: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fld id="{6D4A1C48-BE31-0C47-9D31-A1ECF2513A7F}" type="slidenum">
              <a:rPr lang="en-US" altLang="zh-CN"/>
              <a:pPr/>
              <a:t>‹#›</a:t>
            </a:fld>
            <a:endParaRPr lang="en-US" altLang="zh-CN"/>
          </a:p>
        </p:txBody>
      </p:sp>
    </p:spTree>
    <p:extLst>
      <p:ext uri="{BB962C8B-B14F-4D97-AF65-F5344CB8AC3E}">
        <p14:creationId xmlns:p14="http://schemas.microsoft.com/office/powerpoint/2010/main" val="314690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r>
              <a:rPr lang="en-US"/>
              <a:t>12/01/22</a:t>
            </a: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Schneider Oral Defense</a:t>
            </a: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fld id="{2B28BCB8-FA61-9D4F-857C-4DB4A26D386E}" type="slidenum">
              <a:rPr lang="en-US" altLang="zh-CN"/>
              <a:pPr/>
              <a:t>‹#›</a:t>
            </a:fld>
            <a:endParaRPr lang="en-US" altLang="zh-CN"/>
          </a:p>
        </p:txBody>
      </p:sp>
    </p:spTree>
    <p:extLst>
      <p:ext uri="{BB962C8B-B14F-4D97-AF65-F5344CB8AC3E}">
        <p14:creationId xmlns:p14="http://schemas.microsoft.com/office/powerpoint/2010/main" val="212039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t>12/01/22</a:t>
            </a: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Schneider Oral Defense</a:t>
            </a: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fld id="{A025D982-C849-214C-8940-3E067DF489F3}" type="slidenum">
              <a:rPr lang="en-US" altLang="zh-CN"/>
              <a:pPr/>
              <a:t>‹#›</a:t>
            </a:fld>
            <a:endParaRPr lang="en-US" altLang="zh-CN"/>
          </a:p>
        </p:txBody>
      </p:sp>
    </p:spTree>
    <p:extLst>
      <p:ext uri="{BB962C8B-B14F-4D97-AF65-F5344CB8AC3E}">
        <p14:creationId xmlns:p14="http://schemas.microsoft.com/office/powerpoint/2010/main" val="290302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12/01/22</a:t>
            </a: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Schneider Oral Defense</a:t>
            </a: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fld id="{DF2554F9-0A8E-BA41-AB3F-035A41EBA0C5}" type="slidenum">
              <a:rPr lang="en-US" altLang="zh-CN"/>
              <a:pPr/>
              <a:t>‹#›</a:t>
            </a:fld>
            <a:endParaRPr lang="en-US" altLang="zh-CN"/>
          </a:p>
        </p:txBody>
      </p:sp>
    </p:spTree>
    <p:extLst>
      <p:ext uri="{BB962C8B-B14F-4D97-AF65-F5344CB8AC3E}">
        <p14:creationId xmlns:p14="http://schemas.microsoft.com/office/powerpoint/2010/main" val="142154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12/01/22</a:t>
            </a: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Schneider Oral Defense</a:t>
            </a: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fld id="{9321AE38-9559-304E-A4A5-1541757984F4}" type="slidenum">
              <a:rPr lang="en-US" altLang="zh-CN"/>
              <a:pPr/>
              <a:t>‹#›</a:t>
            </a:fld>
            <a:endParaRPr lang="en-US" altLang="zh-CN"/>
          </a:p>
        </p:txBody>
      </p:sp>
    </p:spTree>
    <p:extLst>
      <p:ext uri="{BB962C8B-B14F-4D97-AF65-F5344CB8AC3E}">
        <p14:creationId xmlns:p14="http://schemas.microsoft.com/office/powerpoint/2010/main" val="326735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04800"/>
            <a:ext cx="8229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bg2">
                    <a:lumMod val="75000"/>
                  </a:schemeClr>
                </a:solidFill>
              </a:defRPr>
            </a:lvl1pPr>
          </a:lstStyle>
          <a:p>
            <a:r>
              <a:rPr lang="en-US" dirty="0"/>
              <a:t>12/01/22</a:t>
            </a:r>
            <a:endParaRPr lang="en-US"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2">
                    <a:lumMod val="75000"/>
                  </a:schemeClr>
                </a:solidFill>
                <a:latin typeface="Arial" charset="0"/>
                <a:ea typeface="宋体" charset="-122"/>
                <a:cs typeface="+mn-cs"/>
              </a:defRPr>
            </a:lvl1pPr>
          </a:lstStyle>
          <a:p>
            <a:pPr>
              <a:defRPr/>
            </a:pPr>
            <a:r>
              <a:rPr lang="en-US" altLang="zh-CN" dirty="0"/>
              <a:t>Schneider Oral Defense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2">
                    <a:lumMod val="75000"/>
                  </a:schemeClr>
                </a:solidFill>
              </a:defRPr>
            </a:lvl1pPr>
          </a:lstStyle>
          <a:p>
            <a:fld id="{AB88DD75-E426-4743-B27F-6C3742A88491}" type="slidenum">
              <a:rPr lang="en-US" altLang="zh-CN" smtClean="0"/>
              <a:pPr/>
              <a:t>‹#›</a:t>
            </a:fld>
            <a:endParaRPr lang="en-US" altLang="zh-CN" dirty="0"/>
          </a:p>
        </p:txBody>
      </p:sp>
      <p:sp>
        <p:nvSpPr>
          <p:cNvPr id="1031" name="Line 7"/>
          <p:cNvSpPr>
            <a:spLocks noChangeShapeType="1"/>
          </p:cNvSpPr>
          <p:nvPr/>
        </p:nvSpPr>
        <p:spPr bwMode="auto">
          <a:xfrm>
            <a:off x="609600" y="1066800"/>
            <a:ext cx="7696200" cy="0"/>
          </a:xfrm>
          <a:prstGeom prst="line">
            <a:avLst/>
          </a:prstGeom>
          <a:noFill/>
          <a:ln w="50800">
            <a:solidFill>
              <a:srgbClr val="3A65B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2" name="Line 8"/>
          <p:cNvSpPr>
            <a:spLocks noChangeShapeType="1"/>
          </p:cNvSpPr>
          <p:nvPr/>
        </p:nvSpPr>
        <p:spPr bwMode="auto">
          <a:xfrm>
            <a:off x="609600" y="5907183"/>
            <a:ext cx="7696200" cy="0"/>
          </a:xfrm>
          <a:prstGeom prst="line">
            <a:avLst/>
          </a:prstGeom>
          <a:noFill/>
          <a:ln w="50800">
            <a:solidFill>
              <a:srgbClr val="3A65B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 name="Text Placeholder 4">
            <a:extLst>
              <a:ext uri="{FF2B5EF4-FFF2-40B4-BE49-F238E27FC236}">
                <a16:creationId xmlns:a16="http://schemas.microsoft.com/office/drawing/2014/main" id="{1C597683-C313-10E7-9F76-08AB5FD251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235"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hf hdr="0"/>
  <p:txStyles>
    <p:titleStyle>
      <a:lvl1pPr algn="l" rtl="0" eaLnBrk="0" fontAlgn="base" hangingPunct="0">
        <a:spcBef>
          <a:spcPct val="0"/>
        </a:spcBef>
        <a:spcAft>
          <a:spcPct val="0"/>
        </a:spcAft>
        <a:defRPr sz="4400" b="1">
          <a:solidFill>
            <a:srgbClr val="4F81BD"/>
          </a:solidFill>
          <a:latin typeface="+mj-lt"/>
          <a:ea typeface="+mj-ea"/>
          <a:cs typeface="宋体" charset="-122"/>
        </a:defRPr>
      </a:lvl1pPr>
      <a:lvl2pPr algn="l" rtl="0" eaLnBrk="0" fontAlgn="base" hangingPunct="0">
        <a:spcBef>
          <a:spcPct val="0"/>
        </a:spcBef>
        <a:spcAft>
          <a:spcPct val="0"/>
        </a:spcAft>
        <a:defRPr sz="4400" b="1">
          <a:solidFill>
            <a:srgbClr val="3A65BC"/>
          </a:solidFill>
          <a:latin typeface="Helvetica" pitchFamily="34" charset="0"/>
          <a:ea typeface="宋体" charset="-122"/>
          <a:cs typeface="宋体" charset="-122"/>
        </a:defRPr>
      </a:lvl2pPr>
      <a:lvl3pPr algn="l" rtl="0" eaLnBrk="0" fontAlgn="base" hangingPunct="0">
        <a:spcBef>
          <a:spcPct val="0"/>
        </a:spcBef>
        <a:spcAft>
          <a:spcPct val="0"/>
        </a:spcAft>
        <a:defRPr sz="4400" b="1">
          <a:solidFill>
            <a:srgbClr val="3A65BC"/>
          </a:solidFill>
          <a:latin typeface="Helvetica" pitchFamily="34" charset="0"/>
          <a:ea typeface="宋体" charset="-122"/>
          <a:cs typeface="宋体" charset="-122"/>
        </a:defRPr>
      </a:lvl3pPr>
      <a:lvl4pPr algn="l" rtl="0" eaLnBrk="0" fontAlgn="base" hangingPunct="0">
        <a:spcBef>
          <a:spcPct val="0"/>
        </a:spcBef>
        <a:spcAft>
          <a:spcPct val="0"/>
        </a:spcAft>
        <a:defRPr sz="4400" b="1">
          <a:solidFill>
            <a:srgbClr val="3A65BC"/>
          </a:solidFill>
          <a:latin typeface="Helvetica" pitchFamily="34" charset="0"/>
          <a:ea typeface="宋体" charset="-122"/>
          <a:cs typeface="宋体" charset="-122"/>
        </a:defRPr>
      </a:lvl4pPr>
      <a:lvl5pPr algn="l" rtl="0" eaLnBrk="0" fontAlgn="base" hangingPunct="0">
        <a:spcBef>
          <a:spcPct val="0"/>
        </a:spcBef>
        <a:spcAft>
          <a:spcPct val="0"/>
        </a:spcAft>
        <a:defRPr sz="4400" b="1">
          <a:solidFill>
            <a:srgbClr val="3A65BC"/>
          </a:solidFill>
          <a:latin typeface="Helvetica" pitchFamily="34" charset="0"/>
          <a:ea typeface="宋体" charset="-122"/>
          <a:cs typeface="宋体" charset="-122"/>
        </a:defRPr>
      </a:lvl5pPr>
      <a:lvl6pPr marL="457200" algn="l" rtl="0" fontAlgn="base">
        <a:spcBef>
          <a:spcPct val="0"/>
        </a:spcBef>
        <a:spcAft>
          <a:spcPct val="0"/>
        </a:spcAft>
        <a:defRPr sz="4400" b="1">
          <a:solidFill>
            <a:srgbClr val="3A65BC"/>
          </a:solidFill>
          <a:latin typeface="Helvetica" pitchFamily="34" charset="0"/>
          <a:ea typeface="宋体" charset="-122"/>
        </a:defRPr>
      </a:lvl6pPr>
      <a:lvl7pPr marL="914400" algn="l" rtl="0" fontAlgn="base">
        <a:spcBef>
          <a:spcPct val="0"/>
        </a:spcBef>
        <a:spcAft>
          <a:spcPct val="0"/>
        </a:spcAft>
        <a:defRPr sz="4400" b="1">
          <a:solidFill>
            <a:srgbClr val="3A65BC"/>
          </a:solidFill>
          <a:latin typeface="Helvetica" pitchFamily="34" charset="0"/>
          <a:ea typeface="宋体" charset="-122"/>
        </a:defRPr>
      </a:lvl7pPr>
      <a:lvl8pPr marL="1371600" algn="l" rtl="0" fontAlgn="base">
        <a:spcBef>
          <a:spcPct val="0"/>
        </a:spcBef>
        <a:spcAft>
          <a:spcPct val="0"/>
        </a:spcAft>
        <a:defRPr sz="4400" b="1">
          <a:solidFill>
            <a:srgbClr val="3A65BC"/>
          </a:solidFill>
          <a:latin typeface="Helvetica" pitchFamily="34" charset="0"/>
          <a:ea typeface="宋体" charset="-122"/>
        </a:defRPr>
      </a:lvl8pPr>
      <a:lvl9pPr marL="1828800" algn="l" rtl="0" fontAlgn="base">
        <a:spcBef>
          <a:spcPct val="0"/>
        </a:spcBef>
        <a:spcAft>
          <a:spcPct val="0"/>
        </a:spcAft>
        <a:defRPr sz="4400" b="1">
          <a:solidFill>
            <a:srgbClr val="3A65BC"/>
          </a:solidFill>
          <a:latin typeface="Helvetica" pitchFamily="34" charset="0"/>
          <a:ea typeface="宋体" charset="-122"/>
        </a:defRPr>
      </a:lvl9pPr>
    </p:titleStyle>
    <p:body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3C3BA-913B-C11C-0FDE-DA945F3C303C}"/>
              </a:ext>
            </a:extLst>
          </p:cNvPr>
          <p:cNvSpPr txBox="1">
            <a:spLocks noChangeArrowheads="1"/>
          </p:cNvSpPr>
          <p:nvPr/>
        </p:nvSpPr>
        <p:spPr bwMode="auto">
          <a:xfrm>
            <a:off x="1302544" y="2134278"/>
            <a:ext cx="6538912"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3A65BC"/>
              </a:buClr>
              <a:buNone/>
              <a:defRPr sz="3200">
                <a:solidFill>
                  <a:schemeClr val="tx1"/>
                </a:solidFill>
                <a:latin typeface="+mn-lt"/>
                <a:ea typeface="+mn-ea"/>
                <a:cs typeface="宋体" charset="-122"/>
              </a:defRPr>
            </a:lvl1pPr>
            <a:lvl2pPr marL="457200" indent="0" algn="ctr" rtl="0" eaLnBrk="0" fontAlgn="base" hangingPunct="0">
              <a:spcBef>
                <a:spcPct val="20000"/>
              </a:spcBef>
              <a:spcAft>
                <a:spcPct val="0"/>
              </a:spcAft>
              <a:buClr>
                <a:srgbClr val="3A65BC"/>
              </a:buClr>
              <a:buNone/>
              <a:defRPr sz="2800">
                <a:solidFill>
                  <a:schemeClr val="tx1"/>
                </a:solidFill>
                <a:latin typeface="+mn-lt"/>
                <a:ea typeface="+mn-ea"/>
                <a:cs typeface="宋体" charset="-122"/>
              </a:defRPr>
            </a:lvl2pPr>
            <a:lvl3pPr marL="914400" indent="0" algn="ctr" rtl="0" eaLnBrk="0" fontAlgn="base" hangingPunct="0">
              <a:spcBef>
                <a:spcPct val="20000"/>
              </a:spcBef>
              <a:spcAft>
                <a:spcPct val="0"/>
              </a:spcAft>
              <a:buClr>
                <a:srgbClr val="3A65BC"/>
              </a:buClr>
              <a:buNone/>
              <a:defRPr sz="2400">
                <a:solidFill>
                  <a:schemeClr val="tx1"/>
                </a:solidFill>
                <a:latin typeface="+mn-lt"/>
                <a:ea typeface="+mn-ea"/>
                <a:cs typeface="宋体" charset="-122"/>
              </a:defRPr>
            </a:lvl3pPr>
            <a:lvl4pPr marL="1371600" indent="0" algn="ctr" rtl="0" eaLnBrk="0" fontAlgn="base" hangingPunct="0">
              <a:spcBef>
                <a:spcPct val="20000"/>
              </a:spcBef>
              <a:spcAft>
                <a:spcPct val="0"/>
              </a:spcAft>
              <a:buClr>
                <a:srgbClr val="3A65BC"/>
              </a:buClr>
              <a:buNone/>
              <a:defRPr sz="2000">
                <a:solidFill>
                  <a:schemeClr val="tx1"/>
                </a:solidFill>
                <a:latin typeface="+mn-lt"/>
                <a:ea typeface="+mn-ea"/>
                <a:cs typeface="宋体" charset="-122"/>
              </a:defRPr>
            </a:lvl4pPr>
            <a:lvl5pPr marL="1828800" indent="0" algn="ctr" rtl="0" eaLnBrk="0" fontAlgn="base" hangingPunct="0">
              <a:spcBef>
                <a:spcPct val="20000"/>
              </a:spcBef>
              <a:spcAft>
                <a:spcPct val="0"/>
              </a:spcAft>
              <a:buClr>
                <a:srgbClr val="3A65BC"/>
              </a:buClr>
              <a:buNone/>
              <a:defRPr sz="2000">
                <a:solidFill>
                  <a:schemeClr val="tx1"/>
                </a:solidFill>
                <a:latin typeface="+mn-lt"/>
                <a:ea typeface="+mn-ea"/>
                <a:cs typeface="宋体" charset="-122"/>
              </a:defRPr>
            </a:lvl5pPr>
            <a:lvl6pPr marL="2286000" indent="0" algn="ctr" rtl="0" fontAlgn="base">
              <a:spcBef>
                <a:spcPct val="20000"/>
              </a:spcBef>
              <a:spcAft>
                <a:spcPct val="0"/>
              </a:spcAft>
              <a:buClr>
                <a:srgbClr val="3A65BC"/>
              </a:buClr>
              <a:buNone/>
              <a:defRPr sz="2000">
                <a:solidFill>
                  <a:schemeClr val="tx1"/>
                </a:solidFill>
                <a:latin typeface="+mn-lt"/>
                <a:ea typeface="+mn-ea"/>
              </a:defRPr>
            </a:lvl6pPr>
            <a:lvl7pPr marL="2743200" indent="0" algn="ctr" rtl="0" fontAlgn="base">
              <a:spcBef>
                <a:spcPct val="20000"/>
              </a:spcBef>
              <a:spcAft>
                <a:spcPct val="0"/>
              </a:spcAft>
              <a:buClr>
                <a:srgbClr val="3A65BC"/>
              </a:buClr>
              <a:buNone/>
              <a:defRPr sz="2000">
                <a:solidFill>
                  <a:schemeClr val="tx1"/>
                </a:solidFill>
                <a:latin typeface="+mn-lt"/>
                <a:ea typeface="+mn-ea"/>
              </a:defRPr>
            </a:lvl7pPr>
            <a:lvl8pPr marL="3200400" indent="0" algn="ctr" rtl="0" fontAlgn="base">
              <a:spcBef>
                <a:spcPct val="20000"/>
              </a:spcBef>
              <a:spcAft>
                <a:spcPct val="0"/>
              </a:spcAft>
              <a:buClr>
                <a:srgbClr val="3A65BC"/>
              </a:buClr>
              <a:buNone/>
              <a:defRPr sz="2000">
                <a:solidFill>
                  <a:schemeClr val="tx1"/>
                </a:solidFill>
                <a:latin typeface="+mn-lt"/>
                <a:ea typeface="+mn-ea"/>
              </a:defRPr>
            </a:lvl8pPr>
            <a:lvl9pPr marL="3657600" indent="0" algn="ctr" rtl="0" fontAlgn="base">
              <a:spcBef>
                <a:spcPct val="20000"/>
              </a:spcBef>
              <a:spcAft>
                <a:spcPct val="0"/>
              </a:spcAft>
              <a:buClr>
                <a:srgbClr val="3A65BC"/>
              </a:buClr>
              <a:buNone/>
              <a:defRPr sz="2000">
                <a:solidFill>
                  <a:schemeClr val="tx1"/>
                </a:solidFill>
                <a:latin typeface="+mn-lt"/>
                <a:ea typeface="+mn-ea"/>
              </a:defRPr>
            </a:lvl9pPr>
          </a:lstStyle>
          <a:p>
            <a:pPr eaLnBrk="1" hangingPunct="1">
              <a:lnSpc>
                <a:spcPct val="90000"/>
              </a:lnSpc>
              <a:defRPr/>
            </a:pPr>
            <a:r>
              <a:rPr lang="en-US" sz="1800" kern="1200" dirty="0">
                <a:latin typeface="Helvetica" charset="0"/>
                <a:ea typeface="宋体" charset="0"/>
                <a:cs typeface="宋体" charset="0"/>
              </a:rPr>
              <a:t>Dissertation Defense </a:t>
            </a:r>
          </a:p>
          <a:p>
            <a:pPr eaLnBrk="1" hangingPunct="1">
              <a:lnSpc>
                <a:spcPct val="90000"/>
              </a:lnSpc>
              <a:defRPr/>
            </a:pPr>
            <a:endParaRPr lang="en-US" sz="1000" kern="0" dirty="0">
              <a:cs typeface="+mn-cs"/>
            </a:endParaRPr>
          </a:p>
          <a:p>
            <a:pPr eaLnBrk="1" hangingPunct="1">
              <a:lnSpc>
                <a:spcPct val="90000"/>
              </a:lnSpc>
              <a:defRPr/>
            </a:pPr>
            <a:r>
              <a:rPr lang="en-US" kern="0" dirty="0">
                <a:cs typeface="+mn-cs"/>
              </a:rPr>
              <a:t>Anthony Schneider</a:t>
            </a:r>
            <a:endParaRPr lang="en-US" kern="0" baseline="30000" dirty="0">
              <a:solidFill>
                <a:srgbClr val="3A65BC"/>
              </a:solidFill>
              <a:cs typeface="+mn-cs"/>
            </a:endParaRPr>
          </a:p>
        </p:txBody>
      </p:sp>
      <p:sp>
        <p:nvSpPr>
          <p:cNvPr id="13" name="Rectangle 2"/>
          <p:cNvSpPr>
            <a:spLocks noGrp="1" noChangeArrowheads="1"/>
          </p:cNvSpPr>
          <p:nvPr>
            <p:ph type="subTitle" idx="1"/>
          </p:nvPr>
        </p:nvSpPr>
        <p:spPr>
          <a:xfrm>
            <a:off x="26987" y="3012960"/>
            <a:ext cx="9117013" cy="1757363"/>
          </a:xfrm>
        </p:spPr>
        <p:txBody>
          <a:bodyPr/>
          <a:lstStyle/>
          <a:p>
            <a:pPr defTabSz="915988" eaLnBrk="1" hangingPunct="1">
              <a:lnSpc>
                <a:spcPct val="90000"/>
              </a:lnSpc>
              <a:tabLst>
                <a:tab pos="4573588" algn="ctr"/>
              </a:tabLst>
              <a:defRPr/>
            </a:pPr>
            <a:endParaRPr lang="en-US" sz="1600" dirty="0">
              <a:cs typeface="+mn-cs"/>
            </a:endParaRPr>
          </a:p>
          <a:p>
            <a:pPr eaLnBrk="1" hangingPunct="1">
              <a:lnSpc>
                <a:spcPct val="90000"/>
              </a:lnSpc>
              <a:defRPr/>
            </a:pPr>
            <a:r>
              <a:rPr lang="en-US" sz="1800" dirty="0">
                <a:cs typeface="+mn-cs"/>
              </a:rPr>
              <a:t>Constraint Systems Laboratory</a:t>
            </a:r>
          </a:p>
          <a:p>
            <a:pPr eaLnBrk="1" hangingPunct="1">
              <a:lnSpc>
                <a:spcPct val="90000"/>
              </a:lnSpc>
              <a:defRPr/>
            </a:pPr>
            <a:r>
              <a:rPr lang="en-US" sz="1800" dirty="0">
                <a:cs typeface="+mn-cs"/>
              </a:rPr>
              <a:t>University of Nebraska-Lincoln</a:t>
            </a:r>
          </a:p>
          <a:p>
            <a:pPr eaLnBrk="1" hangingPunct="1">
              <a:lnSpc>
                <a:spcPct val="90000"/>
              </a:lnSpc>
              <a:defRPr/>
            </a:pPr>
            <a:endParaRPr lang="en-US" sz="1800" dirty="0">
              <a:cs typeface="+mn-cs"/>
            </a:endParaRPr>
          </a:p>
          <a:p>
            <a:pPr eaLnBrk="1" hangingPunct="1">
              <a:lnSpc>
                <a:spcPct val="90000"/>
              </a:lnSpc>
              <a:defRPr/>
            </a:pPr>
            <a:r>
              <a:rPr lang="en-US" sz="1800" u="sng" dirty="0">
                <a:latin typeface="Helvetica" charset="0"/>
              </a:rPr>
              <a:t>Advisor</a:t>
            </a:r>
            <a:r>
              <a:rPr lang="en-US" sz="1800" dirty="0">
                <a:latin typeface="Helvetica" charset="0"/>
              </a:rPr>
              <a:t>: Berthe Y. </a:t>
            </a:r>
            <a:r>
              <a:rPr lang="en-US" sz="1800" dirty="0" err="1">
                <a:latin typeface="Helvetica" charset="0"/>
              </a:rPr>
              <a:t>Choueiry</a:t>
            </a:r>
            <a:endParaRPr lang="en-US" sz="1800" dirty="0">
              <a:latin typeface="Helvetica" charset="0"/>
            </a:endParaRPr>
          </a:p>
          <a:p>
            <a:pPr eaLnBrk="1" hangingPunct="1">
              <a:lnSpc>
                <a:spcPct val="90000"/>
              </a:lnSpc>
              <a:defRPr/>
            </a:pPr>
            <a:endParaRPr lang="en-US" sz="1800" dirty="0">
              <a:cs typeface="+mn-cs"/>
            </a:endParaRPr>
          </a:p>
        </p:txBody>
      </p:sp>
      <p:sp>
        <p:nvSpPr>
          <p:cNvPr id="3075" name="Rectangle 2"/>
          <p:cNvSpPr txBox="1">
            <a:spLocks noChangeArrowheads="1"/>
          </p:cNvSpPr>
          <p:nvPr/>
        </p:nvSpPr>
        <p:spPr bwMode="auto">
          <a:xfrm>
            <a:off x="-12700" y="604836"/>
            <a:ext cx="9144000" cy="1757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eaLnBrk="1" hangingPunct="1">
              <a:lnSpc>
                <a:spcPct val="90000"/>
              </a:lnSpc>
              <a:spcBef>
                <a:spcPct val="20000"/>
              </a:spcBef>
              <a:buClr>
                <a:srgbClr val="3A65BC"/>
              </a:buClr>
            </a:pPr>
            <a:r>
              <a:rPr lang="en-US" sz="3200" b="1" dirty="0">
                <a:solidFill>
                  <a:srgbClr val="3A65BC"/>
                </a:solidFill>
                <a:latin typeface="Helvetica" charset="0"/>
              </a:rPr>
              <a:t>Relational Consistency Algorithms and a Flexible Solver Architecture for Integrating Them During Search </a:t>
            </a:r>
          </a:p>
          <a:p>
            <a:pPr algn="ctr" eaLnBrk="1" hangingPunct="1">
              <a:lnSpc>
                <a:spcPct val="90000"/>
              </a:lnSpc>
              <a:spcBef>
                <a:spcPct val="20000"/>
              </a:spcBef>
              <a:buClr>
                <a:srgbClr val="3A65BC"/>
              </a:buClr>
            </a:pPr>
            <a:endParaRPr lang="en-US" sz="3200" b="1" dirty="0">
              <a:solidFill>
                <a:srgbClr val="3A65BC"/>
              </a:solidFill>
              <a:latin typeface="Helvetica" charset="0"/>
            </a:endParaRPr>
          </a:p>
        </p:txBody>
      </p:sp>
      <p:sp>
        <p:nvSpPr>
          <p:cNvPr id="3077" name="Date Placeholder 1"/>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dirty="0">
                <a:solidFill>
                  <a:schemeClr val="bg2">
                    <a:lumMod val="75000"/>
                  </a:schemeClr>
                </a:solidFill>
              </a:rPr>
              <a:t>12/01/22</a:t>
            </a:r>
          </a:p>
        </p:txBody>
      </p:sp>
      <p:sp>
        <p:nvSpPr>
          <p:cNvPr id="3078" name="Footer Placeholder 2"/>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r>
              <a:rPr lang="en-US" altLang="zh-CN" dirty="0">
                <a:solidFill>
                  <a:schemeClr val="bg2">
                    <a:lumMod val="75000"/>
                  </a:schemeClr>
                </a:solidFill>
              </a:rPr>
              <a:t>Schneider Oral Defense</a:t>
            </a:r>
          </a:p>
        </p:txBody>
      </p:sp>
      <p:sp>
        <p:nvSpPr>
          <p:cNvPr id="3079" name="Slide Number Placeholder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fld id="{340C2ED6-1EF6-3B46-9FD0-39300D85270D}" type="slidenum">
              <a:rPr lang="en-US" altLang="zh-CN">
                <a:solidFill>
                  <a:schemeClr val="bg2">
                    <a:lumMod val="75000"/>
                  </a:schemeClr>
                </a:solidFill>
              </a:rPr>
              <a:pPr/>
              <a:t>1</a:t>
            </a:fld>
            <a:endParaRPr lang="en-US" altLang="zh-CN">
              <a:solidFill>
                <a:schemeClr val="bg2">
                  <a:lumMod val="75000"/>
                </a:schemeClr>
              </a:solidFill>
            </a:endParaRPr>
          </a:p>
        </p:txBody>
      </p:sp>
      <p:sp>
        <p:nvSpPr>
          <p:cNvPr id="8" name="Rectangle 2"/>
          <p:cNvSpPr txBox="1">
            <a:spLocks noChangeArrowheads="1"/>
          </p:cNvSpPr>
          <p:nvPr/>
        </p:nvSpPr>
        <p:spPr bwMode="auto">
          <a:xfrm>
            <a:off x="730518" y="4957085"/>
            <a:ext cx="7288213"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lnSpc>
                <a:spcPct val="90000"/>
              </a:lnSpc>
              <a:spcBef>
                <a:spcPct val="20000"/>
              </a:spcBef>
              <a:buClr>
                <a:srgbClr val="3A65BC"/>
              </a:buClr>
              <a:defRPr/>
            </a:pPr>
            <a:r>
              <a:rPr lang="en-US" sz="1600" dirty="0">
                <a:solidFill>
                  <a:srgbClr val="7F7F7F"/>
                </a:solidFill>
                <a:latin typeface="Helvetica" charset="0"/>
              </a:rPr>
              <a:t>Acknowledgements</a:t>
            </a:r>
          </a:p>
          <a:p>
            <a:pPr marL="169863" indent="-169863" eaLnBrk="1" hangingPunct="1">
              <a:lnSpc>
                <a:spcPct val="90000"/>
              </a:lnSpc>
              <a:spcBef>
                <a:spcPct val="20000"/>
              </a:spcBef>
              <a:buClr>
                <a:srgbClr val="3A65BC"/>
              </a:buClr>
              <a:buFontTx/>
              <a:buChar char="•"/>
              <a:defRPr/>
            </a:pPr>
            <a:r>
              <a:rPr lang="en-US" sz="1600" dirty="0">
                <a:solidFill>
                  <a:srgbClr val="7F7F7F"/>
                </a:solidFill>
                <a:latin typeface="Helvetica" charset="0"/>
              </a:rPr>
              <a:t>Experiments conducted at UNL’s Holland Computing Center</a:t>
            </a:r>
          </a:p>
          <a:p>
            <a:pPr marL="169863" indent="-169863" eaLnBrk="1" hangingPunct="1">
              <a:lnSpc>
                <a:spcPct val="90000"/>
              </a:lnSpc>
              <a:spcBef>
                <a:spcPct val="20000"/>
              </a:spcBef>
              <a:buClr>
                <a:srgbClr val="3A65BC"/>
              </a:buClr>
              <a:buFontTx/>
              <a:buChar char="•"/>
              <a:defRPr/>
            </a:pPr>
            <a:r>
              <a:rPr lang="en-US" sz="1600" dirty="0">
                <a:solidFill>
                  <a:srgbClr val="7F7F7F"/>
                </a:solidFill>
                <a:latin typeface="Helvetica" charset="0"/>
              </a:rPr>
              <a:t>NSF Grants No. RI-1619344 and RI-111795 </a:t>
            </a:r>
          </a:p>
          <a:p>
            <a:pPr marL="169863" indent="-169863" eaLnBrk="1" hangingPunct="1">
              <a:lnSpc>
                <a:spcPct val="90000"/>
              </a:lnSpc>
              <a:spcBef>
                <a:spcPct val="20000"/>
              </a:spcBef>
              <a:buClr>
                <a:srgbClr val="3A65BC"/>
              </a:buClr>
              <a:buFontTx/>
              <a:buChar char="•"/>
              <a:defRPr/>
            </a:pPr>
            <a:endParaRPr lang="en-US" sz="1600" dirty="0">
              <a:solidFill>
                <a:srgbClr val="7F7F7F"/>
              </a:solidFill>
              <a:latin typeface="Helvetica" charset="0"/>
            </a:endParaRPr>
          </a:p>
        </p:txBody>
      </p:sp>
    </p:spTree>
    <p:extLst>
      <p:ext uri="{BB962C8B-B14F-4D97-AF65-F5344CB8AC3E}">
        <p14:creationId xmlns:p14="http://schemas.microsoft.com/office/powerpoint/2010/main" val="309811909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3200" dirty="0"/>
              <a:t>Objectives of </a:t>
            </a:r>
            <a:r>
              <a:rPr lang="en-US" sz="3200" cap="small" dirty="0"/>
              <a:t>Stampede</a:t>
            </a:r>
            <a:r>
              <a:rPr lang="en-US" sz="3200" dirty="0"/>
              <a:t>’s Development</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10</a:t>
            </a:fld>
            <a:endParaRPr lang="en-US" altLang="zh-CN"/>
          </a:p>
        </p:txBody>
      </p:sp>
      <p:sp>
        <p:nvSpPr>
          <p:cNvPr id="7" name="Content Placeholder 2">
            <a:extLst>
              <a:ext uri="{FF2B5EF4-FFF2-40B4-BE49-F238E27FC236}">
                <a16:creationId xmlns:a16="http://schemas.microsoft.com/office/drawing/2014/main" id="{84433A5B-F3DA-E262-B31D-53C4B7943383}"/>
              </a:ext>
            </a:extLst>
          </p:cNvPr>
          <p:cNvSpPr>
            <a:spLocks noGrp="1"/>
          </p:cNvSpPr>
          <p:nvPr>
            <p:ph idx="1"/>
          </p:nvPr>
        </p:nvSpPr>
        <p:spPr>
          <a:xfrm>
            <a:off x="533400" y="1265238"/>
            <a:ext cx="8131175" cy="4525962"/>
          </a:xfrm>
          <a:ln>
            <a:noFill/>
          </a:ln>
        </p:spPr>
        <p:txBody>
          <a:bodyPr>
            <a:normAutofit/>
          </a:bodyPr>
          <a:lstStyle/>
          <a:p>
            <a:r>
              <a:rPr lang="en-US" sz="2400" dirty="0">
                <a:latin typeface="Helvetica" charset="0"/>
                <a:ea typeface="宋体" charset="0"/>
                <a:cs typeface="宋体" charset="0"/>
              </a:rPr>
              <a:t>Three main priorities: </a:t>
            </a:r>
          </a:p>
          <a:p>
            <a:pPr marL="800100" lvl="1" indent="-342900">
              <a:buFont typeface="+mj-lt"/>
              <a:buAutoNum type="arabicPeriod"/>
            </a:pPr>
            <a:r>
              <a:rPr lang="en-US" sz="1800" dirty="0">
                <a:latin typeface="Helvetica" charset="0"/>
                <a:ea typeface="宋体" charset="0"/>
                <a:cs typeface="宋体" charset="0"/>
              </a:rPr>
              <a:t>Ease of use</a:t>
            </a:r>
          </a:p>
          <a:p>
            <a:pPr marL="800100" lvl="1" indent="-342900">
              <a:buFont typeface="+mj-lt"/>
              <a:buAutoNum type="arabicPeriod"/>
            </a:pPr>
            <a:r>
              <a:rPr lang="en-US" sz="1800" dirty="0">
                <a:latin typeface="Helvetica" charset="0"/>
                <a:ea typeface="宋体" charset="0"/>
                <a:cs typeface="宋体" charset="0"/>
              </a:rPr>
              <a:t>First-class support for relational consistency research</a:t>
            </a:r>
          </a:p>
          <a:p>
            <a:pPr marL="800100" lvl="1" indent="-342900">
              <a:buFont typeface="+mj-lt"/>
              <a:buAutoNum type="arabicPeriod"/>
            </a:pPr>
            <a:r>
              <a:rPr lang="en-US" sz="1800" dirty="0">
                <a:latin typeface="Helvetica" charset="0"/>
                <a:ea typeface="宋体" charset="0"/>
                <a:cs typeface="宋体" charset="0"/>
              </a:rPr>
              <a:t>Fine-grained control over what portions of the problem a propagator operates on</a:t>
            </a:r>
          </a:p>
          <a:p>
            <a:endParaRPr lang="en-US" sz="2400" dirty="0">
              <a:latin typeface="Helvetica" charset="0"/>
              <a:ea typeface="宋体" charset="0"/>
              <a:cs typeface="宋体" charset="0"/>
            </a:endParaRPr>
          </a:p>
          <a:p>
            <a:r>
              <a:rPr lang="en-US" sz="2400" dirty="0">
                <a:latin typeface="Helvetica" charset="0"/>
                <a:ea typeface="宋体" charset="0"/>
                <a:cs typeface="宋体" charset="0"/>
              </a:rPr>
              <a:t>Non-goals</a:t>
            </a:r>
          </a:p>
          <a:p>
            <a:pPr marL="800100" lvl="1" indent="-342900">
              <a:buFont typeface="+mj-lt"/>
              <a:buAutoNum type="arabicPeriod"/>
            </a:pPr>
            <a:r>
              <a:rPr lang="en-US" sz="1800" dirty="0">
                <a:latin typeface="Helvetica" charset="0"/>
                <a:ea typeface="宋体" charset="0"/>
                <a:cs typeface="宋体" charset="0"/>
              </a:rPr>
              <a:t>Performance relative to other solvers</a:t>
            </a:r>
          </a:p>
          <a:p>
            <a:pPr marL="800100" lvl="1" indent="-342900">
              <a:buFont typeface="+mj-lt"/>
              <a:buAutoNum type="arabicPeriod"/>
            </a:pPr>
            <a:r>
              <a:rPr lang="en-US" sz="1800" dirty="0">
                <a:latin typeface="Helvetica" charset="0"/>
                <a:ea typeface="宋体" charset="0"/>
                <a:cs typeface="宋体" charset="0"/>
              </a:rPr>
              <a:t>Modeling </a:t>
            </a:r>
          </a:p>
          <a:p>
            <a:pPr lvl="1"/>
            <a:endParaRPr lang="en-US" sz="1800" dirty="0">
              <a:latin typeface="Helvetica" charset="0"/>
              <a:ea typeface="宋体" charset="0"/>
              <a:cs typeface="宋体" charset="0"/>
            </a:endParaRPr>
          </a:p>
          <a:p>
            <a:pPr lvl="1"/>
            <a:endParaRPr lang="en-US" sz="1800" dirty="0">
              <a:latin typeface="Helvetica" charset="0"/>
              <a:ea typeface="宋体" charset="0"/>
              <a:cs typeface="宋体" charset="0"/>
            </a:endParaRPr>
          </a:p>
        </p:txBody>
      </p:sp>
    </p:spTree>
    <p:extLst>
      <p:ext uri="{BB962C8B-B14F-4D97-AF65-F5344CB8AC3E}">
        <p14:creationId xmlns:p14="http://schemas.microsoft.com/office/powerpoint/2010/main" val="310992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3200" dirty="0"/>
              <a:t>Low Barrier to Entry for Research</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11</a:t>
            </a:fld>
            <a:endParaRPr lang="en-US" altLang="zh-CN"/>
          </a:p>
        </p:txBody>
      </p:sp>
      <p:sp>
        <p:nvSpPr>
          <p:cNvPr id="7" name="Content Placeholder 2">
            <a:extLst>
              <a:ext uri="{FF2B5EF4-FFF2-40B4-BE49-F238E27FC236}">
                <a16:creationId xmlns:a16="http://schemas.microsoft.com/office/drawing/2014/main" id="{84433A5B-F3DA-E262-B31D-53C4B7943383}"/>
              </a:ext>
            </a:extLst>
          </p:cNvPr>
          <p:cNvSpPr>
            <a:spLocks noGrp="1"/>
          </p:cNvSpPr>
          <p:nvPr>
            <p:ph idx="1"/>
          </p:nvPr>
        </p:nvSpPr>
        <p:spPr>
          <a:xfrm>
            <a:off x="533400" y="1265238"/>
            <a:ext cx="8131175" cy="4525962"/>
          </a:xfrm>
          <a:ln>
            <a:noFill/>
          </a:ln>
        </p:spPr>
        <p:txBody>
          <a:bodyPr>
            <a:normAutofit lnSpcReduction="10000"/>
          </a:bodyPr>
          <a:lstStyle/>
          <a:p>
            <a:r>
              <a:rPr lang="en-US" sz="2000" dirty="0">
                <a:latin typeface="Helvetica" charset="0"/>
                <a:ea typeface="宋体" charset="0"/>
                <a:cs typeface="宋体" charset="0"/>
              </a:rPr>
              <a:t>Adding new propagators into search should be trivial</a:t>
            </a:r>
          </a:p>
          <a:p>
            <a:pPr lvl="1"/>
            <a:r>
              <a:rPr lang="en-US" sz="1600" dirty="0">
                <a:latin typeface="Helvetica" charset="0"/>
                <a:ea typeface="宋体" charset="0"/>
                <a:cs typeface="宋体" charset="0"/>
              </a:rPr>
              <a:t>New classes and propagators are self-contained</a:t>
            </a:r>
          </a:p>
          <a:p>
            <a:pPr lvl="1"/>
            <a:r>
              <a:rPr lang="en-US" sz="1600" dirty="0">
                <a:latin typeface="Helvetica" charset="0"/>
                <a:ea typeface="宋体" charset="0"/>
                <a:cs typeface="宋体" charset="0"/>
              </a:rPr>
              <a:t>Single macro used to register class with factories and make it eligible for use.  No additional plumbing required:</a:t>
            </a:r>
          </a:p>
          <a:p>
            <a:pPr lvl="1"/>
            <a:endParaRPr lang="en-US" sz="1600" dirty="0">
              <a:latin typeface="Helvetica" charset="0"/>
              <a:ea typeface="宋体" charset="0"/>
              <a:cs typeface="宋体" charset="0"/>
            </a:endParaRPr>
          </a:p>
          <a:p>
            <a:pPr lvl="1"/>
            <a:endParaRPr lang="en-US" sz="1600" dirty="0">
              <a:latin typeface="Helvetica" charset="0"/>
              <a:ea typeface="宋体" charset="0"/>
              <a:cs typeface="宋体" charset="0"/>
            </a:endParaRPr>
          </a:p>
          <a:p>
            <a:pPr lvl="1"/>
            <a:endParaRPr lang="en-US" sz="1600" dirty="0">
              <a:latin typeface="Helvetica" charset="0"/>
              <a:ea typeface="宋体" charset="0"/>
              <a:cs typeface="宋体" charset="0"/>
            </a:endParaRPr>
          </a:p>
          <a:p>
            <a:pPr lvl="1"/>
            <a:endParaRPr lang="en-US" sz="1600" dirty="0">
              <a:latin typeface="Helvetica" charset="0"/>
              <a:ea typeface="宋体" charset="0"/>
              <a:cs typeface="宋体" charset="0"/>
            </a:endParaRPr>
          </a:p>
          <a:p>
            <a:r>
              <a:rPr lang="en-US" sz="2000" dirty="0">
                <a:latin typeface="Helvetica" charset="0"/>
                <a:ea typeface="宋体" charset="0"/>
                <a:cs typeface="宋体" charset="0"/>
              </a:rPr>
              <a:t>Modern Language and Design Idioms</a:t>
            </a:r>
          </a:p>
          <a:p>
            <a:pPr lvl="1"/>
            <a:r>
              <a:rPr lang="en-US" sz="1600" dirty="0">
                <a:latin typeface="Helvetica" charset="0"/>
                <a:ea typeface="宋体" charset="0"/>
                <a:cs typeface="宋体" charset="0"/>
              </a:rPr>
              <a:t>Written in C++11 and updated iteratively to new standards (now C++17)</a:t>
            </a:r>
          </a:p>
          <a:p>
            <a:pPr lvl="1"/>
            <a:r>
              <a:rPr lang="en-US" sz="1600" dirty="0">
                <a:latin typeface="Helvetica" charset="0"/>
                <a:ea typeface="宋体" charset="0"/>
                <a:cs typeface="宋体" charset="0"/>
              </a:rPr>
              <a:t>Extensive use of CRTP to reduce boilerplate and edge case checking</a:t>
            </a:r>
          </a:p>
          <a:p>
            <a:pPr marL="457200" lvl="1" indent="0">
              <a:buNone/>
            </a:pPr>
            <a:endParaRPr lang="en-US" sz="1600" dirty="0">
              <a:latin typeface="Helvetica" charset="0"/>
              <a:ea typeface="宋体" charset="0"/>
              <a:cs typeface="宋体" charset="0"/>
            </a:endParaRPr>
          </a:p>
          <a:p>
            <a:r>
              <a:rPr lang="en-US" sz="2000" dirty="0">
                <a:latin typeface="Helvetica" charset="0"/>
                <a:ea typeface="宋体" charset="0"/>
                <a:cs typeface="宋体" charset="0"/>
              </a:rPr>
              <a:t>Easy and Dynamic Configuration</a:t>
            </a:r>
          </a:p>
          <a:p>
            <a:pPr lvl="1"/>
            <a:r>
              <a:rPr lang="en-US" sz="1600" dirty="0">
                <a:latin typeface="Helvetica" charset="0"/>
                <a:ea typeface="宋体" charset="0"/>
                <a:cs typeface="宋体" charset="0"/>
              </a:rPr>
              <a:t>Each search, propagator, etc. has its own set of options to manage configuration</a:t>
            </a:r>
          </a:p>
          <a:p>
            <a:pPr lvl="1"/>
            <a:r>
              <a:rPr lang="en-US" sz="1600" dirty="0">
                <a:latin typeface="Helvetica" charset="0"/>
                <a:ea typeface="宋体" charset="0"/>
                <a:cs typeface="宋体" charset="0"/>
              </a:rPr>
              <a:t>Managed with a modified version of an external CLI </a:t>
            </a:r>
            <a:r>
              <a:rPr lang="en-US" sz="1600" dirty="0" err="1">
                <a:latin typeface="Helvetica" charset="0"/>
                <a:ea typeface="宋体" charset="0"/>
                <a:cs typeface="宋体" charset="0"/>
              </a:rPr>
              <a:t>arg</a:t>
            </a:r>
            <a:r>
              <a:rPr lang="en-US" sz="1600" dirty="0">
                <a:latin typeface="Helvetica" charset="0"/>
                <a:ea typeface="宋体" charset="0"/>
                <a:cs typeface="宋体" charset="0"/>
              </a:rPr>
              <a:t>-parsing library</a:t>
            </a:r>
          </a:p>
          <a:p>
            <a:pPr marL="457200" lvl="1" indent="0">
              <a:buNone/>
            </a:pPr>
            <a:endParaRPr lang="en-US" sz="1600" dirty="0">
              <a:latin typeface="Helvetica" charset="0"/>
              <a:ea typeface="宋体" charset="0"/>
              <a:cs typeface="宋体" charset="0"/>
            </a:endParaRPr>
          </a:p>
          <a:p>
            <a:pPr lvl="1"/>
            <a:endParaRPr lang="en-US" sz="1600" dirty="0">
              <a:latin typeface="Helvetica" charset="0"/>
              <a:ea typeface="宋体" charset="0"/>
              <a:cs typeface="宋体" charset="0"/>
            </a:endParaRPr>
          </a:p>
        </p:txBody>
      </p:sp>
      <p:pic>
        <p:nvPicPr>
          <p:cNvPr id="8" name="Picture 7">
            <a:extLst>
              <a:ext uri="{FF2B5EF4-FFF2-40B4-BE49-F238E27FC236}">
                <a16:creationId xmlns:a16="http://schemas.microsoft.com/office/drawing/2014/main" id="{3CB86B0B-BF16-6D26-560B-95403CD78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100" y="2479559"/>
            <a:ext cx="4437804" cy="915988"/>
          </a:xfrm>
          <a:prstGeom prst="rect">
            <a:avLst/>
          </a:prstGeom>
        </p:spPr>
      </p:pic>
    </p:spTree>
    <p:extLst>
      <p:ext uri="{BB962C8B-B14F-4D97-AF65-F5344CB8AC3E}">
        <p14:creationId xmlns:p14="http://schemas.microsoft.com/office/powerpoint/2010/main" val="70103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3200" dirty="0"/>
              <a:t>Relational Consistency in Stampede</a:t>
            </a:r>
          </a:p>
        </p:txBody>
      </p:sp>
      <p:sp>
        <p:nvSpPr>
          <p:cNvPr id="3" name="Content Placeholder 2">
            <a:extLst>
              <a:ext uri="{FF2B5EF4-FFF2-40B4-BE49-F238E27FC236}">
                <a16:creationId xmlns:a16="http://schemas.microsoft.com/office/drawing/2014/main" id="{7B501493-065E-13D6-4A30-C06AEDCFCF91}"/>
              </a:ext>
            </a:extLst>
          </p:cNvPr>
          <p:cNvSpPr>
            <a:spLocks noGrp="1"/>
          </p:cNvSpPr>
          <p:nvPr>
            <p:ph idx="1"/>
          </p:nvPr>
        </p:nvSpPr>
        <p:spPr/>
        <p:txBody>
          <a:bodyPr>
            <a:normAutofit/>
          </a:bodyPr>
          <a:lstStyle/>
          <a:p>
            <a:r>
              <a:rPr lang="en-US" sz="2400" dirty="0">
                <a:latin typeface="Helvetica" charset="0"/>
                <a:ea typeface="宋体" charset="0"/>
                <a:cs typeface="宋体" charset="0"/>
              </a:rPr>
              <a:t>Issues with relational consistencies in other solvers</a:t>
            </a:r>
          </a:p>
          <a:p>
            <a:pPr lvl="1"/>
            <a:r>
              <a:rPr lang="en-US" sz="1800" dirty="0">
                <a:latin typeface="Helvetica" charset="0"/>
                <a:ea typeface="宋体" charset="0"/>
                <a:cs typeface="宋体" charset="0"/>
              </a:rPr>
              <a:t>May require altering the model of the problem itself</a:t>
            </a:r>
          </a:p>
          <a:p>
            <a:pPr lvl="1"/>
            <a:r>
              <a:rPr lang="en-US" sz="1800" dirty="0">
                <a:latin typeface="Helvetica" charset="0"/>
                <a:ea typeface="宋体" charset="0"/>
                <a:cs typeface="宋体" charset="0"/>
              </a:rPr>
              <a:t>Relationship between propagators and constraints common in solvers is problematic</a:t>
            </a:r>
          </a:p>
          <a:p>
            <a:pPr lvl="2"/>
            <a:r>
              <a:rPr lang="en-US" sz="1400" dirty="0">
                <a:latin typeface="Helvetica" charset="0"/>
                <a:ea typeface="宋体" charset="0"/>
                <a:cs typeface="宋体" charset="0"/>
              </a:rPr>
              <a:t>Each constraint in the problem has a specific propagator tied to it</a:t>
            </a:r>
            <a:endParaRPr lang="en-US" sz="1800" dirty="0">
              <a:latin typeface="Helvetica" charset="0"/>
              <a:ea typeface="宋体" charset="0"/>
              <a:cs typeface="宋体" charset="0"/>
            </a:endParaRPr>
          </a:p>
          <a:p>
            <a:r>
              <a:rPr lang="en-US" sz="2400" dirty="0">
                <a:latin typeface="Helvetica" charset="0"/>
                <a:ea typeface="宋体" charset="0"/>
                <a:cs typeface="宋体" charset="0"/>
              </a:rPr>
              <a:t>Reasonably simple fix</a:t>
            </a:r>
          </a:p>
          <a:p>
            <a:pPr lvl="1"/>
            <a:r>
              <a:rPr lang="en-US" sz="1800" i="1" dirty="0">
                <a:latin typeface="Helvetica" charset="0"/>
                <a:ea typeface="宋体" charset="0"/>
                <a:cs typeface="宋体" charset="0"/>
              </a:rPr>
              <a:t>Propagators</a:t>
            </a:r>
            <a:r>
              <a:rPr lang="en-US" sz="1800" dirty="0">
                <a:latin typeface="Helvetica" charset="0"/>
                <a:ea typeface="宋体" charset="0"/>
                <a:cs typeface="宋体" charset="0"/>
              </a:rPr>
              <a:t> are composed of </a:t>
            </a:r>
            <a:r>
              <a:rPr lang="en-US" sz="1800" i="1" dirty="0">
                <a:latin typeface="Helvetica" charset="0"/>
                <a:ea typeface="宋体" charset="0"/>
                <a:cs typeface="宋体" charset="0"/>
              </a:rPr>
              <a:t>constraints</a:t>
            </a:r>
            <a:r>
              <a:rPr lang="en-US" sz="1800" dirty="0">
                <a:latin typeface="Helvetica" charset="0"/>
                <a:ea typeface="宋体" charset="0"/>
                <a:cs typeface="宋体" charset="0"/>
              </a:rPr>
              <a:t> in </a:t>
            </a:r>
            <a:r>
              <a:rPr lang="en-US" sz="1800" cap="small" dirty="0">
                <a:latin typeface="Helvetica" charset="0"/>
                <a:ea typeface="宋体" charset="0"/>
                <a:cs typeface="宋体" charset="0"/>
              </a:rPr>
              <a:t>Stampede</a:t>
            </a:r>
            <a:r>
              <a:rPr lang="en-US" sz="1800" dirty="0">
                <a:latin typeface="Helvetica" charset="0"/>
                <a:ea typeface="宋体" charset="0"/>
                <a:cs typeface="宋体" charset="0"/>
              </a:rPr>
              <a:t>, unlike other solvers, allowing propagation algorithms to consider arbitrary numbers of constraints</a:t>
            </a:r>
          </a:p>
          <a:p>
            <a:pPr lvl="1"/>
            <a:r>
              <a:rPr lang="en-US" sz="1800" dirty="0">
                <a:latin typeface="Helvetica" charset="0"/>
                <a:ea typeface="宋体" charset="0"/>
                <a:cs typeface="宋体" charset="0"/>
              </a:rPr>
              <a:t>Easy to declare what kinds of constraints and which specific constraints your propagator operates on</a:t>
            </a:r>
          </a:p>
          <a:p>
            <a:endParaRPr lang="en-US" sz="3600" dirty="0"/>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12</a:t>
            </a:fld>
            <a:endParaRPr lang="en-US" altLang="zh-CN"/>
          </a:p>
        </p:txBody>
      </p:sp>
    </p:spTree>
    <p:extLst>
      <p:ext uri="{BB962C8B-B14F-4D97-AF65-F5344CB8AC3E}">
        <p14:creationId xmlns:p14="http://schemas.microsoft.com/office/powerpoint/2010/main" val="269558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2800" dirty="0"/>
              <a:t>Granular, Explicit Control for Propagators</a:t>
            </a:r>
          </a:p>
        </p:txBody>
      </p:sp>
      <p:sp>
        <p:nvSpPr>
          <p:cNvPr id="3" name="Content Placeholder 2">
            <a:extLst>
              <a:ext uri="{FF2B5EF4-FFF2-40B4-BE49-F238E27FC236}">
                <a16:creationId xmlns:a16="http://schemas.microsoft.com/office/drawing/2014/main" id="{7B501493-065E-13D6-4A30-C06AEDCFCF91}"/>
              </a:ext>
            </a:extLst>
          </p:cNvPr>
          <p:cNvSpPr>
            <a:spLocks noGrp="1"/>
          </p:cNvSpPr>
          <p:nvPr>
            <p:ph idx="1"/>
          </p:nvPr>
        </p:nvSpPr>
        <p:spPr/>
        <p:txBody>
          <a:bodyPr>
            <a:normAutofit/>
          </a:bodyPr>
          <a:lstStyle/>
          <a:p>
            <a:r>
              <a:rPr lang="en-US" sz="2400" dirty="0">
                <a:latin typeface="Helvetica" charset="0"/>
                <a:ea typeface="宋体" charset="0"/>
                <a:cs typeface="宋体" charset="0"/>
              </a:rPr>
              <a:t>Other solvers’ behavior can be unpredictable</a:t>
            </a:r>
          </a:p>
          <a:p>
            <a:pPr lvl="1"/>
            <a:r>
              <a:rPr lang="en-US" sz="2000" dirty="0">
                <a:latin typeface="Helvetica" charset="0"/>
                <a:ea typeface="宋体" charset="0"/>
                <a:cs typeface="宋体" charset="0"/>
              </a:rPr>
              <a:t>Queueing of propagation non-obvious, sometimes not controllable</a:t>
            </a:r>
          </a:p>
          <a:p>
            <a:pPr lvl="1"/>
            <a:r>
              <a:rPr lang="en-US" sz="2000" dirty="0">
                <a:latin typeface="Helvetica" charset="0"/>
                <a:ea typeface="宋体" charset="0"/>
                <a:cs typeface="宋体" charset="0"/>
              </a:rPr>
              <a:t>Frequent use of observers, callbacks, and macros cause execution order to be obtuse</a:t>
            </a:r>
          </a:p>
          <a:p>
            <a:r>
              <a:rPr lang="en-US" sz="2400" cap="small" dirty="0">
                <a:latin typeface="Helvetica" charset="0"/>
                <a:ea typeface="宋体" charset="0"/>
                <a:cs typeface="宋体" charset="0"/>
              </a:rPr>
              <a:t>Stampede</a:t>
            </a:r>
          </a:p>
          <a:p>
            <a:pPr lvl="1"/>
            <a:r>
              <a:rPr lang="en-US" sz="1800" dirty="0">
                <a:latin typeface="Helvetica" charset="0"/>
                <a:ea typeface="宋体" charset="0"/>
                <a:cs typeface="宋体" charset="0"/>
              </a:rPr>
              <a:t>Can arbitrarily nest propagators, allowing for “driver” propagators that can delegate specific subproblems to other propagators (or even other drivers)</a:t>
            </a:r>
          </a:p>
          <a:p>
            <a:pPr lvl="1"/>
            <a:r>
              <a:rPr lang="en-US" sz="1800" dirty="0">
                <a:latin typeface="Helvetica" charset="0"/>
                <a:ea typeface="宋体" charset="0"/>
                <a:cs typeface="宋体" charset="0"/>
              </a:rPr>
              <a:t>Execution order defined by the propagator itself; queue ordering configurable at run-time</a:t>
            </a:r>
            <a:endParaRPr lang="en-US" sz="3600" dirty="0">
              <a:latin typeface="Helvetica" charset="0"/>
              <a:ea typeface="宋体" charset="0"/>
              <a:cs typeface="宋体" charset="0"/>
            </a:endParaRP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13</a:t>
            </a:fld>
            <a:endParaRPr lang="en-US" altLang="zh-CN"/>
          </a:p>
        </p:txBody>
      </p:sp>
    </p:spTree>
    <p:extLst>
      <p:ext uri="{BB962C8B-B14F-4D97-AF65-F5344CB8AC3E}">
        <p14:creationId xmlns:p14="http://schemas.microsoft.com/office/powerpoint/2010/main" val="3314914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3200" dirty="0"/>
              <a:t>Impact of </a:t>
            </a:r>
            <a:r>
              <a:rPr lang="en-US" sz="3200" cap="small" dirty="0"/>
              <a:t>Stampede</a:t>
            </a:r>
            <a:r>
              <a:rPr lang="en-US" sz="3200" dirty="0"/>
              <a:t> (so far)</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14</a:t>
            </a:fld>
            <a:endParaRPr lang="en-US" altLang="zh-CN"/>
          </a:p>
        </p:txBody>
      </p:sp>
      <p:sp>
        <p:nvSpPr>
          <p:cNvPr id="8" name="Content Placeholder 2">
            <a:extLst>
              <a:ext uri="{FF2B5EF4-FFF2-40B4-BE49-F238E27FC236}">
                <a16:creationId xmlns:a16="http://schemas.microsoft.com/office/drawing/2014/main" id="{64D53718-044C-BF95-4564-2A7E88813B5D}"/>
              </a:ext>
            </a:extLst>
          </p:cNvPr>
          <p:cNvSpPr>
            <a:spLocks noGrp="1"/>
          </p:cNvSpPr>
          <p:nvPr>
            <p:ph idx="1"/>
          </p:nvPr>
        </p:nvSpPr>
        <p:spPr>
          <a:xfrm>
            <a:off x="533400" y="1265238"/>
            <a:ext cx="8131175" cy="4525962"/>
          </a:xfrm>
          <a:ln>
            <a:noFill/>
          </a:ln>
        </p:spPr>
        <p:txBody>
          <a:bodyPr>
            <a:normAutofit fontScale="70000" lnSpcReduction="20000"/>
          </a:bodyPr>
          <a:lstStyle/>
          <a:p>
            <a:pPr marL="457200" indent="-457200">
              <a:buClr>
                <a:srgbClr val="4F81BD"/>
              </a:buClr>
              <a:buFont typeface="+mj-lt"/>
              <a:buAutoNum type="arabicPeriod"/>
            </a:pPr>
            <a:r>
              <a:rPr lang="en-US" sz="2000" dirty="0">
                <a:solidFill>
                  <a:schemeClr val="tx1">
                    <a:lumMod val="50000"/>
                    <a:lumOff val="50000"/>
                  </a:schemeClr>
                </a:solidFill>
                <a:latin typeface="Helvetica" charset="0"/>
                <a:ea typeface="宋体" charset="0"/>
                <a:cs typeface="宋体" charset="0"/>
              </a:rPr>
              <a:t>Woodward, </a:t>
            </a:r>
            <a:r>
              <a:rPr lang="en-US" sz="2000" dirty="0">
                <a:solidFill>
                  <a:schemeClr val="tx1">
                    <a:lumMod val="50000"/>
                    <a:lumOff val="50000"/>
                  </a:schemeClr>
                </a:solidFill>
                <a:latin typeface="Helvetica" charset="0"/>
                <a:ea typeface="宋体" charset="0"/>
              </a:rPr>
              <a:t>Schneider</a:t>
            </a:r>
            <a:r>
              <a:rPr lang="en-US" sz="2000" dirty="0">
                <a:solidFill>
                  <a:schemeClr val="tx1">
                    <a:lumMod val="50000"/>
                    <a:lumOff val="50000"/>
                  </a:schemeClr>
                </a:solidFill>
                <a:latin typeface="Helvetica" charset="0"/>
                <a:ea typeface="宋体" charset="0"/>
                <a:cs typeface="宋体" charset="0"/>
              </a:rPr>
              <a:t>, </a:t>
            </a:r>
            <a:r>
              <a:rPr lang="en-US" sz="2000" dirty="0" err="1">
                <a:solidFill>
                  <a:schemeClr val="tx1">
                    <a:lumMod val="50000"/>
                    <a:lumOff val="50000"/>
                  </a:schemeClr>
                </a:solidFill>
                <a:latin typeface="Helvetica" charset="0"/>
                <a:ea typeface="宋体" charset="0"/>
                <a:cs typeface="宋体" charset="0"/>
              </a:rPr>
              <a:t>Choueiry</a:t>
            </a:r>
            <a:r>
              <a:rPr lang="en-US" sz="2000" dirty="0">
                <a:solidFill>
                  <a:schemeClr val="tx1">
                    <a:lumMod val="50000"/>
                    <a:lumOff val="50000"/>
                  </a:schemeClr>
                </a:solidFill>
                <a:latin typeface="Helvetica" charset="0"/>
                <a:ea typeface="宋体" charset="0"/>
                <a:cs typeface="宋体" charset="0"/>
              </a:rPr>
              <a:t>, and </a:t>
            </a:r>
            <a:r>
              <a:rPr lang="en-US" sz="2000" dirty="0" err="1">
                <a:solidFill>
                  <a:schemeClr val="tx1">
                    <a:lumMod val="50000"/>
                    <a:lumOff val="50000"/>
                  </a:schemeClr>
                </a:solidFill>
                <a:latin typeface="Helvetica" charset="0"/>
                <a:ea typeface="宋体" charset="0"/>
                <a:cs typeface="宋体" charset="0"/>
              </a:rPr>
              <a:t>Bessiere</a:t>
            </a:r>
            <a:r>
              <a:rPr lang="en-US" sz="2000" dirty="0">
                <a:solidFill>
                  <a:schemeClr val="tx1">
                    <a:lumMod val="50000"/>
                    <a:lumOff val="50000"/>
                  </a:schemeClr>
                </a:solidFill>
                <a:latin typeface="Helvetica" charset="0"/>
                <a:ea typeface="宋体" charset="0"/>
                <a:cs typeface="宋体" charset="0"/>
              </a:rPr>
              <a:t>. Adaptive Parameterized Consistency for Non-Binary CSPs by Counting Supports. In Proc. of CP 2014.</a:t>
            </a:r>
          </a:p>
          <a:p>
            <a:pPr marL="457200" indent="-457200">
              <a:buClr>
                <a:srgbClr val="4F81BD"/>
              </a:buClr>
              <a:buFont typeface="+mj-lt"/>
              <a:buAutoNum type="arabicPeriod"/>
            </a:pPr>
            <a:r>
              <a:rPr lang="en-US" sz="2000" dirty="0">
                <a:solidFill>
                  <a:schemeClr val="tx1">
                    <a:lumMod val="50000"/>
                    <a:lumOff val="50000"/>
                  </a:schemeClr>
                </a:solidFill>
                <a:latin typeface="Helvetica" charset="0"/>
                <a:ea typeface="宋体" charset="0"/>
              </a:rPr>
              <a:t>Schneider</a:t>
            </a:r>
            <a:r>
              <a:rPr lang="en-US" sz="2000" dirty="0">
                <a:solidFill>
                  <a:schemeClr val="tx1">
                    <a:lumMod val="50000"/>
                    <a:lumOff val="50000"/>
                  </a:schemeClr>
                </a:solidFill>
                <a:latin typeface="Helvetica" charset="0"/>
                <a:ea typeface="宋体" charset="0"/>
                <a:cs typeface="宋体" charset="0"/>
              </a:rPr>
              <a:t>, Woodward, </a:t>
            </a:r>
            <a:r>
              <a:rPr lang="en-US" sz="2000" dirty="0" err="1">
                <a:solidFill>
                  <a:schemeClr val="tx1">
                    <a:lumMod val="50000"/>
                    <a:lumOff val="50000"/>
                  </a:schemeClr>
                </a:solidFill>
                <a:latin typeface="Helvetica" charset="0"/>
                <a:ea typeface="宋体" charset="0"/>
                <a:cs typeface="宋体" charset="0"/>
              </a:rPr>
              <a:t>Choueiry</a:t>
            </a:r>
            <a:r>
              <a:rPr lang="en-US" sz="2000" dirty="0">
                <a:solidFill>
                  <a:schemeClr val="tx1">
                    <a:lumMod val="50000"/>
                    <a:lumOff val="50000"/>
                  </a:schemeClr>
                </a:solidFill>
                <a:latin typeface="Helvetica" charset="0"/>
                <a:ea typeface="宋体" charset="0"/>
                <a:cs typeface="宋体" charset="0"/>
              </a:rPr>
              <a:t>, and </a:t>
            </a:r>
            <a:r>
              <a:rPr lang="en-US" sz="2000" dirty="0" err="1">
                <a:solidFill>
                  <a:schemeClr val="tx1">
                    <a:lumMod val="50000"/>
                    <a:lumOff val="50000"/>
                  </a:schemeClr>
                </a:solidFill>
                <a:latin typeface="Helvetica" charset="0"/>
                <a:ea typeface="宋体" charset="0"/>
                <a:cs typeface="宋体" charset="0"/>
              </a:rPr>
              <a:t>Bessiere</a:t>
            </a:r>
            <a:r>
              <a:rPr lang="en-US" sz="2000" dirty="0">
                <a:solidFill>
                  <a:schemeClr val="tx1">
                    <a:lumMod val="50000"/>
                    <a:lumOff val="50000"/>
                  </a:schemeClr>
                </a:solidFill>
                <a:latin typeface="Helvetica" charset="0"/>
                <a:ea typeface="宋体" charset="0"/>
                <a:cs typeface="宋体" charset="0"/>
              </a:rPr>
              <a:t>.   Improving Relational Consistency Algorithms Using Dynamic Relation Partitioning. In Proc. of CP 2014. </a:t>
            </a:r>
          </a:p>
          <a:p>
            <a:pPr marL="457200" indent="-457200">
              <a:buClr>
                <a:srgbClr val="4F81BD"/>
              </a:buClr>
              <a:buFont typeface="+mj-lt"/>
              <a:buAutoNum type="arabicPeriod"/>
            </a:pPr>
            <a:r>
              <a:rPr lang="en-US" sz="2000" dirty="0">
                <a:latin typeface="Helvetica" charset="0"/>
                <a:ea typeface="宋体" charset="0"/>
              </a:rPr>
              <a:t>Schneider </a:t>
            </a:r>
            <a:r>
              <a:rPr lang="en-US" sz="2000" dirty="0">
                <a:latin typeface="Helvetica" charset="0"/>
                <a:ea typeface="宋体" charset="0"/>
                <a:cs typeface="宋体" charset="0"/>
              </a:rPr>
              <a:t>and </a:t>
            </a:r>
            <a:r>
              <a:rPr lang="en-US" sz="2000" dirty="0" err="1">
                <a:latin typeface="Helvetica" charset="0"/>
                <a:ea typeface="宋体" charset="0"/>
                <a:cs typeface="宋体" charset="0"/>
              </a:rPr>
              <a:t>Choueiry</a:t>
            </a:r>
            <a:r>
              <a:rPr lang="en-US" sz="2000" dirty="0">
                <a:latin typeface="Helvetica" charset="0"/>
                <a:ea typeface="宋体" charset="0"/>
                <a:cs typeface="宋体" charset="0"/>
              </a:rPr>
              <a:t>. PW-CT: Extending Compact-Table to Enforce Pairwise Consistency on Table Constraints. In Proc. of CP 2018.</a:t>
            </a:r>
          </a:p>
          <a:p>
            <a:pPr marL="457200" indent="-457200">
              <a:buClr>
                <a:srgbClr val="4F81BD"/>
              </a:buClr>
              <a:buFont typeface="+mj-lt"/>
              <a:buAutoNum type="arabicPeriod"/>
            </a:pPr>
            <a:r>
              <a:rPr lang="en-US" sz="2000" dirty="0" err="1"/>
              <a:t>Geschwender</a:t>
            </a:r>
            <a:r>
              <a:rPr lang="en-US" sz="2000" dirty="0"/>
              <a:t>, Woodward, </a:t>
            </a:r>
            <a:r>
              <a:rPr lang="en-US" sz="2000" dirty="0" err="1"/>
              <a:t>Choueiry</a:t>
            </a:r>
            <a:r>
              <a:rPr lang="en-US" sz="2000" dirty="0"/>
              <a:t>, and S.D. Scott. A Portfolio Approach for Enforcing Minimality in a Tree Decomposition. In DP of CP 2016.</a:t>
            </a:r>
            <a:endParaRPr lang="en-US" sz="2000" dirty="0">
              <a:latin typeface="Helvetica" charset="0"/>
              <a:ea typeface="宋体" charset="0"/>
              <a:cs typeface="宋体" charset="0"/>
            </a:endParaRPr>
          </a:p>
          <a:p>
            <a:pPr marL="457200" indent="-457200">
              <a:buClr>
                <a:srgbClr val="4F81BD"/>
              </a:buClr>
              <a:buFont typeface="+mj-lt"/>
              <a:buAutoNum type="arabicPeriod"/>
            </a:pPr>
            <a:r>
              <a:rPr lang="en-US" sz="2000" dirty="0">
                <a:latin typeface="Helvetica" charset="0"/>
                <a:ea typeface="宋体" charset="0"/>
                <a:cs typeface="宋体" charset="0"/>
              </a:rPr>
              <a:t>Woodward, </a:t>
            </a:r>
            <a:r>
              <a:rPr lang="en-US" sz="2000" dirty="0" err="1">
                <a:latin typeface="Helvetica" charset="0"/>
                <a:ea typeface="宋体" charset="0"/>
                <a:cs typeface="宋体" charset="0"/>
              </a:rPr>
              <a:t>Choueiry</a:t>
            </a:r>
            <a:r>
              <a:rPr lang="en-US" sz="2000" dirty="0">
                <a:latin typeface="Helvetica" charset="0"/>
                <a:ea typeface="宋体" charset="0"/>
                <a:cs typeface="宋体" charset="0"/>
              </a:rPr>
              <a:t>, and </a:t>
            </a:r>
            <a:r>
              <a:rPr lang="en-US" sz="2000" dirty="0" err="1">
                <a:latin typeface="Helvetica" charset="0"/>
                <a:ea typeface="宋体" charset="0"/>
                <a:cs typeface="宋体" charset="0"/>
              </a:rPr>
              <a:t>Bessiere</a:t>
            </a:r>
            <a:r>
              <a:rPr lang="en-US" sz="2000" dirty="0">
                <a:latin typeface="Helvetica" charset="0"/>
                <a:ea typeface="宋体" charset="0"/>
                <a:cs typeface="宋体" charset="0"/>
              </a:rPr>
              <a:t>. Cycle-Based Singleton Local Consistencies. In Proc. of AAAI 2017.</a:t>
            </a:r>
          </a:p>
          <a:p>
            <a:pPr marL="457200" indent="-457200">
              <a:buClr>
                <a:srgbClr val="4F81BD"/>
              </a:buClr>
              <a:buFont typeface="+mj-lt"/>
              <a:buAutoNum type="arabicPeriod"/>
            </a:pPr>
            <a:r>
              <a:rPr lang="en-US" sz="2000" dirty="0">
                <a:latin typeface="Helvetica" charset="0"/>
                <a:ea typeface="宋体" charset="0"/>
                <a:cs typeface="宋体" charset="0"/>
              </a:rPr>
              <a:t>Woodward and </a:t>
            </a:r>
            <a:r>
              <a:rPr lang="en-US" sz="2000" dirty="0" err="1">
                <a:latin typeface="Helvetica" charset="0"/>
                <a:ea typeface="宋体" charset="0"/>
                <a:cs typeface="宋体" charset="0"/>
              </a:rPr>
              <a:t>Choueiry</a:t>
            </a:r>
            <a:r>
              <a:rPr lang="en-US" sz="2000" dirty="0">
                <a:latin typeface="Helvetica" charset="0"/>
                <a:ea typeface="宋体" charset="0"/>
                <a:cs typeface="宋体" charset="0"/>
              </a:rPr>
              <a:t>. Weight-Based Variable Ordering in the Context of High-Level Consistencies. </a:t>
            </a:r>
            <a:r>
              <a:rPr lang="en-US" sz="2000" dirty="0" err="1">
                <a:latin typeface="Helvetica" charset="0"/>
                <a:ea typeface="宋体" charset="0"/>
                <a:cs typeface="宋体" charset="0"/>
              </a:rPr>
              <a:t>ArXiv</a:t>
            </a:r>
            <a:r>
              <a:rPr lang="en-US" sz="2000" dirty="0">
                <a:latin typeface="Helvetica" charset="0"/>
                <a:ea typeface="宋体" charset="0"/>
                <a:cs typeface="宋体" charset="0"/>
              </a:rPr>
              <a:t> e-prints, 2017. </a:t>
            </a:r>
            <a:endParaRPr lang="en-US" sz="2000" dirty="0">
              <a:latin typeface="Helvetica" charset="0"/>
              <a:ea typeface="宋体" charset="0"/>
            </a:endParaRPr>
          </a:p>
          <a:p>
            <a:pPr marL="457200" indent="-457200">
              <a:buClr>
                <a:srgbClr val="4F81BD"/>
              </a:buClr>
              <a:buFont typeface="+mj-lt"/>
              <a:buAutoNum type="arabicPeriod"/>
            </a:pPr>
            <a:r>
              <a:rPr lang="en-US" sz="2000" dirty="0">
                <a:latin typeface="Helvetica" charset="0"/>
                <a:ea typeface="宋体" charset="0"/>
              </a:rPr>
              <a:t>Woodward, </a:t>
            </a:r>
            <a:r>
              <a:rPr lang="en-US" sz="2000" dirty="0" err="1">
                <a:latin typeface="Helvetica" charset="0"/>
                <a:ea typeface="宋体" charset="0"/>
              </a:rPr>
              <a:t>Choueiry</a:t>
            </a:r>
            <a:r>
              <a:rPr lang="en-US" sz="2000" dirty="0">
                <a:latin typeface="Helvetica" charset="0"/>
                <a:ea typeface="宋体" charset="0"/>
              </a:rPr>
              <a:t>, and </a:t>
            </a:r>
            <a:r>
              <a:rPr lang="en-US" sz="2000" dirty="0" err="1">
                <a:latin typeface="Helvetica" charset="0"/>
                <a:ea typeface="宋体" charset="0"/>
              </a:rPr>
              <a:t>Bessiere</a:t>
            </a:r>
            <a:r>
              <a:rPr lang="en-US" sz="2000" dirty="0">
                <a:latin typeface="Helvetica" charset="0"/>
                <a:ea typeface="宋体" charset="0"/>
              </a:rPr>
              <a:t>. A Reactive Strategy for High-Level Consistency During Search. In Proc. of IJCAI 2018</a:t>
            </a:r>
          </a:p>
          <a:p>
            <a:pPr marL="457200" indent="-457200">
              <a:buClr>
                <a:srgbClr val="4F81BD"/>
              </a:buClr>
              <a:buFont typeface="+mj-lt"/>
              <a:buAutoNum type="arabicPeriod"/>
            </a:pPr>
            <a:r>
              <a:rPr lang="en-US" sz="2000" dirty="0" err="1"/>
              <a:t>Geschwender</a:t>
            </a:r>
            <a:r>
              <a:rPr lang="en-US" sz="2000" dirty="0"/>
              <a:t>.  Effectively Enforcing Minimality During Backtrack Search.  M.S. Thesis. 2018.</a:t>
            </a:r>
          </a:p>
          <a:p>
            <a:pPr marL="457200" indent="-457200">
              <a:buClr>
                <a:srgbClr val="4F81BD"/>
              </a:buClr>
              <a:buFont typeface="+mj-lt"/>
              <a:buAutoNum type="arabicPeriod"/>
            </a:pPr>
            <a:r>
              <a:rPr lang="en-US" sz="2000" dirty="0"/>
              <a:t>Woodward.  Higher Level Consistencies: Where, When, and How Much.  Ph.D. Thesis. 2018.</a:t>
            </a:r>
          </a:p>
          <a:p>
            <a:pPr marL="457200" indent="-457200">
              <a:buClr>
                <a:srgbClr val="4F81BD"/>
              </a:buClr>
              <a:buFont typeface="+mj-lt"/>
              <a:buAutoNum type="arabicPeriod"/>
            </a:pPr>
            <a:r>
              <a:rPr lang="en-US" sz="2000" dirty="0"/>
              <a:t>Trieu Hung Tran. Modeling and Solving the </a:t>
            </a:r>
            <a:r>
              <a:rPr lang="en-US" sz="2000" dirty="0" err="1"/>
              <a:t>Nonogram</a:t>
            </a:r>
            <a:r>
              <a:rPr lang="en-US" sz="2000" dirty="0"/>
              <a:t> Puzzle Using Constraint Programming. Undergraduate thesis. October 2019.</a:t>
            </a:r>
          </a:p>
          <a:p>
            <a:pPr marL="457200" indent="-457200">
              <a:buClr>
                <a:srgbClr val="4F81BD"/>
              </a:buClr>
              <a:buFont typeface="+mj-lt"/>
              <a:buAutoNum type="arabicPeriod"/>
            </a:pPr>
            <a:r>
              <a:rPr lang="en-US" sz="2000" dirty="0"/>
              <a:t>Howell, </a:t>
            </a:r>
            <a:r>
              <a:rPr lang="en-US" sz="2000" dirty="0" err="1"/>
              <a:t>Choueiry</a:t>
            </a:r>
            <a:r>
              <a:rPr lang="en-US" sz="2000" dirty="0"/>
              <a:t>, and Yu.  Visualizations to Summarize Search Behavior.  In Proc. of CP2020.</a:t>
            </a:r>
            <a:endParaRPr lang="en-US" sz="2000" dirty="0">
              <a:latin typeface="Helvetica" charset="0"/>
              <a:ea typeface="宋体" charset="0"/>
              <a:cs typeface="宋体" charset="0"/>
            </a:endParaRPr>
          </a:p>
          <a:p>
            <a:pPr>
              <a:buClr>
                <a:srgbClr val="4F81BD"/>
              </a:buClr>
            </a:pPr>
            <a:endParaRPr lang="en-US" sz="2000" dirty="0">
              <a:latin typeface="Helvetica" charset="0"/>
              <a:ea typeface="宋体" charset="0"/>
              <a:cs typeface="宋体" charset="0"/>
            </a:endParaRPr>
          </a:p>
        </p:txBody>
      </p:sp>
    </p:spTree>
    <p:extLst>
      <p:ext uri="{BB962C8B-B14F-4D97-AF65-F5344CB8AC3E}">
        <p14:creationId xmlns:p14="http://schemas.microsoft.com/office/powerpoint/2010/main" val="26071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B501493-065E-13D6-4A30-C06AEDCFCF91}"/>
              </a:ext>
            </a:extLst>
          </p:cNvPr>
          <p:cNvSpPr>
            <a:spLocks noGrp="1"/>
          </p:cNvSpPr>
          <p:nvPr>
            <p:ph idx="1"/>
          </p:nvPr>
        </p:nvSpPr>
        <p:spPr/>
        <p:txBody>
          <a:bodyPr>
            <a:normAutofit/>
          </a:bodyPr>
          <a:lstStyle/>
          <a:p>
            <a:r>
              <a:rPr lang="en-US" sz="2400" dirty="0">
                <a:solidFill>
                  <a:schemeClr val="bg1">
                    <a:lumMod val="50000"/>
                  </a:schemeClr>
                </a:solidFill>
                <a:ea typeface="宋体" charset="0"/>
              </a:rPr>
              <a:t>Context and Claim</a:t>
            </a:r>
          </a:p>
          <a:p>
            <a:r>
              <a:rPr lang="en-US" sz="2400" dirty="0">
                <a:solidFill>
                  <a:schemeClr val="tx1">
                    <a:lumMod val="95000"/>
                    <a:lumOff val="5000"/>
                  </a:schemeClr>
                </a:solidFill>
                <a:ea typeface="宋体" charset="0"/>
              </a:rPr>
              <a:t>Contributions</a:t>
            </a:r>
          </a:p>
          <a:p>
            <a:pPr lvl="1"/>
            <a:r>
              <a:rPr lang="en-US" sz="2000" dirty="0">
                <a:solidFill>
                  <a:schemeClr val="bg1">
                    <a:lumMod val="50000"/>
                  </a:schemeClr>
                </a:solidFill>
                <a:ea typeface="宋体" charset="0"/>
                <a:cs typeface="宋体" charset="0"/>
              </a:rPr>
              <a:t>A CSP solver for relational consistencies</a:t>
            </a:r>
          </a:p>
          <a:p>
            <a:pPr lvl="1"/>
            <a:r>
              <a:rPr lang="en-US" sz="2000" dirty="0">
                <a:ea typeface="宋体" charset="0"/>
                <a:cs typeface="宋体" charset="0"/>
              </a:rPr>
              <a:t>Relational consistency algorithms</a:t>
            </a:r>
          </a:p>
          <a:p>
            <a:pPr lvl="2"/>
            <a:r>
              <a:rPr lang="en-US" sz="1800" dirty="0">
                <a:ea typeface="宋体" charset="0"/>
                <a:cs typeface="宋体" charset="0"/>
              </a:rPr>
              <a:t>PWC: PW-AC2 and PW-CT</a:t>
            </a:r>
          </a:p>
          <a:p>
            <a:pPr lvl="2"/>
            <a:r>
              <a:rPr lang="en-US" sz="1800" dirty="0">
                <a:solidFill>
                  <a:schemeClr val="bg1">
                    <a:lumMod val="50000"/>
                  </a:schemeClr>
                </a:solidFill>
                <a:ea typeface="宋体" charset="0"/>
                <a:cs typeface="宋体" charset="0"/>
              </a:rPr>
              <a:t>R(*,</a:t>
            </a:r>
            <a:r>
              <a:rPr lang="en-US" sz="1800" i="1" dirty="0">
                <a:solidFill>
                  <a:schemeClr val="bg1">
                    <a:lumMod val="50000"/>
                  </a:schemeClr>
                </a:solidFill>
                <a:ea typeface="宋体" charset="0"/>
                <a:cs typeface="宋体" charset="0"/>
              </a:rPr>
              <a:t>m</a:t>
            </a:r>
            <a:r>
              <a:rPr lang="en-US" sz="1800" dirty="0">
                <a:solidFill>
                  <a:schemeClr val="bg1">
                    <a:lumMod val="50000"/>
                  </a:schemeClr>
                </a:solidFill>
                <a:ea typeface="宋体" charset="0"/>
                <a:cs typeface="宋体" charset="0"/>
              </a:rPr>
              <a:t>)C: </a:t>
            </a:r>
            <a:r>
              <a:rPr lang="en-US" sz="1800" dirty="0" err="1">
                <a:solidFill>
                  <a:schemeClr val="bg1">
                    <a:lumMod val="50000"/>
                  </a:schemeClr>
                </a:solidFill>
                <a:ea typeface="宋体" charset="0"/>
                <a:cs typeface="宋体" charset="0"/>
              </a:rPr>
              <a:t>PerFB</a:t>
            </a:r>
            <a:r>
              <a:rPr lang="en-US" sz="1800" dirty="0">
                <a:solidFill>
                  <a:schemeClr val="bg1">
                    <a:lumMod val="50000"/>
                  </a:schemeClr>
                </a:solidFill>
                <a:ea typeface="宋体" charset="0"/>
                <a:cs typeface="宋体" charset="0"/>
              </a:rPr>
              <a:t> and </a:t>
            </a:r>
            <a:r>
              <a:rPr lang="en-US" sz="1800" dirty="0" err="1">
                <a:solidFill>
                  <a:schemeClr val="bg1">
                    <a:lumMod val="50000"/>
                  </a:schemeClr>
                </a:solidFill>
                <a:ea typeface="宋体" charset="0"/>
                <a:cs typeface="宋体" charset="0"/>
              </a:rPr>
              <a:t>AllSolFB</a:t>
            </a:r>
            <a:endParaRPr lang="en-US" sz="1800" dirty="0">
              <a:solidFill>
                <a:schemeClr val="bg1">
                  <a:lumMod val="50000"/>
                </a:schemeClr>
              </a:solidFill>
              <a:ea typeface="宋体" charset="0"/>
              <a:cs typeface="宋体" charset="0"/>
            </a:endParaRPr>
          </a:p>
          <a:p>
            <a:pPr lvl="1"/>
            <a:r>
              <a:rPr lang="en-US" sz="2000" dirty="0">
                <a:solidFill>
                  <a:schemeClr val="bg1">
                    <a:lumMod val="50000"/>
                  </a:schemeClr>
                </a:solidFill>
                <a:ea typeface="宋体" charset="0"/>
                <a:cs typeface="宋体" charset="0"/>
              </a:rPr>
              <a:t>Identification and processing of tractable subproblems</a:t>
            </a:r>
          </a:p>
          <a:p>
            <a:r>
              <a:rPr lang="en-US" sz="2400" dirty="0">
                <a:solidFill>
                  <a:schemeClr val="bg1">
                    <a:lumMod val="50000"/>
                  </a:schemeClr>
                </a:solidFill>
                <a:ea typeface="宋体" charset="0"/>
                <a:cs typeface="宋体" charset="0"/>
              </a:rPr>
              <a:t>Conclusions &amp; Future Research</a:t>
            </a:r>
          </a:p>
          <a:p>
            <a:pPr lvl="1"/>
            <a:endParaRPr lang="en-US" sz="2400" dirty="0"/>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15</a:t>
            </a:fld>
            <a:endParaRPr lang="en-US" altLang="zh-CN"/>
          </a:p>
        </p:txBody>
      </p:sp>
    </p:spTree>
    <p:extLst>
      <p:ext uri="{BB962C8B-B14F-4D97-AF65-F5344CB8AC3E}">
        <p14:creationId xmlns:p14="http://schemas.microsoft.com/office/powerpoint/2010/main" val="120102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t>Pairwise Consistency (PWC)</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16</a:t>
            </a:fld>
            <a:endParaRPr lang="en-US" altLang="zh-CN"/>
          </a:p>
        </p:txBody>
      </p:sp>
      <p:graphicFrame>
        <p:nvGraphicFramePr>
          <p:cNvPr id="7" name="Table 6">
            <a:extLst>
              <a:ext uri="{FF2B5EF4-FFF2-40B4-BE49-F238E27FC236}">
                <a16:creationId xmlns:a16="http://schemas.microsoft.com/office/drawing/2014/main" id="{7238A26E-BD2F-874B-E0E4-C69593ECA1EA}"/>
              </a:ext>
            </a:extLst>
          </p:cNvPr>
          <p:cNvGraphicFramePr>
            <a:graphicFrameLocks noGrp="1"/>
          </p:cNvGraphicFramePr>
          <p:nvPr>
            <p:extLst>
              <p:ext uri="{D42A27DB-BD31-4B8C-83A1-F6EECF244321}">
                <p14:modId xmlns:p14="http://schemas.microsoft.com/office/powerpoint/2010/main" val="1228897397"/>
              </p:ext>
            </p:extLst>
          </p:nvPr>
        </p:nvGraphicFramePr>
        <p:xfrm>
          <a:off x="7866937" y="3875755"/>
          <a:ext cx="765681" cy="1767175"/>
        </p:xfrm>
        <a:graphic>
          <a:graphicData uri="http://schemas.openxmlformats.org/drawingml/2006/table">
            <a:tbl>
              <a:tblPr firstRow="1" bandRow="1">
                <a:tableStyleId>{5C22544A-7EE6-4342-B048-85BDC9FD1C3A}</a:tableStyleId>
              </a:tblPr>
              <a:tblGrid>
                <a:gridCol w="140615">
                  <a:extLst>
                    <a:ext uri="{9D8B030D-6E8A-4147-A177-3AD203B41FA5}">
                      <a16:colId xmlns:a16="http://schemas.microsoft.com/office/drawing/2014/main" val="20001"/>
                    </a:ext>
                  </a:extLst>
                </a:gridCol>
                <a:gridCol w="148869">
                  <a:extLst>
                    <a:ext uri="{9D8B030D-6E8A-4147-A177-3AD203B41FA5}">
                      <a16:colId xmlns:a16="http://schemas.microsoft.com/office/drawing/2014/main" val="20002"/>
                    </a:ext>
                  </a:extLst>
                </a:gridCol>
                <a:gridCol w="148869">
                  <a:extLst>
                    <a:ext uri="{9D8B030D-6E8A-4147-A177-3AD203B41FA5}">
                      <a16:colId xmlns:a16="http://schemas.microsoft.com/office/drawing/2014/main" val="20003"/>
                    </a:ext>
                  </a:extLst>
                </a:gridCol>
                <a:gridCol w="157124">
                  <a:extLst>
                    <a:ext uri="{9D8B030D-6E8A-4147-A177-3AD203B41FA5}">
                      <a16:colId xmlns:a16="http://schemas.microsoft.com/office/drawing/2014/main" val="20004"/>
                    </a:ext>
                  </a:extLst>
                </a:gridCol>
                <a:gridCol w="170204">
                  <a:extLst>
                    <a:ext uri="{9D8B030D-6E8A-4147-A177-3AD203B41FA5}">
                      <a16:colId xmlns:a16="http://schemas.microsoft.com/office/drawing/2014/main" val="20005"/>
                    </a:ext>
                  </a:extLst>
                </a:gridCol>
              </a:tblGrid>
              <a:tr h="216906">
                <a:tc>
                  <a:txBody>
                    <a:bodyPr/>
                    <a:lstStyle/>
                    <a:p>
                      <a:pPr algn="ctr"/>
                      <a:r>
                        <a:rPr lang="en-US" sz="1400" i="1" dirty="0">
                          <a:solidFill>
                            <a:srgbClr val="FF0000"/>
                          </a:solidFill>
                          <a:latin typeface="Times New Roman"/>
                          <a:cs typeface="Times New Roman"/>
                        </a:rPr>
                        <a:t>A</a:t>
                      </a:r>
                    </a:p>
                  </a:txBody>
                  <a:tcPr marL="0" marR="0" marT="0" marB="0">
                    <a:lnL w="381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i="1" dirty="0">
                          <a:solidFill>
                            <a:srgbClr val="FF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i="1" dirty="0">
                          <a:solidFill>
                            <a:srgbClr val="000000"/>
                          </a:solidFill>
                          <a:latin typeface="Times New Roman"/>
                          <a:cs typeface="Times New Roman"/>
                        </a:rPr>
                        <a:t>G</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1467">
                <a:tc>
                  <a:txBody>
                    <a:bodyPr/>
                    <a:lstStyle/>
                    <a:p>
                      <a:pPr algn="ctr"/>
                      <a:r>
                        <a:rPr lang="en-US" sz="1400" dirty="0">
                          <a:solidFill>
                            <a:srgbClr val="000000"/>
                          </a:solidFill>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1467">
                <a:tc>
                  <a:txBody>
                    <a:bodyPr/>
                    <a:lstStyle/>
                    <a:p>
                      <a:pPr algn="ctr"/>
                      <a:r>
                        <a:rPr lang="en-US" sz="1400" dirty="0">
                          <a:solidFill>
                            <a:srgbClr val="000000"/>
                          </a:solidFill>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1467">
                <a:tc>
                  <a:txBody>
                    <a:bodyPr/>
                    <a:lstStyle/>
                    <a:p>
                      <a:pPr algn="ctr"/>
                      <a:r>
                        <a:rPr lang="en-US" sz="1400" dirty="0">
                          <a:solidFill>
                            <a:srgbClr val="000000"/>
                          </a:solidFill>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1467">
                <a:tc>
                  <a:txBody>
                    <a:bodyPr/>
                    <a:lstStyle/>
                    <a:p>
                      <a:pPr algn="ctr"/>
                      <a:r>
                        <a:rPr lang="en-US" sz="1400" dirty="0">
                          <a:solidFill>
                            <a:srgbClr val="000000"/>
                          </a:solidFill>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1467">
                <a:tc>
                  <a:txBody>
                    <a:bodyPr/>
                    <a:lstStyle/>
                    <a:p>
                      <a:pPr algn="ctr"/>
                      <a:r>
                        <a:rPr lang="en-US" sz="1400" dirty="0">
                          <a:solidFill>
                            <a:srgbClr val="000000"/>
                          </a:solidFill>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1467">
                <a:tc>
                  <a:txBody>
                    <a:bodyPr/>
                    <a:lstStyle/>
                    <a:p>
                      <a:pPr algn="ctr"/>
                      <a:r>
                        <a:rPr lang="en-US" sz="1400" dirty="0">
                          <a:solidFill>
                            <a:srgbClr val="000000"/>
                          </a:solidFill>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1467">
                <a:tc>
                  <a:txBody>
                    <a:bodyPr/>
                    <a:lstStyle/>
                    <a:p>
                      <a:pPr algn="ctr"/>
                      <a:r>
                        <a:rPr lang="en-US" sz="1400" dirty="0">
                          <a:solidFill>
                            <a:srgbClr val="000000"/>
                          </a:solidFill>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8" name="Table 7">
            <a:extLst>
              <a:ext uri="{FF2B5EF4-FFF2-40B4-BE49-F238E27FC236}">
                <a16:creationId xmlns:a16="http://schemas.microsoft.com/office/drawing/2014/main" id="{FC651578-F433-E38A-B1EB-3DE125237BD8}"/>
              </a:ext>
            </a:extLst>
          </p:cNvPr>
          <p:cNvGraphicFramePr>
            <a:graphicFrameLocks noGrp="1"/>
          </p:cNvGraphicFramePr>
          <p:nvPr>
            <p:extLst>
              <p:ext uri="{D42A27DB-BD31-4B8C-83A1-F6EECF244321}">
                <p14:modId xmlns:p14="http://schemas.microsoft.com/office/powerpoint/2010/main" val="3641836607"/>
              </p:ext>
            </p:extLst>
          </p:nvPr>
        </p:nvGraphicFramePr>
        <p:xfrm>
          <a:off x="6216262" y="3900424"/>
          <a:ext cx="590809" cy="1757556"/>
        </p:xfrm>
        <a:graphic>
          <a:graphicData uri="http://schemas.openxmlformats.org/drawingml/2006/table">
            <a:tbl>
              <a:tblPr firstRow="1" bandRow="1">
                <a:tableStyleId>{5C22544A-7EE6-4342-B048-85BDC9FD1C3A}</a:tableStyleId>
              </a:tblPr>
              <a:tblGrid>
                <a:gridCol w="189519">
                  <a:extLst>
                    <a:ext uri="{9D8B030D-6E8A-4147-A177-3AD203B41FA5}">
                      <a16:colId xmlns:a16="http://schemas.microsoft.com/office/drawing/2014/main" val="20000"/>
                    </a:ext>
                  </a:extLst>
                </a:gridCol>
                <a:gridCol w="200645">
                  <a:extLst>
                    <a:ext uri="{9D8B030D-6E8A-4147-A177-3AD203B41FA5}">
                      <a16:colId xmlns:a16="http://schemas.microsoft.com/office/drawing/2014/main" val="20001"/>
                    </a:ext>
                  </a:extLst>
                </a:gridCol>
                <a:gridCol w="200645">
                  <a:extLst>
                    <a:ext uri="{9D8B030D-6E8A-4147-A177-3AD203B41FA5}">
                      <a16:colId xmlns:a16="http://schemas.microsoft.com/office/drawing/2014/main" val="20002"/>
                    </a:ext>
                  </a:extLst>
                </a:gridCol>
              </a:tblGrid>
              <a:tr h="252286">
                <a:tc>
                  <a:txBody>
                    <a:bodyPr/>
                    <a:lstStyle/>
                    <a:p>
                      <a:pPr algn="ctr"/>
                      <a:r>
                        <a:rPr lang="en-US" sz="1600" i="1" dirty="0">
                          <a:solidFill>
                            <a:srgbClr val="FF0000"/>
                          </a:solidFill>
                          <a:latin typeface="Times New Roman"/>
                          <a:cs typeface="Times New Roman"/>
                        </a:rPr>
                        <a:t>A</a:t>
                      </a:r>
                    </a:p>
                  </a:txBody>
                  <a:tcPr marL="0" marR="0" marT="0" marB="0">
                    <a:lnL w="381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i="1" dirty="0">
                          <a:solidFill>
                            <a:srgbClr val="FF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2286">
                <a:tc>
                  <a:txBody>
                    <a:bodyPr/>
                    <a:lstStyle/>
                    <a:p>
                      <a:pPr algn="ctr"/>
                      <a:r>
                        <a:rPr lang="en-US" sz="16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2286">
                <a:tc>
                  <a:txBody>
                    <a:bodyPr/>
                    <a:lstStyle/>
                    <a:p>
                      <a:pPr algn="ctr"/>
                      <a:r>
                        <a:rPr lang="en-US" sz="16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2286">
                <a:tc>
                  <a:txBody>
                    <a:bodyPr/>
                    <a:lstStyle/>
                    <a:p>
                      <a:pPr algn="ctr"/>
                      <a:r>
                        <a:rPr lang="en-US" sz="16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2286">
                <a:tc>
                  <a:txBody>
                    <a:bodyPr/>
                    <a:lstStyle/>
                    <a:p>
                      <a:pPr algn="ctr"/>
                      <a:r>
                        <a:rPr lang="en-US" sz="16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2286">
                <a:tc>
                  <a:txBody>
                    <a:bodyPr/>
                    <a:lstStyle/>
                    <a:p>
                      <a:pPr algn="ctr"/>
                      <a:r>
                        <a:rPr lang="en-US" sz="16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1955">
                <a:tc>
                  <a:txBody>
                    <a:bodyPr/>
                    <a:lstStyle/>
                    <a:p>
                      <a:pPr algn="ctr"/>
                      <a:r>
                        <a:rPr lang="en-US" sz="16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9" name="Content Placeholder 2">
            <a:extLst>
              <a:ext uri="{FF2B5EF4-FFF2-40B4-BE49-F238E27FC236}">
                <a16:creationId xmlns:a16="http://schemas.microsoft.com/office/drawing/2014/main" id="{618D8DA6-878C-638D-6F55-45B93CC6ED2D}"/>
              </a:ext>
            </a:extLst>
          </p:cNvPr>
          <p:cNvSpPr>
            <a:spLocks noGrp="1"/>
          </p:cNvSpPr>
          <p:nvPr>
            <p:ph sz="half" idx="1"/>
          </p:nvPr>
        </p:nvSpPr>
        <p:spPr>
          <a:xfrm>
            <a:off x="691660" y="1295676"/>
            <a:ext cx="7796123" cy="3026129"/>
          </a:xfrm>
        </p:spPr>
        <p:txBody>
          <a:bodyPr/>
          <a:lstStyle/>
          <a:p>
            <a:r>
              <a:rPr lang="en-US" sz="2400" dirty="0"/>
              <a:t>A</a:t>
            </a:r>
            <a:r>
              <a:rPr lang="en-US" sz="2400" i="1" dirty="0"/>
              <a:t> </a:t>
            </a:r>
            <a:r>
              <a:rPr lang="en-US" sz="2400" i="1" dirty="0" err="1"/>
              <a:t>subscope</a:t>
            </a:r>
            <a:r>
              <a:rPr lang="en-US" sz="2400" i="1" dirty="0"/>
              <a:t> </a:t>
            </a:r>
            <a:r>
              <a:rPr lang="en-US" sz="2400" dirty="0"/>
              <a:t>is the set of variables shared by the scopes of two constraints</a:t>
            </a:r>
          </a:p>
          <a:p>
            <a:r>
              <a:rPr lang="en-US" sz="2400" dirty="0"/>
              <a:t>A CSP is PWC iff </a:t>
            </a:r>
          </a:p>
          <a:p>
            <a:pPr lvl="1"/>
            <a:r>
              <a:rPr lang="en-US" sz="2000" dirty="0"/>
              <a:t>For every tuple </a:t>
            </a:r>
            <a:r>
              <a:rPr lang="en-US" sz="2400" i="1" dirty="0" err="1">
                <a:latin typeface="Times New Roman" panose="02020603050405020304" pitchFamily="18" charset="0"/>
                <a:cs typeface="Times New Roman" panose="02020603050405020304" pitchFamily="18" charset="0"/>
              </a:rPr>
              <a:t>t</a:t>
            </a:r>
            <a:r>
              <a:rPr lang="en-US" sz="2400" i="1" baseline="-25000" dirty="0" err="1">
                <a:latin typeface="Times New Roman" panose="02020603050405020304" pitchFamily="18" charset="0"/>
                <a:cs typeface="Times New Roman" panose="02020603050405020304" pitchFamily="18" charset="0"/>
              </a:rPr>
              <a:t>i</a:t>
            </a:r>
            <a:r>
              <a:rPr lang="en-US" sz="2000" dirty="0"/>
              <a:t> in every constraint </a:t>
            </a:r>
            <a:r>
              <a:rPr lang="en-US" sz="2400" i="1" dirty="0">
                <a:latin typeface="Times New Roman" panose="02020603050405020304" pitchFamily="18" charset="0"/>
                <a:cs typeface="Times New Roman" panose="02020603050405020304" pitchFamily="18" charset="0"/>
              </a:rPr>
              <a:t>c</a:t>
            </a:r>
            <a:r>
              <a:rPr lang="en-US" sz="2400" i="1" baseline="-25000" dirty="0">
                <a:latin typeface="Times New Roman" panose="02020603050405020304" pitchFamily="18" charset="0"/>
                <a:cs typeface="Times New Roman" panose="02020603050405020304" pitchFamily="18" charset="0"/>
              </a:rPr>
              <a:t>i</a:t>
            </a:r>
            <a:endParaRPr lang="en-US" sz="2000" i="1" baseline="-25000" dirty="0">
              <a:latin typeface="Times New Roman" panose="02020603050405020304" pitchFamily="18" charset="0"/>
              <a:cs typeface="Times New Roman" panose="02020603050405020304" pitchFamily="18" charset="0"/>
            </a:endParaRPr>
          </a:p>
          <a:p>
            <a:pPr lvl="1"/>
            <a:r>
              <a:rPr lang="en-US" sz="2000" dirty="0">
                <a:latin typeface="Helvetica" charset="0"/>
                <a:ea typeface="宋体" charset="0"/>
                <a:cs typeface="宋体" charset="0"/>
              </a:rPr>
              <a:t>There is a tuple</a:t>
            </a:r>
            <a:r>
              <a:rPr lang="en-US" sz="2400" dirty="0">
                <a:latin typeface="Helvetica" charset="0"/>
                <a:ea typeface="宋体" charset="0"/>
                <a:cs typeface="宋体" charset="0"/>
              </a:rPr>
              <a:t> </a:t>
            </a:r>
            <a:r>
              <a:rPr lang="en-US" sz="2400" i="1" dirty="0" err="1">
                <a:latin typeface="Times New Roman" panose="02020603050405020304" pitchFamily="18" charset="0"/>
                <a:cs typeface="Times New Roman" panose="02020603050405020304" pitchFamily="18" charset="0"/>
              </a:rPr>
              <a:t>t</a:t>
            </a:r>
            <a:r>
              <a:rPr lang="en-US" sz="2400" i="1" baseline="-25000" dirty="0" err="1">
                <a:latin typeface="Times New Roman" panose="02020603050405020304" pitchFamily="18" charset="0"/>
                <a:cs typeface="Times New Roman" panose="02020603050405020304" pitchFamily="18" charset="0"/>
              </a:rPr>
              <a:t>j</a:t>
            </a:r>
            <a:r>
              <a:rPr lang="en-US" sz="2000" baseline="-25000" dirty="0"/>
              <a:t> </a:t>
            </a:r>
            <a:r>
              <a:rPr lang="en-US" sz="2000" dirty="0"/>
              <a:t> in every constraint </a:t>
            </a:r>
            <a:r>
              <a:rPr lang="en-US" sz="2400" i="1" dirty="0" err="1">
                <a:latin typeface="Times New Roman" panose="02020603050405020304" pitchFamily="18" charset="0"/>
                <a:cs typeface="Times New Roman" panose="02020603050405020304" pitchFamily="18" charset="0"/>
              </a:rPr>
              <a:t>c</a:t>
            </a:r>
            <a:r>
              <a:rPr lang="en-US" sz="2400" i="1" baseline="-25000" dirty="0" err="1">
                <a:latin typeface="Times New Roman" panose="02020603050405020304" pitchFamily="18" charset="0"/>
                <a:cs typeface="Times New Roman" panose="02020603050405020304" pitchFamily="18" charset="0"/>
              </a:rPr>
              <a:t>j</a:t>
            </a:r>
            <a:r>
              <a:rPr lang="en-US" sz="2000" baseline="-25000" dirty="0"/>
              <a:t> </a:t>
            </a:r>
            <a:r>
              <a:rPr lang="en-US" sz="2000" dirty="0"/>
              <a:t>such that</a:t>
            </a:r>
          </a:p>
          <a:p>
            <a:pPr marL="457200" lvl="1" indent="0">
              <a:buNone/>
            </a:pPr>
            <a:r>
              <a:rPr lang="en-US" sz="2000" dirty="0"/>
              <a:t> </a:t>
            </a:r>
          </a:p>
          <a:p>
            <a:r>
              <a:rPr lang="en-US" sz="2200" dirty="0">
                <a:ea typeface="宋体" charset="-122"/>
              </a:rPr>
              <a:t>A CSP is </a:t>
            </a:r>
            <a:r>
              <a:rPr lang="en-US" sz="2200" dirty="0" err="1">
                <a:ea typeface="宋体" charset="-122"/>
              </a:rPr>
              <a:t>fPWC</a:t>
            </a:r>
            <a:r>
              <a:rPr lang="en-US" sz="2200" dirty="0">
                <a:ea typeface="宋体" charset="-122"/>
              </a:rPr>
              <a:t> iff it is PWC and GAC</a:t>
            </a:r>
            <a:endParaRPr lang="en-US" sz="2200" dirty="0"/>
          </a:p>
          <a:p>
            <a:pPr lvl="1"/>
            <a:endParaRPr lang="en-US" sz="1800" baseline="-25000" dirty="0">
              <a:latin typeface="Helvetica" charset="0"/>
              <a:ea typeface="宋体" charset="0"/>
              <a:cs typeface="宋体" charset="0"/>
            </a:endParaRPr>
          </a:p>
        </p:txBody>
      </p:sp>
      <p:sp>
        <p:nvSpPr>
          <p:cNvPr id="10" name="Content Placeholder 2">
            <a:extLst>
              <a:ext uri="{FF2B5EF4-FFF2-40B4-BE49-F238E27FC236}">
                <a16:creationId xmlns:a16="http://schemas.microsoft.com/office/drawing/2014/main" id="{5D62BF8F-9FF0-6260-37D4-289A9100D3BC}"/>
              </a:ext>
            </a:extLst>
          </p:cNvPr>
          <p:cNvSpPr txBox="1">
            <a:spLocks/>
          </p:cNvSpPr>
          <p:nvPr/>
        </p:nvSpPr>
        <p:spPr bwMode="auto">
          <a:xfrm>
            <a:off x="5969090" y="4152308"/>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dirty="0">
                <a:solidFill>
                  <a:srgbClr val="92D050"/>
                </a:solidFill>
              </a:rPr>
              <a:t>√</a:t>
            </a:r>
            <a:endParaRPr lang="en-US" sz="1100" kern="0" baseline="-25000" dirty="0">
              <a:solidFill>
                <a:srgbClr val="92D050"/>
              </a:solidFill>
              <a:latin typeface="Helvetica" charset="0"/>
              <a:ea typeface="宋体" charset="0"/>
              <a:cs typeface="宋体" charset="0"/>
            </a:endParaRPr>
          </a:p>
        </p:txBody>
      </p:sp>
      <p:cxnSp>
        <p:nvCxnSpPr>
          <p:cNvPr id="11" name="Straight Arrow Connector 10">
            <a:extLst>
              <a:ext uri="{FF2B5EF4-FFF2-40B4-BE49-F238E27FC236}">
                <a16:creationId xmlns:a16="http://schemas.microsoft.com/office/drawing/2014/main" id="{EA6995B0-5981-5897-86DD-B5C72F2D0909}"/>
              </a:ext>
            </a:extLst>
          </p:cNvPr>
          <p:cNvCxnSpPr>
            <a:cxnSpLocks/>
          </p:cNvCxnSpPr>
          <p:nvPr/>
        </p:nvCxnSpPr>
        <p:spPr>
          <a:xfrm flipV="1">
            <a:off x="6877755" y="4183995"/>
            <a:ext cx="914400" cy="1086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775C745-796E-FADD-2C62-9EC813B48703}"/>
              </a:ext>
            </a:extLst>
          </p:cNvPr>
          <p:cNvCxnSpPr>
            <a:cxnSpLocks/>
          </p:cNvCxnSpPr>
          <p:nvPr/>
        </p:nvCxnSpPr>
        <p:spPr>
          <a:xfrm flipV="1">
            <a:off x="6877755" y="4195100"/>
            <a:ext cx="914400" cy="3057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4BF61FE6-F0F0-D64F-6694-7CD4E38CE674}"/>
              </a:ext>
            </a:extLst>
          </p:cNvPr>
          <p:cNvSpPr txBox="1">
            <a:spLocks/>
          </p:cNvSpPr>
          <p:nvPr/>
        </p:nvSpPr>
        <p:spPr bwMode="auto">
          <a:xfrm>
            <a:off x="5953236" y="4658098"/>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dirty="0">
                <a:solidFill>
                  <a:srgbClr val="92D050"/>
                </a:solidFill>
              </a:rPr>
              <a:t>√</a:t>
            </a:r>
            <a:endParaRPr lang="en-US" sz="1100" kern="0" baseline="-25000" dirty="0">
              <a:solidFill>
                <a:srgbClr val="92D050"/>
              </a:solidFill>
              <a:latin typeface="Helvetica" charset="0"/>
              <a:ea typeface="宋体" charset="0"/>
              <a:cs typeface="宋体" charset="0"/>
            </a:endParaRPr>
          </a:p>
        </p:txBody>
      </p:sp>
      <p:sp>
        <p:nvSpPr>
          <p:cNvPr id="14" name="Content Placeholder 2">
            <a:extLst>
              <a:ext uri="{FF2B5EF4-FFF2-40B4-BE49-F238E27FC236}">
                <a16:creationId xmlns:a16="http://schemas.microsoft.com/office/drawing/2014/main" id="{A95B9E13-94C6-6941-69D6-5F47819F411F}"/>
              </a:ext>
            </a:extLst>
          </p:cNvPr>
          <p:cNvSpPr txBox="1">
            <a:spLocks/>
          </p:cNvSpPr>
          <p:nvPr/>
        </p:nvSpPr>
        <p:spPr bwMode="auto">
          <a:xfrm>
            <a:off x="5962931" y="4392331"/>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dirty="0">
                <a:solidFill>
                  <a:srgbClr val="92D050"/>
                </a:solidFill>
              </a:rPr>
              <a:t>√</a:t>
            </a:r>
            <a:endParaRPr lang="en-US" sz="1100" kern="0" baseline="-25000" dirty="0">
              <a:solidFill>
                <a:srgbClr val="92D050"/>
              </a:solidFill>
              <a:latin typeface="Helvetica" charset="0"/>
              <a:ea typeface="宋体" charset="0"/>
              <a:cs typeface="宋体" charset="0"/>
            </a:endParaRPr>
          </a:p>
        </p:txBody>
      </p:sp>
      <p:sp>
        <p:nvSpPr>
          <p:cNvPr id="15" name="Content Placeholder 2">
            <a:extLst>
              <a:ext uri="{FF2B5EF4-FFF2-40B4-BE49-F238E27FC236}">
                <a16:creationId xmlns:a16="http://schemas.microsoft.com/office/drawing/2014/main" id="{E66DDD00-8ECB-404B-AF9A-65D1E7FC8717}"/>
              </a:ext>
            </a:extLst>
          </p:cNvPr>
          <p:cNvSpPr txBox="1">
            <a:spLocks/>
          </p:cNvSpPr>
          <p:nvPr/>
        </p:nvSpPr>
        <p:spPr bwMode="auto">
          <a:xfrm>
            <a:off x="5944235" y="4897424"/>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dirty="0">
                <a:solidFill>
                  <a:srgbClr val="92D050"/>
                </a:solidFill>
              </a:rPr>
              <a:t>√</a:t>
            </a:r>
            <a:endParaRPr lang="en-US" sz="1100" kern="0" baseline="-25000" dirty="0">
              <a:solidFill>
                <a:srgbClr val="92D050"/>
              </a:solidFill>
              <a:latin typeface="Helvetica" charset="0"/>
              <a:ea typeface="宋体" charset="0"/>
              <a:cs typeface="宋体" charset="0"/>
            </a:endParaRPr>
          </a:p>
        </p:txBody>
      </p:sp>
      <p:sp>
        <p:nvSpPr>
          <p:cNvPr id="16" name="Content Placeholder 2">
            <a:extLst>
              <a:ext uri="{FF2B5EF4-FFF2-40B4-BE49-F238E27FC236}">
                <a16:creationId xmlns:a16="http://schemas.microsoft.com/office/drawing/2014/main" id="{2A7C04AF-7EDE-2B8C-7F84-7FD9F1438F78}"/>
              </a:ext>
            </a:extLst>
          </p:cNvPr>
          <p:cNvSpPr txBox="1">
            <a:spLocks/>
          </p:cNvSpPr>
          <p:nvPr/>
        </p:nvSpPr>
        <p:spPr bwMode="auto">
          <a:xfrm>
            <a:off x="5979577" y="5136750"/>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baseline="-25000" dirty="0">
                <a:solidFill>
                  <a:srgbClr val="FF0000"/>
                </a:solidFill>
                <a:latin typeface="Helvetica" charset="0"/>
                <a:ea typeface="宋体" charset="0"/>
                <a:cs typeface="宋体" charset="0"/>
              </a:rPr>
              <a:t>X</a:t>
            </a:r>
            <a:endParaRPr lang="en-US" sz="1100" kern="0" baseline="-25000" dirty="0">
              <a:solidFill>
                <a:srgbClr val="FF0000"/>
              </a:solidFill>
              <a:latin typeface="Helvetica" charset="0"/>
              <a:ea typeface="宋体" charset="0"/>
              <a:cs typeface="宋体" charset="0"/>
            </a:endParaRPr>
          </a:p>
        </p:txBody>
      </p:sp>
      <p:sp>
        <p:nvSpPr>
          <p:cNvPr id="17" name="Content Placeholder 2">
            <a:extLst>
              <a:ext uri="{FF2B5EF4-FFF2-40B4-BE49-F238E27FC236}">
                <a16:creationId xmlns:a16="http://schemas.microsoft.com/office/drawing/2014/main" id="{BE71F9F3-49B5-C693-1576-145BA347F387}"/>
              </a:ext>
            </a:extLst>
          </p:cNvPr>
          <p:cNvSpPr txBox="1">
            <a:spLocks/>
          </p:cNvSpPr>
          <p:nvPr/>
        </p:nvSpPr>
        <p:spPr bwMode="auto">
          <a:xfrm>
            <a:off x="5979577" y="5374839"/>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baseline="-25000" dirty="0">
                <a:solidFill>
                  <a:srgbClr val="FF0000"/>
                </a:solidFill>
                <a:latin typeface="Helvetica" charset="0"/>
                <a:ea typeface="宋体" charset="0"/>
                <a:cs typeface="宋体" charset="0"/>
              </a:rPr>
              <a:t>X</a:t>
            </a:r>
            <a:endParaRPr lang="en-US" sz="1100" kern="0" baseline="-25000" dirty="0">
              <a:solidFill>
                <a:srgbClr val="FF0000"/>
              </a:solidFill>
              <a:latin typeface="Helvetica" charset="0"/>
              <a:ea typeface="宋体" charset="0"/>
              <a:cs typeface="宋体" charset="0"/>
            </a:endParaRPr>
          </a:p>
        </p:txBody>
      </p:sp>
      <p:cxnSp>
        <p:nvCxnSpPr>
          <p:cNvPr id="18" name="Straight Arrow Connector 17">
            <a:extLst>
              <a:ext uri="{FF2B5EF4-FFF2-40B4-BE49-F238E27FC236}">
                <a16:creationId xmlns:a16="http://schemas.microsoft.com/office/drawing/2014/main" id="{0CA11BF9-68C2-783A-F7D3-3A467C20A3E2}"/>
              </a:ext>
            </a:extLst>
          </p:cNvPr>
          <p:cNvCxnSpPr>
            <a:cxnSpLocks/>
          </p:cNvCxnSpPr>
          <p:nvPr/>
        </p:nvCxnSpPr>
        <p:spPr>
          <a:xfrm>
            <a:off x="6877755" y="4759342"/>
            <a:ext cx="914400" cy="2998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058AAA31-EACE-85A7-D63D-BAAA7FD6FF5C}"/>
              </a:ext>
            </a:extLst>
          </p:cNvPr>
          <p:cNvCxnSpPr>
            <a:cxnSpLocks/>
          </p:cNvCxnSpPr>
          <p:nvPr/>
        </p:nvCxnSpPr>
        <p:spPr>
          <a:xfrm>
            <a:off x="6877755" y="4987299"/>
            <a:ext cx="914400" cy="796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Content Placeholder 2">
            <a:extLst>
              <a:ext uri="{FF2B5EF4-FFF2-40B4-BE49-F238E27FC236}">
                <a16:creationId xmlns:a16="http://schemas.microsoft.com/office/drawing/2014/main" id="{0388EC47-CFCF-2EB3-54FD-97816602771E}"/>
              </a:ext>
            </a:extLst>
          </p:cNvPr>
          <p:cNvSpPr txBox="1">
            <a:spLocks/>
          </p:cNvSpPr>
          <p:nvPr/>
        </p:nvSpPr>
        <p:spPr bwMode="auto">
          <a:xfrm>
            <a:off x="7632301" y="5376725"/>
            <a:ext cx="234636" cy="280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sz="1400" kern="0" baseline="-25000" dirty="0">
                <a:solidFill>
                  <a:srgbClr val="FF0000"/>
                </a:solidFill>
                <a:latin typeface="Helvetica" charset="0"/>
                <a:ea typeface="宋体" charset="0"/>
                <a:cs typeface="宋体" charset="0"/>
              </a:rPr>
              <a:t>X</a:t>
            </a:r>
            <a:endParaRPr lang="en-US" sz="1100" kern="0" baseline="-25000" dirty="0">
              <a:solidFill>
                <a:srgbClr val="FF0000"/>
              </a:solidFill>
              <a:latin typeface="Helvetica" charset="0"/>
              <a:ea typeface="宋体" charset="0"/>
              <a:cs typeface="宋体" charset="0"/>
            </a:endParaRPr>
          </a:p>
        </p:txBody>
      </p:sp>
      <p:pic>
        <p:nvPicPr>
          <p:cNvPr id="21" name="Picture 20">
            <a:extLst>
              <a:ext uri="{FF2B5EF4-FFF2-40B4-BE49-F238E27FC236}">
                <a16:creationId xmlns:a16="http://schemas.microsoft.com/office/drawing/2014/main" id="{E58A33A2-EF66-C955-E0CF-D961B1977F2B}"/>
              </a:ext>
            </a:extLst>
          </p:cNvPr>
          <p:cNvPicPr>
            <a:picLocks noChangeAspect="1"/>
          </p:cNvPicPr>
          <p:nvPr/>
        </p:nvPicPr>
        <p:blipFill>
          <a:blip r:embed="rId3"/>
          <a:stretch>
            <a:fillRect/>
          </a:stretch>
        </p:blipFill>
        <p:spPr>
          <a:xfrm>
            <a:off x="2092850" y="3374178"/>
            <a:ext cx="4809982" cy="345332"/>
          </a:xfrm>
          <a:prstGeom prst="rect">
            <a:avLst/>
          </a:prstGeom>
        </p:spPr>
      </p:pic>
    </p:spTree>
    <p:extLst>
      <p:ext uri="{BB962C8B-B14F-4D97-AF65-F5344CB8AC3E}">
        <p14:creationId xmlns:p14="http://schemas.microsoft.com/office/powerpoint/2010/main" val="93599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57E9-909F-F6BD-EBF1-45F7064745E3}"/>
              </a:ext>
            </a:extLst>
          </p:cNvPr>
          <p:cNvSpPr>
            <a:spLocks noGrp="1"/>
          </p:cNvSpPr>
          <p:nvPr>
            <p:ph type="title"/>
          </p:nvPr>
        </p:nvSpPr>
        <p:spPr/>
        <p:txBody>
          <a:bodyPr/>
          <a:lstStyle/>
          <a:p>
            <a:r>
              <a:rPr lang="en-US" sz="3600" dirty="0">
                <a:latin typeface="Helvetica" charset="0"/>
                <a:ea typeface="宋体" charset="0"/>
              </a:rPr>
              <a:t>Improving PWC Algorithms</a:t>
            </a:r>
            <a:endParaRPr lang="en-US" sz="3600" dirty="0"/>
          </a:p>
        </p:txBody>
      </p:sp>
      <p:sp>
        <p:nvSpPr>
          <p:cNvPr id="4" name="Date Placeholder 3">
            <a:extLst>
              <a:ext uri="{FF2B5EF4-FFF2-40B4-BE49-F238E27FC236}">
                <a16:creationId xmlns:a16="http://schemas.microsoft.com/office/drawing/2014/main" id="{98E0BB66-B06C-5DB1-FE8D-9F232B4FE34A}"/>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443BDB4B-7558-D571-1F9A-C90A6CAF15D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34D21C74-DFB0-D66D-6A23-63B8FADE5A96}"/>
              </a:ext>
            </a:extLst>
          </p:cNvPr>
          <p:cNvSpPr>
            <a:spLocks noGrp="1"/>
          </p:cNvSpPr>
          <p:nvPr>
            <p:ph type="sldNum" sz="quarter" idx="12"/>
          </p:nvPr>
        </p:nvSpPr>
        <p:spPr/>
        <p:txBody>
          <a:bodyPr/>
          <a:lstStyle/>
          <a:p>
            <a:fld id="{1B9EAF26-68E1-BB43-AA6D-380F048E5484}" type="slidenum">
              <a:rPr lang="en-US" altLang="zh-CN" smtClean="0"/>
              <a:pPr/>
              <a:t>17</a:t>
            </a:fld>
            <a:endParaRPr lang="en-US" altLang="zh-CN"/>
          </a:p>
        </p:txBody>
      </p:sp>
      <p:sp>
        <p:nvSpPr>
          <p:cNvPr id="47" name="Content Placeholder 2">
            <a:extLst>
              <a:ext uri="{FF2B5EF4-FFF2-40B4-BE49-F238E27FC236}">
                <a16:creationId xmlns:a16="http://schemas.microsoft.com/office/drawing/2014/main" id="{F334AD5B-69FC-CCCE-1AE2-8A3C56D4A4AA}"/>
              </a:ext>
            </a:extLst>
          </p:cNvPr>
          <p:cNvSpPr>
            <a:spLocks noGrp="1"/>
          </p:cNvSpPr>
          <p:nvPr>
            <p:ph idx="1"/>
          </p:nvPr>
        </p:nvSpPr>
        <p:spPr>
          <a:xfrm>
            <a:off x="533400" y="1265238"/>
            <a:ext cx="8153400" cy="4525962"/>
          </a:xfrm>
        </p:spPr>
        <p:txBody>
          <a:bodyPr/>
          <a:lstStyle/>
          <a:p>
            <a:r>
              <a:rPr lang="en-US" dirty="0"/>
              <a:t>Focus on four mechanisms</a:t>
            </a:r>
          </a:p>
          <a:p>
            <a:pPr marL="971550" lvl="1" indent="-514350">
              <a:buFont typeface="+mj-lt"/>
              <a:buAutoNum type="arabicPeriod"/>
            </a:pPr>
            <a:r>
              <a:rPr lang="en-US" dirty="0"/>
              <a:t>Minimal dual graph</a:t>
            </a:r>
          </a:p>
          <a:p>
            <a:pPr marL="971550" lvl="1" indent="-514350">
              <a:buFont typeface="+mj-lt"/>
              <a:buAutoNum type="arabicPeriod"/>
            </a:pPr>
            <a:r>
              <a:rPr lang="en-US" dirty="0"/>
              <a:t>Piecewise Functionality</a:t>
            </a:r>
          </a:p>
          <a:p>
            <a:pPr marL="971550" lvl="1" indent="-514350">
              <a:buFont typeface="+mj-lt"/>
              <a:buAutoNum type="arabicPeriod"/>
            </a:pPr>
            <a:r>
              <a:rPr lang="en-US" dirty="0" err="1"/>
              <a:t>Subscope</a:t>
            </a:r>
            <a:r>
              <a:rPr lang="en-US" dirty="0"/>
              <a:t>-based reasoning</a:t>
            </a:r>
          </a:p>
          <a:p>
            <a:pPr marL="971550" lvl="1" indent="-514350">
              <a:buFont typeface="+mj-lt"/>
              <a:buAutoNum type="arabicPeriod"/>
            </a:pPr>
            <a:r>
              <a:rPr lang="en-US" dirty="0"/>
              <a:t>Targeted enforcement of PWC</a:t>
            </a:r>
          </a:p>
          <a:p>
            <a:pPr lvl="1"/>
            <a:endParaRPr lang="en-US" dirty="0"/>
          </a:p>
        </p:txBody>
      </p:sp>
    </p:spTree>
    <p:extLst>
      <p:ext uri="{BB962C8B-B14F-4D97-AF65-F5344CB8AC3E}">
        <p14:creationId xmlns:p14="http://schemas.microsoft.com/office/powerpoint/2010/main" val="156848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FCB0-6D13-CB19-D21C-4C75E3B830FD}"/>
              </a:ext>
            </a:extLst>
          </p:cNvPr>
          <p:cNvSpPr>
            <a:spLocks noGrp="1"/>
          </p:cNvSpPr>
          <p:nvPr>
            <p:ph type="title"/>
          </p:nvPr>
        </p:nvSpPr>
        <p:spPr/>
        <p:txBody>
          <a:bodyPr/>
          <a:lstStyle/>
          <a:p>
            <a:r>
              <a:rPr lang="en-US" dirty="0"/>
              <a:t>Using the Minimal Dual Graph</a:t>
            </a:r>
          </a:p>
        </p:txBody>
      </p:sp>
      <p:sp>
        <p:nvSpPr>
          <p:cNvPr id="4" name="Date Placeholder 3">
            <a:extLst>
              <a:ext uri="{FF2B5EF4-FFF2-40B4-BE49-F238E27FC236}">
                <a16:creationId xmlns:a16="http://schemas.microsoft.com/office/drawing/2014/main" id="{3D6B3423-2D85-298A-2DF3-FEEF83D59A87}"/>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B5908E4A-434D-8AD9-AD49-3C38E6C007F5}"/>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A7B40F13-47D7-472E-66EC-DCE91A047AC8}"/>
              </a:ext>
            </a:extLst>
          </p:cNvPr>
          <p:cNvSpPr>
            <a:spLocks noGrp="1"/>
          </p:cNvSpPr>
          <p:nvPr>
            <p:ph type="sldNum" sz="quarter" idx="12"/>
          </p:nvPr>
        </p:nvSpPr>
        <p:spPr/>
        <p:txBody>
          <a:bodyPr/>
          <a:lstStyle/>
          <a:p>
            <a:fld id="{1B9EAF26-68E1-BB43-AA6D-380F048E5484}" type="slidenum">
              <a:rPr lang="en-US" altLang="zh-CN" smtClean="0"/>
              <a:pPr/>
              <a:t>18</a:t>
            </a:fld>
            <a:endParaRPr lang="en-US" altLang="zh-CN"/>
          </a:p>
        </p:txBody>
      </p:sp>
      <p:graphicFrame>
        <p:nvGraphicFramePr>
          <p:cNvPr id="9" name="Table 8">
            <a:extLst>
              <a:ext uri="{FF2B5EF4-FFF2-40B4-BE49-F238E27FC236}">
                <a16:creationId xmlns:a16="http://schemas.microsoft.com/office/drawing/2014/main" id="{6D20BCB2-831D-E83F-4211-0215E3150366}"/>
              </a:ext>
            </a:extLst>
          </p:cNvPr>
          <p:cNvGraphicFramePr>
            <a:graphicFrameLocks noGrp="1"/>
          </p:cNvGraphicFramePr>
          <p:nvPr>
            <p:extLst>
              <p:ext uri="{D42A27DB-BD31-4B8C-83A1-F6EECF244321}">
                <p14:modId xmlns:p14="http://schemas.microsoft.com/office/powerpoint/2010/main" val="1604335785"/>
              </p:ext>
            </p:extLst>
          </p:nvPr>
        </p:nvGraphicFramePr>
        <p:xfrm>
          <a:off x="6913595" y="3915318"/>
          <a:ext cx="1952910" cy="1231993"/>
        </p:xfrm>
        <a:graphic>
          <a:graphicData uri="http://schemas.openxmlformats.org/drawingml/2006/table">
            <a:tbl>
              <a:tblPr firstRow="1" bandRow="1">
                <a:tableStyleId>{2D5ABB26-0587-4C30-8999-92F81FD0307C}</a:tableStyleId>
              </a:tblPr>
              <a:tblGrid>
                <a:gridCol w="976455">
                  <a:extLst>
                    <a:ext uri="{9D8B030D-6E8A-4147-A177-3AD203B41FA5}">
                      <a16:colId xmlns:a16="http://schemas.microsoft.com/office/drawing/2014/main" val="420466992"/>
                    </a:ext>
                  </a:extLst>
                </a:gridCol>
                <a:gridCol w="976455">
                  <a:extLst>
                    <a:ext uri="{9D8B030D-6E8A-4147-A177-3AD203B41FA5}">
                      <a16:colId xmlns:a16="http://schemas.microsoft.com/office/drawing/2014/main" val="3602636522"/>
                    </a:ext>
                  </a:extLst>
                </a:gridCol>
              </a:tblGrid>
              <a:tr h="367948">
                <a:tc gridSpan="2">
                  <a:txBody>
                    <a:bodyPr/>
                    <a:lstStyle/>
                    <a:p>
                      <a:pPr algn="ctr"/>
                      <a:r>
                        <a:rPr lang="en-US" sz="1400" dirty="0"/>
                        <a:t>Avg. number of</a:t>
                      </a:r>
                      <a:br>
                        <a:rPr lang="en-US" sz="1400" dirty="0"/>
                      </a:br>
                      <a:r>
                        <a:rPr lang="en-US" sz="1400" dirty="0"/>
                        <a:t>non-trivial </a:t>
                      </a:r>
                      <a:r>
                        <a:rPr lang="en-US" sz="1400" dirty="0" err="1"/>
                        <a:t>subscopes</a:t>
                      </a:r>
                      <a:endParaRPr lang="en-US" sz="1400" dirty="0"/>
                    </a:p>
                  </a:txBody>
                  <a:tcPr marL="140242" marR="140242" marT="70121" marB="701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299893430"/>
                  </a:ext>
                </a:extLst>
              </a:tr>
              <a:tr h="409369">
                <a:tc>
                  <a:txBody>
                    <a:bodyPr/>
                    <a:lstStyle/>
                    <a:p>
                      <a:r>
                        <a:rPr lang="en-US" sz="1200" dirty="0"/>
                        <a:t>Original dual</a:t>
                      </a:r>
                    </a:p>
                  </a:txBody>
                  <a:tcPr marL="59564" marR="59564" marT="29781" marB="297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200" dirty="0"/>
                        <a:t>Minimal dual</a:t>
                      </a:r>
                    </a:p>
                  </a:txBody>
                  <a:tcPr marL="59564" marR="59564" marT="29781" marB="297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5955148"/>
                  </a:ext>
                </a:extLst>
              </a:tr>
              <a:tr h="255662">
                <a:tc>
                  <a:txBody>
                    <a:bodyPr/>
                    <a:lstStyle/>
                    <a:p>
                      <a:endParaRPr lang="en-US" sz="1100" dirty="0"/>
                    </a:p>
                  </a:txBody>
                  <a:tcPr marL="59564" marR="59564" marT="29781" marB="297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100" dirty="0"/>
                    </a:p>
                  </a:txBody>
                  <a:tcPr marL="59564" marR="59564" marT="29781" marB="297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1384932"/>
                  </a:ext>
                </a:extLst>
              </a:tr>
            </a:tbl>
          </a:graphicData>
        </a:graphic>
      </p:graphicFrame>
      <p:sp>
        <p:nvSpPr>
          <p:cNvPr id="10" name="TextBox 197">
            <a:extLst>
              <a:ext uri="{FF2B5EF4-FFF2-40B4-BE49-F238E27FC236}">
                <a16:creationId xmlns:a16="http://schemas.microsoft.com/office/drawing/2014/main" id="{B6C57D84-8B17-C1A1-6543-017D8515914F}"/>
              </a:ext>
            </a:extLst>
          </p:cNvPr>
          <p:cNvSpPr txBox="1">
            <a:spLocks noChangeArrowheads="1"/>
          </p:cNvSpPr>
          <p:nvPr/>
        </p:nvSpPr>
        <p:spPr bwMode="auto">
          <a:xfrm>
            <a:off x="1687853" y="5175994"/>
            <a:ext cx="552897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a:r>
              <a:rPr lang="en-US" sz="2800" dirty="0">
                <a:solidFill>
                  <a:srgbClr val="3A65BC"/>
                </a:solidFill>
                <a:latin typeface="Helvetica" charset="0"/>
              </a:rPr>
              <a:t>Minimal dual graph</a:t>
            </a:r>
            <a:r>
              <a:rPr lang="en-US" sz="2800" dirty="0">
                <a:latin typeface="Helvetica" charset="0"/>
              </a:rPr>
              <a:t> </a:t>
            </a:r>
            <a:r>
              <a:rPr lang="en-US" dirty="0">
                <a:solidFill>
                  <a:srgbClr val="E46C0A"/>
                </a:solidFill>
              </a:rPr>
              <a:t>[Janssen et al.,1989]</a:t>
            </a:r>
          </a:p>
        </p:txBody>
      </p:sp>
      <p:sp>
        <p:nvSpPr>
          <p:cNvPr id="11" name="TextBox 107">
            <a:extLst>
              <a:ext uri="{FF2B5EF4-FFF2-40B4-BE49-F238E27FC236}">
                <a16:creationId xmlns:a16="http://schemas.microsoft.com/office/drawing/2014/main" id="{B9B3628B-6209-B554-9D2A-BEB4AA1F9112}"/>
              </a:ext>
            </a:extLst>
          </p:cNvPr>
          <p:cNvSpPr txBox="1">
            <a:spLocks noChangeArrowheads="1"/>
          </p:cNvSpPr>
          <p:nvPr/>
        </p:nvSpPr>
        <p:spPr bwMode="auto">
          <a:xfrm>
            <a:off x="2539798" y="4693963"/>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12" name="AutoShape 11">
            <a:extLst>
              <a:ext uri="{FF2B5EF4-FFF2-40B4-BE49-F238E27FC236}">
                <a16:creationId xmlns:a16="http://schemas.microsoft.com/office/drawing/2014/main" id="{936B69C0-F447-A195-B3A5-F9DB757AE23E}"/>
              </a:ext>
            </a:extLst>
          </p:cNvPr>
          <p:cNvSpPr>
            <a:spLocks noChangeArrowheads="1"/>
          </p:cNvSpPr>
          <p:nvPr/>
        </p:nvSpPr>
        <p:spPr bwMode="auto">
          <a:xfrm rot="10800000" flipH="1" flipV="1">
            <a:off x="3633630" y="3615688"/>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A,B,C,D,G</a:t>
            </a:r>
          </a:p>
        </p:txBody>
      </p:sp>
      <p:sp>
        <p:nvSpPr>
          <p:cNvPr id="13" name="AutoShape 11">
            <a:extLst>
              <a:ext uri="{FF2B5EF4-FFF2-40B4-BE49-F238E27FC236}">
                <a16:creationId xmlns:a16="http://schemas.microsoft.com/office/drawing/2014/main" id="{5BC53F6F-4EE6-7101-9DE8-E6BDA5927423}"/>
              </a:ext>
            </a:extLst>
          </p:cNvPr>
          <p:cNvSpPr>
            <a:spLocks noChangeArrowheads="1"/>
          </p:cNvSpPr>
          <p:nvPr/>
        </p:nvSpPr>
        <p:spPr bwMode="auto">
          <a:xfrm rot="10800000" flipH="1" flipV="1">
            <a:off x="2393461" y="4388356"/>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A,B,E</a:t>
            </a:r>
          </a:p>
        </p:txBody>
      </p:sp>
      <p:sp>
        <p:nvSpPr>
          <p:cNvPr id="14" name="AutoShape 11">
            <a:extLst>
              <a:ext uri="{FF2B5EF4-FFF2-40B4-BE49-F238E27FC236}">
                <a16:creationId xmlns:a16="http://schemas.microsoft.com/office/drawing/2014/main" id="{E0983C66-735A-4FCA-FE7F-7C4A912AFE68}"/>
              </a:ext>
            </a:extLst>
          </p:cNvPr>
          <p:cNvSpPr>
            <a:spLocks noChangeArrowheads="1"/>
          </p:cNvSpPr>
          <p:nvPr/>
        </p:nvSpPr>
        <p:spPr bwMode="auto">
          <a:xfrm rot="10800000" flipH="1" flipV="1">
            <a:off x="3363867" y="4387213"/>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A,B,F</a:t>
            </a:r>
          </a:p>
        </p:txBody>
      </p:sp>
      <p:sp>
        <p:nvSpPr>
          <p:cNvPr id="15" name="AutoShape 11">
            <a:extLst>
              <a:ext uri="{FF2B5EF4-FFF2-40B4-BE49-F238E27FC236}">
                <a16:creationId xmlns:a16="http://schemas.microsoft.com/office/drawing/2014/main" id="{E2497CF9-3163-9A53-9ACA-75DC528005AB}"/>
              </a:ext>
            </a:extLst>
          </p:cNvPr>
          <p:cNvSpPr>
            <a:spLocks noChangeArrowheads="1"/>
          </p:cNvSpPr>
          <p:nvPr/>
        </p:nvSpPr>
        <p:spPr bwMode="auto">
          <a:xfrm rot="10800000" flipH="1" flipV="1">
            <a:off x="5304678" y="4387213"/>
            <a:ext cx="77724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C,F</a:t>
            </a:r>
          </a:p>
        </p:txBody>
      </p:sp>
      <p:sp>
        <p:nvSpPr>
          <p:cNvPr id="16" name="AutoShape 11">
            <a:extLst>
              <a:ext uri="{FF2B5EF4-FFF2-40B4-BE49-F238E27FC236}">
                <a16:creationId xmlns:a16="http://schemas.microsoft.com/office/drawing/2014/main" id="{6DDBA27A-0304-3EB7-6DD0-1045761DB0BB}"/>
              </a:ext>
            </a:extLst>
          </p:cNvPr>
          <p:cNvSpPr>
            <a:spLocks noChangeArrowheads="1"/>
          </p:cNvSpPr>
          <p:nvPr/>
        </p:nvSpPr>
        <p:spPr bwMode="auto">
          <a:xfrm rot="10800000" flipH="1" flipV="1">
            <a:off x="4334273" y="4387213"/>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B,E,G</a:t>
            </a:r>
          </a:p>
        </p:txBody>
      </p:sp>
      <p:cxnSp>
        <p:nvCxnSpPr>
          <p:cNvPr id="17" name="Straight Connector 16">
            <a:extLst>
              <a:ext uri="{FF2B5EF4-FFF2-40B4-BE49-F238E27FC236}">
                <a16:creationId xmlns:a16="http://schemas.microsoft.com/office/drawing/2014/main" id="{E8BC209F-4EF8-FC3F-F0FA-C2990AEED48F}"/>
              </a:ext>
            </a:extLst>
          </p:cNvPr>
          <p:cNvCxnSpPr>
            <a:stCxn id="13" idx="0"/>
            <a:endCxn id="12" idx="1"/>
          </p:cNvCxnSpPr>
          <p:nvPr/>
        </p:nvCxnSpPr>
        <p:spPr>
          <a:xfrm flipV="1">
            <a:off x="2736361" y="3780280"/>
            <a:ext cx="897269" cy="608076"/>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5194331-07CF-ECCA-2AEE-3B472B8F52FF}"/>
              </a:ext>
            </a:extLst>
          </p:cNvPr>
          <p:cNvCxnSpPr>
            <a:stCxn id="14" idx="0"/>
            <a:endCxn id="12" idx="2"/>
          </p:cNvCxnSpPr>
          <p:nvPr/>
        </p:nvCxnSpPr>
        <p:spPr>
          <a:xfrm flipV="1">
            <a:off x="3706767" y="3944872"/>
            <a:ext cx="478323" cy="44234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B7E7EE1-A520-357B-31C5-831AD44EF968}"/>
              </a:ext>
            </a:extLst>
          </p:cNvPr>
          <p:cNvCxnSpPr>
            <a:stCxn id="15" idx="0"/>
            <a:endCxn id="12" idx="3"/>
          </p:cNvCxnSpPr>
          <p:nvPr/>
        </p:nvCxnSpPr>
        <p:spPr>
          <a:xfrm flipH="1" flipV="1">
            <a:off x="4736550" y="3780280"/>
            <a:ext cx="956748" cy="606933"/>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20" name="TextBox 107">
            <a:extLst>
              <a:ext uri="{FF2B5EF4-FFF2-40B4-BE49-F238E27FC236}">
                <a16:creationId xmlns:a16="http://schemas.microsoft.com/office/drawing/2014/main" id="{320A97FC-3D29-C693-7C51-09D98CF9C49B}"/>
              </a:ext>
            </a:extLst>
          </p:cNvPr>
          <p:cNvSpPr txBox="1">
            <a:spLocks noChangeArrowheads="1"/>
          </p:cNvSpPr>
          <p:nvPr/>
        </p:nvSpPr>
        <p:spPr bwMode="auto">
          <a:xfrm>
            <a:off x="2751169" y="3945646"/>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21" name="TextBox 107">
            <a:extLst>
              <a:ext uri="{FF2B5EF4-FFF2-40B4-BE49-F238E27FC236}">
                <a16:creationId xmlns:a16="http://schemas.microsoft.com/office/drawing/2014/main" id="{4A35E246-7EC5-4D10-97AE-F0F8650CD2FB}"/>
              </a:ext>
            </a:extLst>
          </p:cNvPr>
          <p:cNvSpPr txBox="1">
            <a:spLocks noChangeArrowheads="1"/>
          </p:cNvSpPr>
          <p:nvPr/>
        </p:nvSpPr>
        <p:spPr bwMode="auto">
          <a:xfrm>
            <a:off x="3607180" y="3944872"/>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22" name="TextBox 107">
            <a:extLst>
              <a:ext uri="{FF2B5EF4-FFF2-40B4-BE49-F238E27FC236}">
                <a16:creationId xmlns:a16="http://schemas.microsoft.com/office/drawing/2014/main" id="{497936D1-B977-5457-580C-9958D90A54D7}"/>
              </a:ext>
            </a:extLst>
          </p:cNvPr>
          <p:cNvSpPr txBox="1">
            <a:spLocks noChangeArrowheads="1"/>
          </p:cNvSpPr>
          <p:nvPr/>
        </p:nvSpPr>
        <p:spPr bwMode="auto">
          <a:xfrm>
            <a:off x="5321758" y="3944872"/>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C</a:t>
            </a:r>
            <a:endParaRPr lang="en-US" i="1" baseline="-25000" dirty="0">
              <a:latin typeface="Times New Roman"/>
              <a:cs typeface="Times New Roman"/>
            </a:endParaRPr>
          </a:p>
        </p:txBody>
      </p:sp>
      <p:cxnSp>
        <p:nvCxnSpPr>
          <p:cNvPr id="23" name="Straight Connector 22">
            <a:extLst>
              <a:ext uri="{FF2B5EF4-FFF2-40B4-BE49-F238E27FC236}">
                <a16:creationId xmlns:a16="http://schemas.microsoft.com/office/drawing/2014/main" id="{DDDA2803-D21F-86AC-33BB-6708991E0AA0}"/>
              </a:ext>
            </a:extLst>
          </p:cNvPr>
          <p:cNvCxnSpPr>
            <a:stCxn id="14" idx="1"/>
            <a:endCxn id="13" idx="3"/>
          </p:cNvCxnSpPr>
          <p:nvPr/>
        </p:nvCxnSpPr>
        <p:spPr>
          <a:xfrm flipH="1">
            <a:off x="3079261" y="4551805"/>
            <a:ext cx="284606"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24" name="TextBox 107">
            <a:extLst>
              <a:ext uri="{FF2B5EF4-FFF2-40B4-BE49-F238E27FC236}">
                <a16:creationId xmlns:a16="http://schemas.microsoft.com/office/drawing/2014/main" id="{07B507CD-3D16-77F9-8A5E-68D3B4BC4D8F}"/>
              </a:ext>
            </a:extLst>
          </p:cNvPr>
          <p:cNvSpPr txBox="1">
            <a:spLocks noChangeArrowheads="1"/>
          </p:cNvSpPr>
          <p:nvPr/>
        </p:nvSpPr>
        <p:spPr bwMode="auto">
          <a:xfrm>
            <a:off x="3057177" y="4511604"/>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25" name="TextBox 107">
            <a:extLst>
              <a:ext uri="{FF2B5EF4-FFF2-40B4-BE49-F238E27FC236}">
                <a16:creationId xmlns:a16="http://schemas.microsoft.com/office/drawing/2014/main" id="{2874E4BC-3328-5E45-0E17-1418640537FE}"/>
              </a:ext>
            </a:extLst>
          </p:cNvPr>
          <p:cNvSpPr txBox="1">
            <a:spLocks noChangeArrowheads="1"/>
          </p:cNvSpPr>
          <p:nvPr/>
        </p:nvSpPr>
        <p:spPr bwMode="auto">
          <a:xfrm>
            <a:off x="3570737" y="4693963"/>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sp>
        <p:nvSpPr>
          <p:cNvPr id="26" name="TextBox 107">
            <a:extLst>
              <a:ext uri="{FF2B5EF4-FFF2-40B4-BE49-F238E27FC236}">
                <a16:creationId xmlns:a16="http://schemas.microsoft.com/office/drawing/2014/main" id="{01F5714D-C95A-7853-AF96-2263EF4229E1}"/>
              </a:ext>
            </a:extLst>
          </p:cNvPr>
          <p:cNvSpPr txBox="1">
            <a:spLocks noChangeArrowheads="1"/>
          </p:cNvSpPr>
          <p:nvPr/>
        </p:nvSpPr>
        <p:spPr bwMode="auto">
          <a:xfrm>
            <a:off x="4687874" y="4693963"/>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4</a:t>
            </a:r>
          </a:p>
        </p:txBody>
      </p:sp>
      <p:sp>
        <p:nvSpPr>
          <p:cNvPr id="27" name="TextBox 107">
            <a:extLst>
              <a:ext uri="{FF2B5EF4-FFF2-40B4-BE49-F238E27FC236}">
                <a16:creationId xmlns:a16="http://schemas.microsoft.com/office/drawing/2014/main" id="{81966106-52B4-62AE-A7A7-A8EA11E4184E}"/>
              </a:ext>
            </a:extLst>
          </p:cNvPr>
          <p:cNvSpPr txBox="1">
            <a:spLocks noChangeArrowheads="1"/>
          </p:cNvSpPr>
          <p:nvPr/>
        </p:nvSpPr>
        <p:spPr bwMode="auto">
          <a:xfrm>
            <a:off x="5705878" y="4693963"/>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5</a:t>
            </a:r>
          </a:p>
        </p:txBody>
      </p:sp>
      <p:cxnSp>
        <p:nvCxnSpPr>
          <p:cNvPr id="28" name="Curved Connector 27">
            <a:extLst>
              <a:ext uri="{FF2B5EF4-FFF2-40B4-BE49-F238E27FC236}">
                <a16:creationId xmlns:a16="http://schemas.microsoft.com/office/drawing/2014/main" id="{3E55F09D-2BD0-C59E-AAC8-ECFE88D79F3A}"/>
              </a:ext>
            </a:extLst>
          </p:cNvPr>
          <p:cNvCxnSpPr>
            <a:stCxn id="13" idx="2"/>
            <a:endCxn id="16" idx="2"/>
          </p:cNvCxnSpPr>
          <p:nvPr/>
        </p:nvCxnSpPr>
        <p:spPr>
          <a:xfrm rot="16200000" flipH="1">
            <a:off x="3706196" y="3745419"/>
            <a:ext cx="1143" cy="1940812"/>
          </a:xfrm>
          <a:prstGeom prst="curvedConnector3">
            <a:avLst>
              <a:gd name="adj1" fmla="val 36887139"/>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29" name="TextBox 107">
            <a:extLst>
              <a:ext uri="{FF2B5EF4-FFF2-40B4-BE49-F238E27FC236}">
                <a16:creationId xmlns:a16="http://schemas.microsoft.com/office/drawing/2014/main" id="{432D3FFD-0283-0E6C-E889-221816833C3F}"/>
              </a:ext>
            </a:extLst>
          </p:cNvPr>
          <p:cNvSpPr txBox="1">
            <a:spLocks noChangeArrowheads="1"/>
          </p:cNvSpPr>
          <p:nvPr/>
        </p:nvSpPr>
        <p:spPr bwMode="auto">
          <a:xfrm>
            <a:off x="3129093" y="4841363"/>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B,E</a:t>
            </a:r>
            <a:endParaRPr lang="en-US" i="1" baseline="-25000" dirty="0">
              <a:latin typeface="Times New Roman"/>
              <a:cs typeface="Times New Roman"/>
            </a:endParaRPr>
          </a:p>
        </p:txBody>
      </p:sp>
      <p:cxnSp>
        <p:nvCxnSpPr>
          <p:cNvPr id="30" name="Curved Connector 29">
            <a:extLst>
              <a:ext uri="{FF2B5EF4-FFF2-40B4-BE49-F238E27FC236}">
                <a16:creationId xmlns:a16="http://schemas.microsoft.com/office/drawing/2014/main" id="{AC411128-7C8C-FC09-9061-FA5C11251FC8}"/>
              </a:ext>
            </a:extLst>
          </p:cNvPr>
          <p:cNvCxnSpPr>
            <a:stCxn id="14" idx="2"/>
            <a:endCxn id="15" idx="2"/>
          </p:cNvCxnSpPr>
          <p:nvPr/>
        </p:nvCxnSpPr>
        <p:spPr>
          <a:xfrm rot="16200000" flipH="1">
            <a:off x="4700032" y="3723131"/>
            <a:ext cx="12700" cy="1986531"/>
          </a:xfrm>
          <a:prstGeom prst="curvedConnector3">
            <a:avLst>
              <a:gd name="adj1" fmla="val 3466898"/>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3A76D003-841E-DF14-8586-6B7E30C3248D}"/>
              </a:ext>
            </a:extLst>
          </p:cNvPr>
          <p:cNvSpPr txBox="1">
            <a:spLocks noChangeArrowheads="1"/>
          </p:cNvSpPr>
          <p:nvPr/>
        </p:nvSpPr>
        <p:spPr bwMode="auto">
          <a:xfrm>
            <a:off x="5064829" y="4809798"/>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F</a:t>
            </a:r>
            <a:endParaRPr lang="en-US" i="1" baseline="-25000" dirty="0">
              <a:latin typeface="Times New Roman"/>
              <a:cs typeface="Times New Roman"/>
            </a:endParaRPr>
          </a:p>
        </p:txBody>
      </p:sp>
      <p:cxnSp>
        <p:nvCxnSpPr>
          <p:cNvPr id="32" name="Straight Connector 31">
            <a:extLst>
              <a:ext uri="{FF2B5EF4-FFF2-40B4-BE49-F238E27FC236}">
                <a16:creationId xmlns:a16="http://schemas.microsoft.com/office/drawing/2014/main" id="{8EBF2434-3F88-ED43-6554-92E0E74E20C8}"/>
              </a:ext>
            </a:extLst>
          </p:cNvPr>
          <p:cNvCxnSpPr>
            <a:stCxn id="16" idx="0"/>
            <a:endCxn id="12" idx="2"/>
          </p:cNvCxnSpPr>
          <p:nvPr/>
        </p:nvCxnSpPr>
        <p:spPr>
          <a:xfrm flipH="1" flipV="1">
            <a:off x="4185090" y="3944872"/>
            <a:ext cx="492083" cy="442341"/>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33" name="TextBox 107">
            <a:extLst>
              <a:ext uri="{FF2B5EF4-FFF2-40B4-BE49-F238E27FC236}">
                <a16:creationId xmlns:a16="http://schemas.microsoft.com/office/drawing/2014/main" id="{1712A618-A036-6DF5-DE8A-35CC9ABDE2B0}"/>
              </a:ext>
            </a:extLst>
          </p:cNvPr>
          <p:cNvSpPr txBox="1">
            <a:spLocks noChangeArrowheads="1"/>
          </p:cNvSpPr>
          <p:nvPr/>
        </p:nvSpPr>
        <p:spPr bwMode="auto">
          <a:xfrm>
            <a:off x="4485932" y="3997002"/>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B,G</a:t>
            </a:r>
            <a:endParaRPr lang="en-US" i="1" baseline="-25000" dirty="0">
              <a:latin typeface="Times New Roman"/>
              <a:cs typeface="Times New Roman"/>
            </a:endParaRPr>
          </a:p>
        </p:txBody>
      </p:sp>
      <p:cxnSp>
        <p:nvCxnSpPr>
          <p:cNvPr id="34" name="Straight Connector 33">
            <a:extLst>
              <a:ext uri="{FF2B5EF4-FFF2-40B4-BE49-F238E27FC236}">
                <a16:creationId xmlns:a16="http://schemas.microsoft.com/office/drawing/2014/main" id="{F7889CFE-4300-92F6-F5ED-50795279F8BB}"/>
              </a:ext>
            </a:extLst>
          </p:cNvPr>
          <p:cNvCxnSpPr>
            <a:stCxn id="16" idx="1"/>
            <a:endCxn id="14" idx="3"/>
          </p:cNvCxnSpPr>
          <p:nvPr/>
        </p:nvCxnSpPr>
        <p:spPr>
          <a:xfrm flipH="1">
            <a:off x="4049667" y="4551805"/>
            <a:ext cx="284606" cy="0"/>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35" name="TextBox 107">
            <a:extLst>
              <a:ext uri="{FF2B5EF4-FFF2-40B4-BE49-F238E27FC236}">
                <a16:creationId xmlns:a16="http://schemas.microsoft.com/office/drawing/2014/main" id="{4E8FDBE3-5E96-0DA1-5D31-BE309E0834C8}"/>
              </a:ext>
            </a:extLst>
          </p:cNvPr>
          <p:cNvSpPr txBox="1">
            <a:spLocks noChangeArrowheads="1"/>
          </p:cNvSpPr>
          <p:nvPr/>
        </p:nvSpPr>
        <p:spPr bwMode="auto">
          <a:xfrm>
            <a:off x="4120288" y="4308164"/>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a:t>
            </a:r>
            <a:endParaRPr lang="en-US" i="1" baseline="-25000" dirty="0">
              <a:latin typeface="Times New Roman"/>
              <a:cs typeface="Times New Roman"/>
            </a:endParaRPr>
          </a:p>
        </p:txBody>
      </p:sp>
      <p:grpSp>
        <p:nvGrpSpPr>
          <p:cNvPr id="36" name="Group 35">
            <a:extLst>
              <a:ext uri="{FF2B5EF4-FFF2-40B4-BE49-F238E27FC236}">
                <a16:creationId xmlns:a16="http://schemas.microsoft.com/office/drawing/2014/main" id="{4F7D02F7-90D4-ED69-CD05-EDB7BD78E786}"/>
              </a:ext>
            </a:extLst>
          </p:cNvPr>
          <p:cNvGrpSpPr/>
          <p:nvPr/>
        </p:nvGrpSpPr>
        <p:grpSpPr>
          <a:xfrm>
            <a:off x="4590213" y="1102829"/>
            <a:ext cx="3845817" cy="2540981"/>
            <a:chOff x="4590213" y="1102829"/>
            <a:chExt cx="3845817" cy="2540981"/>
          </a:xfrm>
        </p:grpSpPr>
        <p:sp>
          <p:nvSpPr>
            <p:cNvPr id="37" name="TextBox 197">
              <a:extLst>
                <a:ext uri="{FF2B5EF4-FFF2-40B4-BE49-F238E27FC236}">
                  <a16:creationId xmlns:a16="http://schemas.microsoft.com/office/drawing/2014/main" id="{A5744D04-AB6A-7971-7A75-39D4B3ABC492}"/>
                </a:ext>
              </a:extLst>
            </p:cNvPr>
            <p:cNvSpPr txBox="1">
              <a:spLocks noChangeArrowheads="1"/>
            </p:cNvSpPr>
            <p:nvPr/>
          </p:nvSpPr>
          <p:spPr bwMode="auto">
            <a:xfrm>
              <a:off x="4912730" y="3119935"/>
              <a:ext cx="3048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eaLnBrk="1" hangingPunct="1"/>
              <a:r>
                <a:rPr lang="en-US" sz="2800" dirty="0">
                  <a:solidFill>
                    <a:srgbClr val="3A65BC"/>
                  </a:solidFill>
                  <a:latin typeface="Helvetica" charset="0"/>
                </a:rPr>
                <a:t>Dual graph</a:t>
              </a:r>
              <a:r>
                <a:rPr lang="en-US" dirty="0"/>
                <a:t> </a:t>
              </a:r>
            </a:p>
          </p:txBody>
        </p:sp>
        <p:sp>
          <p:nvSpPr>
            <p:cNvPr id="38" name="TextBox 107">
              <a:extLst>
                <a:ext uri="{FF2B5EF4-FFF2-40B4-BE49-F238E27FC236}">
                  <a16:creationId xmlns:a16="http://schemas.microsoft.com/office/drawing/2014/main" id="{710AC349-E273-9511-900A-2371B36EEA0D}"/>
                </a:ext>
              </a:extLst>
            </p:cNvPr>
            <p:cNvSpPr txBox="1">
              <a:spLocks noChangeArrowheads="1"/>
            </p:cNvSpPr>
            <p:nvPr/>
          </p:nvSpPr>
          <p:spPr bwMode="auto">
            <a:xfrm>
              <a:off x="4736550" y="251818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39" name="TextBox 107">
              <a:extLst>
                <a:ext uri="{FF2B5EF4-FFF2-40B4-BE49-F238E27FC236}">
                  <a16:creationId xmlns:a16="http://schemas.microsoft.com/office/drawing/2014/main" id="{6D447148-D555-85F7-01E2-3CEE77960038}"/>
                </a:ext>
              </a:extLst>
            </p:cNvPr>
            <p:cNvSpPr txBox="1">
              <a:spLocks noChangeArrowheads="1"/>
            </p:cNvSpPr>
            <p:nvPr/>
          </p:nvSpPr>
          <p:spPr bwMode="auto">
            <a:xfrm>
              <a:off x="6082946" y="1102829"/>
              <a:ext cx="533400" cy="276225"/>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40" name="AutoShape 11">
              <a:extLst>
                <a:ext uri="{FF2B5EF4-FFF2-40B4-BE49-F238E27FC236}">
                  <a16:creationId xmlns:a16="http://schemas.microsoft.com/office/drawing/2014/main" id="{7E4F78E2-84DD-EFB5-48E8-CBC5186448C7}"/>
                </a:ext>
              </a:extLst>
            </p:cNvPr>
            <p:cNvSpPr>
              <a:spLocks noChangeArrowheads="1"/>
            </p:cNvSpPr>
            <p:nvPr/>
          </p:nvSpPr>
          <p:spPr bwMode="auto">
            <a:xfrm rot="10800000" flipH="1" flipV="1">
              <a:off x="5830382" y="1439907"/>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A,B,C,D,G</a:t>
              </a:r>
            </a:p>
          </p:txBody>
        </p:sp>
        <p:sp>
          <p:nvSpPr>
            <p:cNvPr id="41" name="AutoShape 11">
              <a:extLst>
                <a:ext uri="{FF2B5EF4-FFF2-40B4-BE49-F238E27FC236}">
                  <a16:creationId xmlns:a16="http://schemas.microsoft.com/office/drawing/2014/main" id="{3DE89850-D002-338D-9C97-954812C36A03}"/>
                </a:ext>
              </a:extLst>
            </p:cNvPr>
            <p:cNvSpPr>
              <a:spLocks noChangeArrowheads="1"/>
            </p:cNvSpPr>
            <p:nvPr/>
          </p:nvSpPr>
          <p:spPr bwMode="auto">
            <a:xfrm rot="10800000" flipH="1" flipV="1">
              <a:off x="4590213" y="2212575"/>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A,B,E</a:t>
              </a:r>
            </a:p>
          </p:txBody>
        </p:sp>
        <p:sp>
          <p:nvSpPr>
            <p:cNvPr id="42" name="AutoShape 11">
              <a:extLst>
                <a:ext uri="{FF2B5EF4-FFF2-40B4-BE49-F238E27FC236}">
                  <a16:creationId xmlns:a16="http://schemas.microsoft.com/office/drawing/2014/main" id="{4E8A9371-F7E8-D178-7211-AB886119DF64}"/>
                </a:ext>
              </a:extLst>
            </p:cNvPr>
            <p:cNvSpPr>
              <a:spLocks noChangeArrowheads="1"/>
            </p:cNvSpPr>
            <p:nvPr/>
          </p:nvSpPr>
          <p:spPr bwMode="auto">
            <a:xfrm rot="10800000" flipH="1" flipV="1">
              <a:off x="5560619" y="2211432"/>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A,B,F</a:t>
              </a:r>
            </a:p>
          </p:txBody>
        </p:sp>
        <p:sp>
          <p:nvSpPr>
            <p:cNvPr id="43" name="AutoShape 11">
              <a:extLst>
                <a:ext uri="{FF2B5EF4-FFF2-40B4-BE49-F238E27FC236}">
                  <a16:creationId xmlns:a16="http://schemas.microsoft.com/office/drawing/2014/main" id="{BFEB5538-2097-C1DA-A764-4E78C09C0152}"/>
                </a:ext>
              </a:extLst>
            </p:cNvPr>
            <p:cNvSpPr>
              <a:spLocks noChangeArrowheads="1"/>
            </p:cNvSpPr>
            <p:nvPr/>
          </p:nvSpPr>
          <p:spPr bwMode="auto">
            <a:xfrm rot="10800000" flipH="1" flipV="1">
              <a:off x="7501430" y="2211432"/>
              <a:ext cx="77724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C,F</a:t>
              </a:r>
            </a:p>
          </p:txBody>
        </p:sp>
        <p:sp>
          <p:nvSpPr>
            <p:cNvPr id="44" name="AutoShape 11">
              <a:extLst>
                <a:ext uri="{FF2B5EF4-FFF2-40B4-BE49-F238E27FC236}">
                  <a16:creationId xmlns:a16="http://schemas.microsoft.com/office/drawing/2014/main" id="{F894F45C-AA5E-0C81-F75E-6A383BC4BBCF}"/>
                </a:ext>
              </a:extLst>
            </p:cNvPr>
            <p:cNvSpPr>
              <a:spLocks noChangeArrowheads="1"/>
            </p:cNvSpPr>
            <p:nvPr/>
          </p:nvSpPr>
          <p:spPr bwMode="auto">
            <a:xfrm rot="10800000" flipH="1" flipV="1">
              <a:off x="6531025" y="2211432"/>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B,E,G</a:t>
              </a:r>
            </a:p>
          </p:txBody>
        </p:sp>
        <p:cxnSp>
          <p:nvCxnSpPr>
            <p:cNvPr id="45" name="Straight Connector 44">
              <a:extLst>
                <a:ext uri="{FF2B5EF4-FFF2-40B4-BE49-F238E27FC236}">
                  <a16:creationId xmlns:a16="http://schemas.microsoft.com/office/drawing/2014/main" id="{D24CB3B2-F0C4-DB8A-32CA-BD6FBBFEC535}"/>
                </a:ext>
              </a:extLst>
            </p:cNvPr>
            <p:cNvCxnSpPr>
              <a:stCxn id="41" idx="0"/>
              <a:endCxn id="40" idx="1"/>
            </p:cNvCxnSpPr>
            <p:nvPr/>
          </p:nvCxnSpPr>
          <p:spPr>
            <a:xfrm flipV="1">
              <a:off x="4933113" y="1604499"/>
              <a:ext cx="897269" cy="60807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962A7304-E1CC-24C9-8926-E37F1889D97C}"/>
                </a:ext>
              </a:extLst>
            </p:cNvPr>
            <p:cNvCxnSpPr>
              <a:stCxn id="42" idx="0"/>
              <a:endCxn id="40" idx="2"/>
            </p:cNvCxnSpPr>
            <p:nvPr/>
          </p:nvCxnSpPr>
          <p:spPr>
            <a:xfrm flipV="1">
              <a:off x="5903519" y="1769091"/>
              <a:ext cx="478323" cy="44234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488204D-D6BA-EDFF-3850-058DB0F11CE2}"/>
                </a:ext>
              </a:extLst>
            </p:cNvPr>
            <p:cNvCxnSpPr>
              <a:stCxn id="43" idx="0"/>
              <a:endCxn id="40" idx="3"/>
            </p:cNvCxnSpPr>
            <p:nvPr/>
          </p:nvCxnSpPr>
          <p:spPr>
            <a:xfrm flipH="1" flipV="1">
              <a:off x="6933302" y="1604499"/>
              <a:ext cx="956748" cy="606933"/>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48" name="TextBox 107">
              <a:extLst>
                <a:ext uri="{FF2B5EF4-FFF2-40B4-BE49-F238E27FC236}">
                  <a16:creationId xmlns:a16="http://schemas.microsoft.com/office/drawing/2014/main" id="{D46A0A1D-FD72-531E-321D-9DF6576BAFB4}"/>
                </a:ext>
              </a:extLst>
            </p:cNvPr>
            <p:cNvSpPr txBox="1">
              <a:spLocks noChangeArrowheads="1"/>
            </p:cNvSpPr>
            <p:nvPr/>
          </p:nvSpPr>
          <p:spPr bwMode="auto">
            <a:xfrm>
              <a:off x="4947921" y="1769865"/>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49" name="TextBox 107">
              <a:extLst>
                <a:ext uri="{FF2B5EF4-FFF2-40B4-BE49-F238E27FC236}">
                  <a16:creationId xmlns:a16="http://schemas.microsoft.com/office/drawing/2014/main" id="{BF173D0F-8E3D-FC59-9AD7-A036C202BB82}"/>
                </a:ext>
              </a:extLst>
            </p:cNvPr>
            <p:cNvSpPr txBox="1">
              <a:spLocks noChangeArrowheads="1"/>
            </p:cNvSpPr>
            <p:nvPr/>
          </p:nvSpPr>
          <p:spPr bwMode="auto">
            <a:xfrm>
              <a:off x="5803932" y="1769091"/>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50" name="TextBox 107">
              <a:extLst>
                <a:ext uri="{FF2B5EF4-FFF2-40B4-BE49-F238E27FC236}">
                  <a16:creationId xmlns:a16="http://schemas.microsoft.com/office/drawing/2014/main" id="{E229DB44-7DE2-0FD9-69D4-70C3E129E967}"/>
                </a:ext>
              </a:extLst>
            </p:cNvPr>
            <p:cNvSpPr txBox="1">
              <a:spLocks noChangeArrowheads="1"/>
            </p:cNvSpPr>
            <p:nvPr/>
          </p:nvSpPr>
          <p:spPr bwMode="auto">
            <a:xfrm>
              <a:off x="7518510" y="1769091"/>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C</a:t>
              </a:r>
              <a:endParaRPr lang="en-US" i="1" baseline="-25000" dirty="0">
                <a:latin typeface="Times New Roman"/>
                <a:cs typeface="Times New Roman"/>
              </a:endParaRPr>
            </a:p>
          </p:txBody>
        </p:sp>
        <p:cxnSp>
          <p:nvCxnSpPr>
            <p:cNvPr id="51" name="Straight Connector 50">
              <a:extLst>
                <a:ext uri="{FF2B5EF4-FFF2-40B4-BE49-F238E27FC236}">
                  <a16:creationId xmlns:a16="http://schemas.microsoft.com/office/drawing/2014/main" id="{8A8D24B0-11A8-2A2B-0A8A-A18148D9752A}"/>
                </a:ext>
              </a:extLst>
            </p:cNvPr>
            <p:cNvCxnSpPr>
              <a:stCxn id="42" idx="1"/>
              <a:endCxn id="41" idx="3"/>
            </p:cNvCxnSpPr>
            <p:nvPr/>
          </p:nvCxnSpPr>
          <p:spPr>
            <a:xfrm flipH="1">
              <a:off x="5276013" y="2376024"/>
              <a:ext cx="284606"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52" name="TextBox 107">
              <a:extLst>
                <a:ext uri="{FF2B5EF4-FFF2-40B4-BE49-F238E27FC236}">
                  <a16:creationId xmlns:a16="http://schemas.microsoft.com/office/drawing/2014/main" id="{0944C9FD-F907-593C-6703-8E1C9C3EA7C1}"/>
                </a:ext>
              </a:extLst>
            </p:cNvPr>
            <p:cNvSpPr txBox="1">
              <a:spLocks noChangeArrowheads="1"/>
            </p:cNvSpPr>
            <p:nvPr/>
          </p:nvSpPr>
          <p:spPr bwMode="auto">
            <a:xfrm>
              <a:off x="5253929" y="2335823"/>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53" name="TextBox 107">
              <a:extLst>
                <a:ext uri="{FF2B5EF4-FFF2-40B4-BE49-F238E27FC236}">
                  <a16:creationId xmlns:a16="http://schemas.microsoft.com/office/drawing/2014/main" id="{BFB7CEAA-5D18-F698-7F38-DDE66B9E81C8}"/>
                </a:ext>
              </a:extLst>
            </p:cNvPr>
            <p:cNvSpPr txBox="1">
              <a:spLocks noChangeArrowheads="1"/>
            </p:cNvSpPr>
            <p:nvPr/>
          </p:nvSpPr>
          <p:spPr bwMode="auto">
            <a:xfrm>
              <a:off x="5767489" y="251818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sp>
          <p:nvSpPr>
            <p:cNvPr id="54" name="TextBox 107">
              <a:extLst>
                <a:ext uri="{FF2B5EF4-FFF2-40B4-BE49-F238E27FC236}">
                  <a16:creationId xmlns:a16="http://schemas.microsoft.com/office/drawing/2014/main" id="{A578D302-3B5F-188D-657B-DB675EFB7804}"/>
                </a:ext>
              </a:extLst>
            </p:cNvPr>
            <p:cNvSpPr txBox="1">
              <a:spLocks noChangeArrowheads="1"/>
            </p:cNvSpPr>
            <p:nvPr/>
          </p:nvSpPr>
          <p:spPr bwMode="auto">
            <a:xfrm>
              <a:off x="6884626" y="251818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4</a:t>
              </a:r>
            </a:p>
          </p:txBody>
        </p:sp>
        <p:sp>
          <p:nvSpPr>
            <p:cNvPr id="55" name="TextBox 107">
              <a:extLst>
                <a:ext uri="{FF2B5EF4-FFF2-40B4-BE49-F238E27FC236}">
                  <a16:creationId xmlns:a16="http://schemas.microsoft.com/office/drawing/2014/main" id="{0761894B-F456-7F04-C54C-7708262497D8}"/>
                </a:ext>
              </a:extLst>
            </p:cNvPr>
            <p:cNvSpPr txBox="1">
              <a:spLocks noChangeArrowheads="1"/>
            </p:cNvSpPr>
            <p:nvPr/>
          </p:nvSpPr>
          <p:spPr bwMode="auto">
            <a:xfrm>
              <a:off x="7902630" y="251818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5</a:t>
              </a:r>
            </a:p>
          </p:txBody>
        </p:sp>
        <p:cxnSp>
          <p:nvCxnSpPr>
            <p:cNvPr id="56" name="Curved Connector 55">
              <a:extLst>
                <a:ext uri="{FF2B5EF4-FFF2-40B4-BE49-F238E27FC236}">
                  <a16:creationId xmlns:a16="http://schemas.microsoft.com/office/drawing/2014/main" id="{49A4D52D-001A-9815-BDDF-3638671061E8}"/>
                </a:ext>
              </a:extLst>
            </p:cNvPr>
            <p:cNvCxnSpPr>
              <a:stCxn id="41" idx="2"/>
              <a:endCxn id="44" idx="2"/>
            </p:cNvCxnSpPr>
            <p:nvPr/>
          </p:nvCxnSpPr>
          <p:spPr>
            <a:xfrm rot="16200000" flipH="1">
              <a:off x="5902948" y="1569638"/>
              <a:ext cx="1143" cy="1940812"/>
            </a:xfrm>
            <a:prstGeom prst="curvedConnector3">
              <a:avLst>
                <a:gd name="adj1" fmla="val 36887139"/>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57" name="TextBox 107">
              <a:extLst>
                <a:ext uri="{FF2B5EF4-FFF2-40B4-BE49-F238E27FC236}">
                  <a16:creationId xmlns:a16="http://schemas.microsoft.com/office/drawing/2014/main" id="{690D5D2D-BF69-0D2A-1B6D-B69EE4206D5E}"/>
                </a:ext>
              </a:extLst>
            </p:cNvPr>
            <p:cNvSpPr txBox="1">
              <a:spLocks noChangeArrowheads="1"/>
            </p:cNvSpPr>
            <p:nvPr/>
          </p:nvSpPr>
          <p:spPr bwMode="auto">
            <a:xfrm>
              <a:off x="5265885" y="2875442"/>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B,E</a:t>
              </a:r>
              <a:endParaRPr lang="en-US" i="1" baseline="-25000" dirty="0">
                <a:latin typeface="Times New Roman"/>
                <a:cs typeface="Times New Roman"/>
              </a:endParaRPr>
            </a:p>
          </p:txBody>
        </p:sp>
        <p:cxnSp>
          <p:nvCxnSpPr>
            <p:cNvPr id="58" name="Curved Connector 57">
              <a:extLst>
                <a:ext uri="{FF2B5EF4-FFF2-40B4-BE49-F238E27FC236}">
                  <a16:creationId xmlns:a16="http://schemas.microsoft.com/office/drawing/2014/main" id="{49ED8718-309F-B51C-C55D-8A3AC72012D5}"/>
                </a:ext>
              </a:extLst>
            </p:cNvPr>
            <p:cNvCxnSpPr>
              <a:stCxn id="42" idx="2"/>
              <a:endCxn id="43" idx="2"/>
            </p:cNvCxnSpPr>
            <p:nvPr/>
          </p:nvCxnSpPr>
          <p:spPr>
            <a:xfrm rot="16200000" flipH="1">
              <a:off x="6896784" y="1547350"/>
              <a:ext cx="12700" cy="1986531"/>
            </a:xfrm>
            <a:prstGeom prst="curvedConnector3">
              <a:avLst>
                <a:gd name="adj1" fmla="val 3466898"/>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59" name="TextBox 107">
              <a:extLst>
                <a:ext uri="{FF2B5EF4-FFF2-40B4-BE49-F238E27FC236}">
                  <a16:creationId xmlns:a16="http://schemas.microsoft.com/office/drawing/2014/main" id="{8BB2BDC2-0565-E39C-084E-232A2F41908A}"/>
                </a:ext>
              </a:extLst>
            </p:cNvPr>
            <p:cNvSpPr txBox="1">
              <a:spLocks noChangeArrowheads="1"/>
            </p:cNvSpPr>
            <p:nvPr/>
          </p:nvSpPr>
          <p:spPr bwMode="auto">
            <a:xfrm>
              <a:off x="7261581" y="2634017"/>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F</a:t>
              </a:r>
              <a:endParaRPr lang="en-US" i="1" baseline="-25000" dirty="0">
                <a:latin typeface="Times New Roman"/>
                <a:cs typeface="Times New Roman"/>
              </a:endParaRPr>
            </a:p>
          </p:txBody>
        </p:sp>
        <p:cxnSp>
          <p:nvCxnSpPr>
            <p:cNvPr id="60" name="Straight Connector 59">
              <a:extLst>
                <a:ext uri="{FF2B5EF4-FFF2-40B4-BE49-F238E27FC236}">
                  <a16:creationId xmlns:a16="http://schemas.microsoft.com/office/drawing/2014/main" id="{15132B3C-771F-4CD1-AC55-6A8A6B8592FD}"/>
                </a:ext>
              </a:extLst>
            </p:cNvPr>
            <p:cNvCxnSpPr>
              <a:stCxn id="44" idx="0"/>
              <a:endCxn id="40" idx="2"/>
            </p:cNvCxnSpPr>
            <p:nvPr/>
          </p:nvCxnSpPr>
          <p:spPr>
            <a:xfrm flipH="1" flipV="1">
              <a:off x="6381842" y="1769091"/>
              <a:ext cx="492083" cy="442341"/>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61" name="TextBox 107">
              <a:extLst>
                <a:ext uri="{FF2B5EF4-FFF2-40B4-BE49-F238E27FC236}">
                  <a16:creationId xmlns:a16="http://schemas.microsoft.com/office/drawing/2014/main" id="{088BF068-6B6F-516C-EAB6-BB757857B181}"/>
                </a:ext>
              </a:extLst>
            </p:cNvPr>
            <p:cNvSpPr txBox="1">
              <a:spLocks noChangeArrowheads="1"/>
            </p:cNvSpPr>
            <p:nvPr/>
          </p:nvSpPr>
          <p:spPr bwMode="auto">
            <a:xfrm>
              <a:off x="6682684" y="1821221"/>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B,G</a:t>
              </a:r>
              <a:endParaRPr lang="en-US" i="1" baseline="-25000" dirty="0">
                <a:latin typeface="Times New Roman"/>
                <a:cs typeface="Times New Roman"/>
              </a:endParaRPr>
            </a:p>
          </p:txBody>
        </p:sp>
        <p:cxnSp>
          <p:nvCxnSpPr>
            <p:cNvPr id="62" name="Straight Connector 61">
              <a:extLst>
                <a:ext uri="{FF2B5EF4-FFF2-40B4-BE49-F238E27FC236}">
                  <a16:creationId xmlns:a16="http://schemas.microsoft.com/office/drawing/2014/main" id="{32FB3E39-9CF9-2CF0-19B4-EF5BB471D8DB}"/>
                </a:ext>
              </a:extLst>
            </p:cNvPr>
            <p:cNvCxnSpPr>
              <a:stCxn id="44" idx="1"/>
              <a:endCxn id="42" idx="3"/>
            </p:cNvCxnSpPr>
            <p:nvPr/>
          </p:nvCxnSpPr>
          <p:spPr>
            <a:xfrm flipH="1">
              <a:off x="6246419" y="2376024"/>
              <a:ext cx="284606"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63" name="TextBox 107">
              <a:extLst>
                <a:ext uri="{FF2B5EF4-FFF2-40B4-BE49-F238E27FC236}">
                  <a16:creationId xmlns:a16="http://schemas.microsoft.com/office/drawing/2014/main" id="{A36D1490-03DA-A070-79F5-1163F05A6434}"/>
                </a:ext>
              </a:extLst>
            </p:cNvPr>
            <p:cNvSpPr txBox="1">
              <a:spLocks noChangeArrowheads="1"/>
            </p:cNvSpPr>
            <p:nvPr/>
          </p:nvSpPr>
          <p:spPr bwMode="auto">
            <a:xfrm>
              <a:off x="6317040" y="2132383"/>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a:t>
              </a:r>
              <a:endParaRPr lang="en-US" i="1" baseline="-25000" dirty="0">
                <a:latin typeface="Times New Roman"/>
                <a:cs typeface="Times New Roman"/>
              </a:endParaRPr>
            </a:p>
          </p:txBody>
        </p:sp>
      </p:grpSp>
      <p:grpSp>
        <p:nvGrpSpPr>
          <p:cNvPr id="64" name="Group 63">
            <a:extLst>
              <a:ext uri="{FF2B5EF4-FFF2-40B4-BE49-F238E27FC236}">
                <a16:creationId xmlns:a16="http://schemas.microsoft.com/office/drawing/2014/main" id="{3B8D9377-095B-82EF-FB34-71052703F3D1}"/>
              </a:ext>
            </a:extLst>
          </p:cNvPr>
          <p:cNvGrpSpPr/>
          <p:nvPr/>
        </p:nvGrpSpPr>
        <p:grpSpPr>
          <a:xfrm>
            <a:off x="460571" y="1253781"/>
            <a:ext cx="3049587" cy="2313832"/>
            <a:chOff x="256169" y="941807"/>
            <a:chExt cx="3049587" cy="2313832"/>
          </a:xfrm>
        </p:grpSpPr>
        <p:sp>
          <p:nvSpPr>
            <p:cNvPr id="65" name="TextBox 197">
              <a:extLst>
                <a:ext uri="{FF2B5EF4-FFF2-40B4-BE49-F238E27FC236}">
                  <a16:creationId xmlns:a16="http://schemas.microsoft.com/office/drawing/2014/main" id="{1C95EC2C-E733-11E9-40C7-E6C44EADA4A5}"/>
                </a:ext>
              </a:extLst>
            </p:cNvPr>
            <p:cNvSpPr txBox="1">
              <a:spLocks noChangeArrowheads="1"/>
            </p:cNvSpPr>
            <p:nvPr/>
          </p:nvSpPr>
          <p:spPr bwMode="auto">
            <a:xfrm>
              <a:off x="256169" y="2731764"/>
              <a:ext cx="304958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eaLnBrk="1" hangingPunct="1"/>
              <a:r>
                <a:rPr lang="en-US" sz="2800" dirty="0">
                  <a:solidFill>
                    <a:srgbClr val="3A65BC"/>
                  </a:solidFill>
                  <a:latin typeface="Helvetica" charset="0"/>
                </a:rPr>
                <a:t>Hypergraph</a:t>
              </a:r>
              <a:r>
                <a:rPr lang="en-US" dirty="0"/>
                <a:t> </a:t>
              </a:r>
            </a:p>
          </p:txBody>
        </p:sp>
        <p:sp>
          <p:nvSpPr>
            <p:cNvPr id="66" name="TextBox 107">
              <a:extLst>
                <a:ext uri="{FF2B5EF4-FFF2-40B4-BE49-F238E27FC236}">
                  <a16:creationId xmlns:a16="http://schemas.microsoft.com/office/drawing/2014/main" id="{B13375CB-3CB5-A18E-D57E-E62506C848C2}"/>
                </a:ext>
              </a:extLst>
            </p:cNvPr>
            <p:cNvSpPr txBox="1">
              <a:spLocks noChangeArrowheads="1"/>
            </p:cNvSpPr>
            <p:nvPr/>
          </p:nvSpPr>
          <p:spPr bwMode="auto">
            <a:xfrm>
              <a:off x="1087437" y="2100667"/>
              <a:ext cx="436859"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sp>
          <p:nvSpPr>
            <p:cNvPr id="67" name="AutoShape 11">
              <a:extLst>
                <a:ext uri="{FF2B5EF4-FFF2-40B4-BE49-F238E27FC236}">
                  <a16:creationId xmlns:a16="http://schemas.microsoft.com/office/drawing/2014/main" id="{58C2967F-E33B-D2DC-559E-3D476A19183D}"/>
                </a:ext>
              </a:extLst>
            </p:cNvPr>
            <p:cNvSpPr>
              <a:spLocks noChangeArrowheads="1"/>
            </p:cNvSpPr>
            <p:nvPr/>
          </p:nvSpPr>
          <p:spPr bwMode="auto">
            <a:xfrm rot="10800000" flipH="1" flipV="1">
              <a:off x="530201" y="1667584"/>
              <a:ext cx="2538334" cy="360047"/>
            </a:xfrm>
            <a:prstGeom prst="roundRect">
              <a:avLst>
                <a:gd name="adj" fmla="val 50000"/>
              </a:avLst>
            </a:prstGeom>
            <a:noFill/>
            <a:ln w="9525">
              <a:solidFill>
                <a:srgbClr val="000000"/>
              </a:solidFill>
              <a:round/>
              <a:headEnd/>
              <a:tailEnd/>
            </a:ln>
          </p:spPr>
          <p:txBody>
            <a:bodyPr wrap="none" anchor="ctr"/>
            <a:lstStyle/>
            <a:p>
              <a:pPr>
                <a:defRPr/>
              </a:pPr>
              <a:endParaRPr lang="en-US" sz="1050" dirty="0">
                <a:latin typeface="Times New Roman"/>
                <a:ea typeface="宋体" pitchFamily="2" charset="-122"/>
                <a:cs typeface="Times New Roman"/>
              </a:endParaRPr>
            </a:p>
          </p:txBody>
        </p:sp>
        <p:sp>
          <p:nvSpPr>
            <p:cNvPr id="68" name="Oval 67">
              <a:extLst>
                <a:ext uri="{FF2B5EF4-FFF2-40B4-BE49-F238E27FC236}">
                  <a16:creationId xmlns:a16="http://schemas.microsoft.com/office/drawing/2014/main" id="{29011E51-176A-CD0A-7725-C21057ECA62C}"/>
                </a:ext>
              </a:extLst>
            </p:cNvPr>
            <p:cNvSpPr/>
            <p:nvPr/>
          </p:nvSpPr>
          <p:spPr>
            <a:xfrm>
              <a:off x="1778881" y="1705355"/>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B</a:t>
              </a:r>
            </a:p>
          </p:txBody>
        </p:sp>
        <p:sp>
          <p:nvSpPr>
            <p:cNvPr id="69" name="Oval 68">
              <a:extLst>
                <a:ext uri="{FF2B5EF4-FFF2-40B4-BE49-F238E27FC236}">
                  <a16:creationId xmlns:a16="http://schemas.microsoft.com/office/drawing/2014/main" id="{6D366856-2419-56A1-79EF-4A438B75DE3C}"/>
                </a:ext>
              </a:extLst>
            </p:cNvPr>
            <p:cNvSpPr/>
            <p:nvPr/>
          </p:nvSpPr>
          <p:spPr>
            <a:xfrm>
              <a:off x="2635818" y="1705354"/>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C</a:t>
              </a:r>
            </a:p>
          </p:txBody>
        </p:sp>
        <p:sp>
          <p:nvSpPr>
            <p:cNvPr id="70" name="Oval 69">
              <a:extLst>
                <a:ext uri="{FF2B5EF4-FFF2-40B4-BE49-F238E27FC236}">
                  <a16:creationId xmlns:a16="http://schemas.microsoft.com/office/drawing/2014/main" id="{0787460E-22BA-FB75-33FB-FE95BF6964C8}"/>
                </a:ext>
              </a:extLst>
            </p:cNvPr>
            <p:cNvSpPr/>
            <p:nvPr/>
          </p:nvSpPr>
          <p:spPr>
            <a:xfrm>
              <a:off x="605157" y="1705355"/>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D</a:t>
              </a:r>
            </a:p>
          </p:txBody>
        </p:sp>
        <p:sp>
          <p:nvSpPr>
            <p:cNvPr id="71" name="Oval 70">
              <a:extLst>
                <a:ext uri="{FF2B5EF4-FFF2-40B4-BE49-F238E27FC236}">
                  <a16:creationId xmlns:a16="http://schemas.microsoft.com/office/drawing/2014/main" id="{AC455CF2-0D27-3F98-5BF8-23D7EFBBDF73}"/>
                </a:ext>
              </a:extLst>
            </p:cNvPr>
            <p:cNvSpPr/>
            <p:nvPr/>
          </p:nvSpPr>
          <p:spPr>
            <a:xfrm>
              <a:off x="1494116" y="1117980"/>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E</a:t>
              </a:r>
            </a:p>
          </p:txBody>
        </p:sp>
        <p:sp>
          <p:nvSpPr>
            <p:cNvPr id="72" name="Oval 71">
              <a:extLst>
                <a:ext uri="{FF2B5EF4-FFF2-40B4-BE49-F238E27FC236}">
                  <a16:creationId xmlns:a16="http://schemas.microsoft.com/office/drawing/2014/main" id="{370DE6E5-97E4-B00F-E687-52082C7BD883}"/>
                </a:ext>
              </a:extLst>
            </p:cNvPr>
            <p:cNvSpPr/>
            <p:nvPr/>
          </p:nvSpPr>
          <p:spPr>
            <a:xfrm>
              <a:off x="1209352" y="1705355"/>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A</a:t>
              </a:r>
            </a:p>
          </p:txBody>
        </p:sp>
        <p:sp>
          <p:nvSpPr>
            <p:cNvPr id="73" name="TextBox 107">
              <a:extLst>
                <a:ext uri="{FF2B5EF4-FFF2-40B4-BE49-F238E27FC236}">
                  <a16:creationId xmlns:a16="http://schemas.microsoft.com/office/drawing/2014/main" id="{BF68F643-3602-23F3-D2D9-FBE82B206B73}"/>
                </a:ext>
              </a:extLst>
            </p:cNvPr>
            <p:cNvSpPr txBox="1">
              <a:spLocks noChangeArrowheads="1"/>
            </p:cNvSpPr>
            <p:nvPr/>
          </p:nvSpPr>
          <p:spPr bwMode="auto">
            <a:xfrm>
              <a:off x="2111430" y="2219020"/>
              <a:ext cx="436859"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5</a:t>
              </a:r>
            </a:p>
          </p:txBody>
        </p:sp>
        <p:sp>
          <p:nvSpPr>
            <p:cNvPr id="74" name="TextBox 107">
              <a:extLst>
                <a:ext uri="{FF2B5EF4-FFF2-40B4-BE49-F238E27FC236}">
                  <a16:creationId xmlns:a16="http://schemas.microsoft.com/office/drawing/2014/main" id="{CE851F66-3FBE-BC2E-A024-2A02BF7A7191}"/>
                </a:ext>
              </a:extLst>
            </p:cNvPr>
            <p:cNvSpPr txBox="1">
              <a:spLocks noChangeArrowheads="1"/>
            </p:cNvSpPr>
            <p:nvPr/>
          </p:nvSpPr>
          <p:spPr bwMode="auto">
            <a:xfrm>
              <a:off x="664031" y="1366691"/>
              <a:ext cx="436859"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1</a:t>
              </a:r>
            </a:p>
          </p:txBody>
        </p:sp>
        <p:sp>
          <p:nvSpPr>
            <p:cNvPr id="75" name="TextBox 107">
              <a:extLst>
                <a:ext uri="{FF2B5EF4-FFF2-40B4-BE49-F238E27FC236}">
                  <a16:creationId xmlns:a16="http://schemas.microsoft.com/office/drawing/2014/main" id="{A6ACF4CE-2975-3BF8-5910-84209AA9FDD2}"/>
                </a:ext>
              </a:extLst>
            </p:cNvPr>
            <p:cNvSpPr txBox="1">
              <a:spLocks noChangeArrowheads="1"/>
            </p:cNvSpPr>
            <p:nvPr/>
          </p:nvSpPr>
          <p:spPr bwMode="auto">
            <a:xfrm>
              <a:off x="2090377" y="1108364"/>
              <a:ext cx="436859"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4</a:t>
              </a:r>
            </a:p>
          </p:txBody>
        </p:sp>
        <p:sp>
          <p:nvSpPr>
            <p:cNvPr id="76" name="Oval 75">
              <a:extLst>
                <a:ext uri="{FF2B5EF4-FFF2-40B4-BE49-F238E27FC236}">
                  <a16:creationId xmlns:a16="http://schemas.microsoft.com/office/drawing/2014/main" id="{50FB1667-FD66-BFA9-D0AE-EF13C4C150EB}"/>
                </a:ext>
              </a:extLst>
            </p:cNvPr>
            <p:cNvSpPr/>
            <p:nvPr/>
          </p:nvSpPr>
          <p:spPr>
            <a:xfrm>
              <a:off x="1521489" y="2199028"/>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F</a:t>
              </a:r>
            </a:p>
          </p:txBody>
        </p:sp>
        <p:sp>
          <p:nvSpPr>
            <p:cNvPr id="77" name="Freeform 76">
              <a:extLst>
                <a:ext uri="{FF2B5EF4-FFF2-40B4-BE49-F238E27FC236}">
                  <a16:creationId xmlns:a16="http://schemas.microsoft.com/office/drawing/2014/main" id="{72F9C921-A4DB-8CEF-8D10-DFD39DBC4100}"/>
                </a:ext>
              </a:extLst>
            </p:cNvPr>
            <p:cNvSpPr/>
            <p:nvPr/>
          </p:nvSpPr>
          <p:spPr>
            <a:xfrm>
              <a:off x="1170262" y="1699694"/>
              <a:ext cx="930086" cy="864303"/>
            </a:xfrm>
            <a:custGeom>
              <a:avLst/>
              <a:gdLst>
                <a:gd name="connsiteX0" fmla="*/ 0 w 1329764"/>
                <a:gd name="connsiteY0" fmla="*/ 14941 h 1120589"/>
                <a:gd name="connsiteX1" fmla="*/ 1329764 w 1329764"/>
                <a:gd name="connsiteY1" fmla="*/ 0 h 1120589"/>
                <a:gd name="connsiteX2" fmla="*/ 702235 w 1329764"/>
                <a:gd name="connsiteY2" fmla="*/ 1120589 h 1120589"/>
                <a:gd name="connsiteX3" fmla="*/ 0 w 1329764"/>
                <a:gd name="connsiteY3" fmla="*/ 14941 h 1120589"/>
                <a:gd name="connsiteX0" fmla="*/ 0 w 1329764"/>
                <a:gd name="connsiteY0" fmla="*/ 14941 h 1120589"/>
                <a:gd name="connsiteX1" fmla="*/ 1329764 w 1329764"/>
                <a:gd name="connsiteY1" fmla="*/ 0 h 1120589"/>
                <a:gd name="connsiteX2" fmla="*/ 702235 w 1329764"/>
                <a:gd name="connsiteY2" fmla="*/ 1120589 h 1120589"/>
                <a:gd name="connsiteX3" fmla="*/ 0 w 1329764"/>
                <a:gd name="connsiteY3" fmla="*/ 14941 h 1120589"/>
                <a:gd name="connsiteX0" fmla="*/ 0 w 1346620"/>
                <a:gd name="connsiteY0" fmla="*/ 146799 h 1252447"/>
                <a:gd name="connsiteX1" fmla="*/ 1329764 w 1346620"/>
                <a:gd name="connsiteY1" fmla="*/ 131858 h 1252447"/>
                <a:gd name="connsiteX2" fmla="*/ 702235 w 1346620"/>
                <a:gd name="connsiteY2" fmla="*/ 1252447 h 1252447"/>
                <a:gd name="connsiteX3" fmla="*/ 0 w 1346620"/>
                <a:gd name="connsiteY3" fmla="*/ 146799 h 1252447"/>
                <a:gd name="connsiteX0" fmla="*/ 0 w 1346954"/>
                <a:gd name="connsiteY0" fmla="*/ 146799 h 1317690"/>
                <a:gd name="connsiteX1" fmla="*/ 1329764 w 1346954"/>
                <a:gd name="connsiteY1" fmla="*/ 131858 h 1317690"/>
                <a:gd name="connsiteX2" fmla="*/ 702235 w 1346954"/>
                <a:gd name="connsiteY2" fmla="*/ 1252447 h 1317690"/>
                <a:gd name="connsiteX3" fmla="*/ 0 w 1346954"/>
                <a:gd name="connsiteY3" fmla="*/ 146799 h 1317690"/>
                <a:gd name="connsiteX0" fmla="*/ 25573 w 1372527"/>
                <a:gd name="connsiteY0" fmla="*/ 218659 h 1389550"/>
                <a:gd name="connsiteX1" fmla="*/ 1355337 w 1372527"/>
                <a:gd name="connsiteY1" fmla="*/ 203718 h 1389550"/>
                <a:gd name="connsiteX2" fmla="*/ 727808 w 1372527"/>
                <a:gd name="connsiteY2" fmla="*/ 1324307 h 1389550"/>
                <a:gd name="connsiteX3" fmla="*/ 25573 w 1372527"/>
                <a:gd name="connsiteY3" fmla="*/ 218659 h 1389550"/>
                <a:gd name="connsiteX0" fmla="*/ 5413 w 1352367"/>
                <a:gd name="connsiteY0" fmla="*/ 224904 h 1395795"/>
                <a:gd name="connsiteX1" fmla="*/ 1335177 w 1352367"/>
                <a:gd name="connsiteY1" fmla="*/ 209963 h 1395795"/>
                <a:gd name="connsiteX2" fmla="*/ 707648 w 1352367"/>
                <a:gd name="connsiteY2" fmla="*/ 1330552 h 1395795"/>
                <a:gd name="connsiteX3" fmla="*/ 5413 w 1352367"/>
                <a:gd name="connsiteY3" fmla="*/ 224904 h 1395795"/>
                <a:gd name="connsiteX0" fmla="*/ 6551 w 1356877"/>
                <a:gd name="connsiteY0" fmla="*/ 224904 h 1330577"/>
                <a:gd name="connsiteX1" fmla="*/ 1336315 w 1356877"/>
                <a:gd name="connsiteY1" fmla="*/ 209963 h 1330577"/>
                <a:gd name="connsiteX2" fmla="*/ 708786 w 1356877"/>
                <a:gd name="connsiteY2" fmla="*/ 1330552 h 1330577"/>
                <a:gd name="connsiteX3" fmla="*/ 6551 w 1356877"/>
                <a:gd name="connsiteY3" fmla="*/ 224904 h 1330577"/>
                <a:gd name="connsiteX0" fmla="*/ 9267 w 1268570"/>
                <a:gd name="connsiteY0" fmla="*/ 73135 h 1179354"/>
                <a:gd name="connsiteX1" fmla="*/ 1249384 w 1268570"/>
                <a:gd name="connsiteY1" fmla="*/ 222547 h 1179354"/>
                <a:gd name="connsiteX2" fmla="*/ 711502 w 1268570"/>
                <a:gd name="connsiteY2" fmla="*/ 1178783 h 1179354"/>
                <a:gd name="connsiteX3" fmla="*/ 9267 w 1268570"/>
                <a:gd name="connsiteY3" fmla="*/ 73135 h 1179354"/>
                <a:gd name="connsiteX0" fmla="*/ 9635 w 1237587"/>
                <a:gd name="connsiteY0" fmla="*/ 126289 h 1067589"/>
                <a:gd name="connsiteX1" fmla="*/ 1219870 w 1237587"/>
                <a:gd name="connsiteY1" fmla="*/ 111348 h 1067589"/>
                <a:gd name="connsiteX2" fmla="*/ 681988 w 1237587"/>
                <a:gd name="connsiteY2" fmla="*/ 1067584 h 1067589"/>
                <a:gd name="connsiteX3" fmla="*/ 9635 w 1237587"/>
                <a:gd name="connsiteY3" fmla="*/ 126289 h 1067589"/>
                <a:gd name="connsiteX0" fmla="*/ 8170 w 1192622"/>
                <a:gd name="connsiteY0" fmla="*/ 126289 h 1067589"/>
                <a:gd name="connsiteX1" fmla="*/ 1173581 w 1192622"/>
                <a:gd name="connsiteY1" fmla="*/ 111348 h 1067589"/>
                <a:gd name="connsiteX2" fmla="*/ 680523 w 1192622"/>
                <a:gd name="connsiteY2" fmla="*/ 1067584 h 1067589"/>
                <a:gd name="connsiteX3" fmla="*/ 8170 w 1192622"/>
                <a:gd name="connsiteY3" fmla="*/ 126289 h 1067589"/>
                <a:gd name="connsiteX0" fmla="*/ 8170 w 1192622"/>
                <a:gd name="connsiteY0" fmla="*/ 154260 h 1319677"/>
                <a:gd name="connsiteX1" fmla="*/ 1173581 w 1192622"/>
                <a:gd name="connsiteY1" fmla="*/ 139319 h 1319677"/>
                <a:gd name="connsiteX2" fmla="*/ 680523 w 1192622"/>
                <a:gd name="connsiteY2" fmla="*/ 1319673 h 1319677"/>
                <a:gd name="connsiteX3" fmla="*/ 8170 w 1192622"/>
                <a:gd name="connsiteY3" fmla="*/ 154260 h 1319677"/>
                <a:gd name="connsiteX0" fmla="*/ 11834 w 1190859"/>
                <a:gd name="connsiteY0" fmla="*/ 154261 h 1319678"/>
                <a:gd name="connsiteX1" fmla="*/ 1177245 w 1190859"/>
                <a:gd name="connsiteY1" fmla="*/ 139320 h 1319678"/>
                <a:gd name="connsiteX2" fmla="*/ 609481 w 1190859"/>
                <a:gd name="connsiteY2" fmla="*/ 1319674 h 1319678"/>
                <a:gd name="connsiteX3" fmla="*/ 11834 w 1190859"/>
                <a:gd name="connsiteY3" fmla="*/ 154261 h 1319678"/>
                <a:gd name="connsiteX0" fmla="*/ 14264 w 1251923"/>
                <a:gd name="connsiteY0" fmla="*/ 108250 h 1273789"/>
                <a:gd name="connsiteX1" fmla="*/ 1239439 w 1251923"/>
                <a:gd name="connsiteY1" fmla="*/ 182956 h 1273789"/>
                <a:gd name="connsiteX2" fmla="*/ 611911 w 1251923"/>
                <a:gd name="connsiteY2" fmla="*/ 1273663 h 1273789"/>
                <a:gd name="connsiteX3" fmla="*/ 14264 w 1251923"/>
                <a:gd name="connsiteY3" fmla="*/ 108250 h 1273789"/>
                <a:gd name="connsiteX0" fmla="*/ 15606 w 1191259"/>
                <a:gd name="connsiteY0" fmla="*/ 118423 h 1253999"/>
                <a:gd name="connsiteX1" fmla="*/ 1181016 w 1191259"/>
                <a:gd name="connsiteY1" fmla="*/ 163247 h 1253999"/>
                <a:gd name="connsiteX2" fmla="*/ 553488 w 1191259"/>
                <a:gd name="connsiteY2" fmla="*/ 1253954 h 1253999"/>
                <a:gd name="connsiteX3" fmla="*/ 15606 w 1191259"/>
                <a:gd name="connsiteY3" fmla="*/ 118423 h 1253999"/>
                <a:gd name="connsiteX0" fmla="*/ 12700 w 1190809"/>
                <a:gd name="connsiteY0" fmla="*/ 112891 h 1203645"/>
                <a:gd name="connsiteX1" fmla="*/ 1178110 w 1190809"/>
                <a:gd name="connsiteY1" fmla="*/ 157715 h 1203645"/>
                <a:gd name="connsiteX2" fmla="*/ 595405 w 1190809"/>
                <a:gd name="connsiteY2" fmla="*/ 1203598 h 1203645"/>
                <a:gd name="connsiteX3" fmla="*/ 12700 w 1190809"/>
                <a:gd name="connsiteY3" fmla="*/ 112891 h 1203645"/>
                <a:gd name="connsiteX0" fmla="*/ 14582 w 1191008"/>
                <a:gd name="connsiteY0" fmla="*/ 118422 h 1253998"/>
                <a:gd name="connsiteX1" fmla="*/ 1179992 w 1191008"/>
                <a:gd name="connsiteY1" fmla="*/ 163246 h 1253998"/>
                <a:gd name="connsiteX2" fmla="*/ 567405 w 1191008"/>
                <a:gd name="connsiteY2" fmla="*/ 1253953 h 1253998"/>
                <a:gd name="connsiteX3" fmla="*/ 14582 w 1191008"/>
                <a:gd name="connsiteY3" fmla="*/ 118422 h 1253998"/>
                <a:gd name="connsiteX0" fmla="*/ 13930 w 1175656"/>
                <a:gd name="connsiteY0" fmla="*/ 133723 h 1269258"/>
                <a:gd name="connsiteX1" fmla="*/ 1164399 w 1175656"/>
                <a:gd name="connsiteY1" fmla="*/ 148665 h 1269258"/>
                <a:gd name="connsiteX2" fmla="*/ 566753 w 1175656"/>
                <a:gd name="connsiteY2" fmla="*/ 1269254 h 1269258"/>
                <a:gd name="connsiteX3" fmla="*/ 13930 w 1175656"/>
                <a:gd name="connsiteY3" fmla="*/ 133723 h 1269258"/>
                <a:gd name="connsiteX0" fmla="*/ 14365 w 1155817"/>
                <a:gd name="connsiteY0" fmla="*/ 195438 h 1211250"/>
                <a:gd name="connsiteX1" fmla="*/ 1145295 w 1155817"/>
                <a:gd name="connsiteY1" fmla="*/ 90394 h 1211250"/>
                <a:gd name="connsiteX2" fmla="*/ 547649 w 1155817"/>
                <a:gd name="connsiteY2" fmla="*/ 1210983 h 1211250"/>
                <a:gd name="connsiteX3" fmla="*/ 14365 w 1155817"/>
                <a:gd name="connsiteY3" fmla="*/ 195438 h 1211250"/>
                <a:gd name="connsiteX0" fmla="*/ 13507 w 1135732"/>
                <a:gd name="connsiteY0" fmla="*/ 124185 h 1139730"/>
                <a:gd name="connsiteX1" fmla="*/ 1124899 w 1135732"/>
                <a:gd name="connsiteY1" fmla="*/ 129129 h 1139730"/>
                <a:gd name="connsiteX2" fmla="*/ 546791 w 1135732"/>
                <a:gd name="connsiteY2" fmla="*/ 1139730 h 1139730"/>
                <a:gd name="connsiteX3" fmla="*/ 13507 w 1135732"/>
                <a:gd name="connsiteY3" fmla="*/ 124185 h 1139730"/>
                <a:gd name="connsiteX0" fmla="*/ 13507 w 1135732"/>
                <a:gd name="connsiteY0" fmla="*/ 115438 h 1060991"/>
                <a:gd name="connsiteX1" fmla="*/ 1124899 w 1135732"/>
                <a:gd name="connsiteY1" fmla="*/ 120382 h 1060991"/>
                <a:gd name="connsiteX2" fmla="*/ 546791 w 1135732"/>
                <a:gd name="connsiteY2" fmla="*/ 1060991 h 1060991"/>
                <a:gd name="connsiteX3" fmla="*/ 13507 w 1135732"/>
                <a:gd name="connsiteY3" fmla="*/ 115438 h 1060991"/>
                <a:gd name="connsiteX0" fmla="*/ 11707 w 1135626"/>
                <a:gd name="connsiteY0" fmla="*/ 124184 h 1139728"/>
                <a:gd name="connsiteX1" fmla="*/ 1123099 w 1135626"/>
                <a:gd name="connsiteY1" fmla="*/ 129128 h 1139728"/>
                <a:gd name="connsiteX2" fmla="*/ 574299 w 1135626"/>
                <a:gd name="connsiteY2" fmla="*/ 1139728 h 1139728"/>
                <a:gd name="connsiteX3" fmla="*/ 11707 w 1135626"/>
                <a:gd name="connsiteY3" fmla="*/ 124184 h 1139728"/>
              </a:gdLst>
              <a:ahLst/>
              <a:cxnLst>
                <a:cxn ang="0">
                  <a:pos x="connsiteX0" y="connsiteY0"/>
                </a:cxn>
                <a:cxn ang="0">
                  <a:pos x="connsiteX1" y="connsiteY1"/>
                </a:cxn>
                <a:cxn ang="0">
                  <a:pos x="connsiteX2" y="connsiteY2"/>
                </a:cxn>
                <a:cxn ang="0">
                  <a:pos x="connsiteX3" y="connsiteY3"/>
                </a:cxn>
              </a:cxnLst>
              <a:rect l="l" t="t" r="r" b="b"/>
              <a:pathLst>
                <a:path w="1135626" h="1139728">
                  <a:moveTo>
                    <a:pt x="11707" y="124184"/>
                  </a:moveTo>
                  <a:cubicBezTo>
                    <a:pt x="103174" y="-44249"/>
                    <a:pt x="1029334" y="-40129"/>
                    <a:pt x="1123099" y="129128"/>
                  </a:cubicBezTo>
                  <a:cubicBezTo>
                    <a:pt x="1216864" y="298385"/>
                    <a:pt x="759531" y="1140552"/>
                    <a:pt x="574299" y="1139728"/>
                  </a:cubicBezTo>
                  <a:cubicBezTo>
                    <a:pt x="389067" y="1138904"/>
                    <a:pt x="-79760" y="292617"/>
                    <a:pt x="11707" y="124184"/>
                  </a:cubicBezTo>
                  <a:close/>
                </a:path>
              </a:pathLst>
            </a:cu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107">
              <a:extLst>
                <a:ext uri="{FF2B5EF4-FFF2-40B4-BE49-F238E27FC236}">
                  <a16:creationId xmlns:a16="http://schemas.microsoft.com/office/drawing/2014/main" id="{7B4CD863-E193-BDEF-DA56-E07FB227D66A}"/>
                </a:ext>
              </a:extLst>
            </p:cNvPr>
            <p:cNvSpPr txBox="1">
              <a:spLocks noChangeArrowheads="1"/>
            </p:cNvSpPr>
            <p:nvPr/>
          </p:nvSpPr>
          <p:spPr bwMode="auto">
            <a:xfrm>
              <a:off x="1062426" y="1334772"/>
              <a:ext cx="436859"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79" name="AutoShape 11">
              <a:extLst>
                <a:ext uri="{FF2B5EF4-FFF2-40B4-BE49-F238E27FC236}">
                  <a16:creationId xmlns:a16="http://schemas.microsoft.com/office/drawing/2014/main" id="{4D05DD3F-5DD8-CFFC-6FEE-35407745B8A1}"/>
                </a:ext>
              </a:extLst>
            </p:cNvPr>
            <p:cNvSpPr>
              <a:spLocks noChangeArrowheads="1"/>
            </p:cNvSpPr>
            <p:nvPr/>
          </p:nvSpPr>
          <p:spPr bwMode="auto">
            <a:xfrm rot="20310759">
              <a:off x="1384585" y="1981113"/>
              <a:ext cx="1636899" cy="211102"/>
            </a:xfrm>
            <a:prstGeom prst="roundRect">
              <a:avLst>
                <a:gd name="adj" fmla="val 50000"/>
              </a:avLst>
            </a:prstGeom>
            <a:noFill/>
            <a:ln w="9525">
              <a:solidFill>
                <a:srgbClr val="000000"/>
              </a:solidFill>
              <a:round/>
              <a:headEnd/>
              <a:tailEnd/>
            </a:ln>
          </p:spPr>
          <p:txBody>
            <a:bodyPr wrap="none" anchor="ctr"/>
            <a:lstStyle/>
            <a:p>
              <a:pPr>
                <a:defRPr/>
              </a:pPr>
              <a:endParaRPr lang="en-US" sz="1050" dirty="0">
                <a:latin typeface="Times New Roman"/>
                <a:ea typeface="宋体" pitchFamily="2" charset="-122"/>
                <a:cs typeface="Times New Roman"/>
              </a:endParaRPr>
            </a:p>
          </p:txBody>
        </p:sp>
        <p:sp>
          <p:nvSpPr>
            <p:cNvPr id="80" name="Freeform 79">
              <a:extLst>
                <a:ext uri="{FF2B5EF4-FFF2-40B4-BE49-F238E27FC236}">
                  <a16:creationId xmlns:a16="http://schemas.microsoft.com/office/drawing/2014/main" id="{E68A9512-10A8-E7E8-194F-0D0C8B09B775}"/>
                </a:ext>
              </a:extLst>
            </p:cNvPr>
            <p:cNvSpPr/>
            <p:nvPr/>
          </p:nvSpPr>
          <p:spPr>
            <a:xfrm rot="10800000">
              <a:off x="1250457" y="1067695"/>
              <a:ext cx="753398" cy="931397"/>
            </a:xfrm>
            <a:custGeom>
              <a:avLst/>
              <a:gdLst>
                <a:gd name="connsiteX0" fmla="*/ 0 w 1329764"/>
                <a:gd name="connsiteY0" fmla="*/ 14941 h 1120589"/>
                <a:gd name="connsiteX1" fmla="*/ 1329764 w 1329764"/>
                <a:gd name="connsiteY1" fmla="*/ 0 h 1120589"/>
                <a:gd name="connsiteX2" fmla="*/ 702235 w 1329764"/>
                <a:gd name="connsiteY2" fmla="*/ 1120589 h 1120589"/>
                <a:gd name="connsiteX3" fmla="*/ 0 w 1329764"/>
                <a:gd name="connsiteY3" fmla="*/ 14941 h 1120589"/>
                <a:gd name="connsiteX0" fmla="*/ 0 w 1329764"/>
                <a:gd name="connsiteY0" fmla="*/ 14941 h 1120589"/>
                <a:gd name="connsiteX1" fmla="*/ 1329764 w 1329764"/>
                <a:gd name="connsiteY1" fmla="*/ 0 h 1120589"/>
                <a:gd name="connsiteX2" fmla="*/ 702235 w 1329764"/>
                <a:gd name="connsiteY2" fmla="*/ 1120589 h 1120589"/>
                <a:gd name="connsiteX3" fmla="*/ 0 w 1329764"/>
                <a:gd name="connsiteY3" fmla="*/ 14941 h 1120589"/>
                <a:gd name="connsiteX0" fmla="*/ 0 w 1346620"/>
                <a:gd name="connsiteY0" fmla="*/ 146799 h 1252447"/>
                <a:gd name="connsiteX1" fmla="*/ 1329764 w 1346620"/>
                <a:gd name="connsiteY1" fmla="*/ 131858 h 1252447"/>
                <a:gd name="connsiteX2" fmla="*/ 702235 w 1346620"/>
                <a:gd name="connsiteY2" fmla="*/ 1252447 h 1252447"/>
                <a:gd name="connsiteX3" fmla="*/ 0 w 1346620"/>
                <a:gd name="connsiteY3" fmla="*/ 146799 h 1252447"/>
                <a:gd name="connsiteX0" fmla="*/ 0 w 1346954"/>
                <a:gd name="connsiteY0" fmla="*/ 146799 h 1317690"/>
                <a:gd name="connsiteX1" fmla="*/ 1329764 w 1346954"/>
                <a:gd name="connsiteY1" fmla="*/ 131858 h 1317690"/>
                <a:gd name="connsiteX2" fmla="*/ 702235 w 1346954"/>
                <a:gd name="connsiteY2" fmla="*/ 1252447 h 1317690"/>
                <a:gd name="connsiteX3" fmla="*/ 0 w 1346954"/>
                <a:gd name="connsiteY3" fmla="*/ 146799 h 1317690"/>
                <a:gd name="connsiteX0" fmla="*/ 25573 w 1372527"/>
                <a:gd name="connsiteY0" fmla="*/ 218659 h 1389550"/>
                <a:gd name="connsiteX1" fmla="*/ 1355337 w 1372527"/>
                <a:gd name="connsiteY1" fmla="*/ 203718 h 1389550"/>
                <a:gd name="connsiteX2" fmla="*/ 727808 w 1372527"/>
                <a:gd name="connsiteY2" fmla="*/ 1324307 h 1389550"/>
                <a:gd name="connsiteX3" fmla="*/ 25573 w 1372527"/>
                <a:gd name="connsiteY3" fmla="*/ 218659 h 1389550"/>
                <a:gd name="connsiteX0" fmla="*/ 5413 w 1352367"/>
                <a:gd name="connsiteY0" fmla="*/ 224904 h 1395795"/>
                <a:gd name="connsiteX1" fmla="*/ 1335177 w 1352367"/>
                <a:gd name="connsiteY1" fmla="*/ 209963 h 1395795"/>
                <a:gd name="connsiteX2" fmla="*/ 707648 w 1352367"/>
                <a:gd name="connsiteY2" fmla="*/ 1330552 h 1395795"/>
                <a:gd name="connsiteX3" fmla="*/ 5413 w 1352367"/>
                <a:gd name="connsiteY3" fmla="*/ 224904 h 1395795"/>
                <a:gd name="connsiteX0" fmla="*/ 6551 w 1356877"/>
                <a:gd name="connsiteY0" fmla="*/ 224904 h 1330577"/>
                <a:gd name="connsiteX1" fmla="*/ 1336315 w 1356877"/>
                <a:gd name="connsiteY1" fmla="*/ 209963 h 1330577"/>
                <a:gd name="connsiteX2" fmla="*/ 708786 w 1356877"/>
                <a:gd name="connsiteY2" fmla="*/ 1330552 h 1330577"/>
                <a:gd name="connsiteX3" fmla="*/ 6551 w 1356877"/>
                <a:gd name="connsiteY3" fmla="*/ 224904 h 1330577"/>
                <a:gd name="connsiteX0" fmla="*/ 9267 w 1268570"/>
                <a:gd name="connsiteY0" fmla="*/ 73135 h 1179354"/>
                <a:gd name="connsiteX1" fmla="*/ 1249384 w 1268570"/>
                <a:gd name="connsiteY1" fmla="*/ 222547 h 1179354"/>
                <a:gd name="connsiteX2" fmla="*/ 711502 w 1268570"/>
                <a:gd name="connsiteY2" fmla="*/ 1178783 h 1179354"/>
                <a:gd name="connsiteX3" fmla="*/ 9267 w 1268570"/>
                <a:gd name="connsiteY3" fmla="*/ 73135 h 1179354"/>
                <a:gd name="connsiteX0" fmla="*/ 9635 w 1237587"/>
                <a:gd name="connsiteY0" fmla="*/ 126289 h 1067589"/>
                <a:gd name="connsiteX1" fmla="*/ 1219870 w 1237587"/>
                <a:gd name="connsiteY1" fmla="*/ 111348 h 1067589"/>
                <a:gd name="connsiteX2" fmla="*/ 681988 w 1237587"/>
                <a:gd name="connsiteY2" fmla="*/ 1067584 h 1067589"/>
                <a:gd name="connsiteX3" fmla="*/ 9635 w 1237587"/>
                <a:gd name="connsiteY3" fmla="*/ 126289 h 1067589"/>
                <a:gd name="connsiteX0" fmla="*/ 8170 w 1192622"/>
                <a:gd name="connsiteY0" fmla="*/ 126289 h 1067589"/>
                <a:gd name="connsiteX1" fmla="*/ 1173581 w 1192622"/>
                <a:gd name="connsiteY1" fmla="*/ 111348 h 1067589"/>
                <a:gd name="connsiteX2" fmla="*/ 680523 w 1192622"/>
                <a:gd name="connsiteY2" fmla="*/ 1067584 h 1067589"/>
                <a:gd name="connsiteX3" fmla="*/ 8170 w 1192622"/>
                <a:gd name="connsiteY3" fmla="*/ 126289 h 1067589"/>
                <a:gd name="connsiteX0" fmla="*/ 8170 w 1192622"/>
                <a:gd name="connsiteY0" fmla="*/ 154260 h 1319677"/>
                <a:gd name="connsiteX1" fmla="*/ 1173581 w 1192622"/>
                <a:gd name="connsiteY1" fmla="*/ 139319 h 1319677"/>
                <a:gd name="connsiteX2" fmla="*/ 680523 w 1192622"/>
                <a:gd name="connsiteY2" fmla="*/ 1319673 h 1319677"/>
                <a:gd name="connsiteX3" fmla="*/ 8170 w 1192622"/>
                <a:gd name="connsiteY3" fmla="*/ 154260 h 1319677"/>
                <a:gd name="connsiteX0" fmla="*/ 11834 w 1190859"/>
                <a:gd name="connsiteY0" fmla="*/ 154261 h 1319678"/>
                <a:gd name="connsiteX1" fmla="*/ 1177245 w 1190859"/>
                <a:gd name="connsiteY1" fmla="*/ 139320 h 1319678"/>
                <a:gd name="connsiteX2" fmla="*/ 609481 w 1190859"/>
                <a:gd name="connsiteY2" fmla="*/ 1319674 h 1319678"/>
                <a:gd name="connsiteX3" fmla="*/ 11834 w 1190859"/>
                <a:gd name="connsiteY3" fmla="*/ 154261 h 1319678"/>
                <a:gd name="connsiteX0" fmla="*/ 14264 w 1251923"/>
                <a:gd name="connsiteY0" fmla="*/ 108250 h 1273789"/>
                <a:gd name="connsiteX1" fmla="*/ 1239439 w 1251923"/>
                <a:gd name="connsiteY1" fmla="*/ 182956 h 1273789"/>
                <a:gd name="connsiteX2" fmla="*/ 611911 w 1251923"/>
                <a:gd name="connsiteY2" fmla="*/ 1273663 h 1273789"/>
                <a:gd name="connsiteX3" fmla="*/ 14264 w 1251923"/>
                <a:gd name="connsiteY3" fmla="*/ 108250 h 1273789"/>
                <a:gd name="connsiteX0" fmla="*/ 15606 w 1191259"/>
                <a:gd name="connsiteY0" fmla="*/ 118423 h 1253999"/>
                <a:gd name="connsiteX1" fmla="*/ 1181016 w 1191259"/>
                <a:gd name="connsiteY1" fmla="*/ 163247 h 1253999"/>
                <a:gd name="connsiteX2" fmla="*/ 553488 w 1191259"/>
                <a:gd name="connsiteY2" fmla="*/ 1253954 h 1253999"/>
                <a:gd name="connsiteX3" fmla="*/ 15606 w 1191259"/>
                <a:gd name="connsiteY3" fmla="*/ 118423 h 1253999"/>
                <a:gd name="connsiteX0" fmla="*/ 12700 w 1190809"/>
                <a:gd name="connsiteY0" fmla="*/ 112891 h 1203645"/>
                <a:gd name="connsiteX1" fmla="*/ 1178110 w 1190809"/>
                <a:gd name="connsiteY1" fmla="*/ 157715 h 1203645"/>
                <a:gd name="connsiteX2" fmla="*/ 595405 w 1190809"/>
                <a:gd name="connsiteY2" fmla="*/ 1203598 h 1203645"/>
                <a:gd name="connsiteX3" fmla="*/ 12700 w 1190809"/>
                <a:gd name="connsiteY3" fmla="*/ 112891 h 1203645"/>
                <a:gd name="connsiteX0" fmla="*/ 14582 w 1191008"/>
                <a:gd name="connsiteY0" fmla="*/ 118422 h 1253998"/>
                <a:gd name="connsiteX1" fmla="*/ 1179992 w 1191008"/>
                <a:gd name="connsiteY1" fmla="*/ 163246 h 1253998"/>
                <a:gd name="connsiteX2" fmla="*/ 567405 w 1191008"/>
                <a:gd name="connsiteY2" fmla="*/ 1253953 h 1253998"/>
                <a:gd name="connsiteX3" fmla="*/ 14582 w 1191008"/>
                <a:gd name="connsiteY3" fmla="*/ 118422 h 1253998"/>
                <a:gd name="connsiteX0" fmla="*/ 13930 w 1175656"/>
                <a:gd name="connsiteY0" fmla="*/ 133723 h 1269258"/>
                <a:gd name="connsiteX1" fmla="*/ 1164399 w 1175656"/>
                <a:gd name="connsiteY1" fmla="*/ 148665 h 1269258"/>
                <a:gd name="connsiteX2" fmla="*/ 566753 w 1175656"/>
                <a:gd name="connsiteY2" fmla="*/ 1269254 h 1269258"/>
                <a:gd name="connsiteX3" fmla="*/ 13930 w 1175656"/>
                <a:gd name="connsiteY3" fmla="*/ 133723 h 1269258"/>
                <a:gd name="connsiteX0" fmla="*/ 10951 w 1101624"/>
                <a:gd name="connsiteY0" fmla="*/ 118226 h 1253804"/>
                <a:gd name="connsiteX1" fmla="*/ 1089032 w 1101624"/>
                <a:gd name="connsiteY1" fmla="*/ 163457 h 1253804"/>
                <a:gd name="connsiteX2" fmla="*/ 563774 w 1101624"/>
                <a:gd name="connsiteY2" fmla="*/ 1253757 h 1253804"/>
                <a:gd name="connsiteX3" fmla="*/ 10951 w 1101624"/>
                <a:gd name="connsiteY3" fmla="*/ 118226 h 1253804"/>
                <a:gd name="connsiteX0" fmla="*/ 12988 w 1000220"/>
                <a:gd name="connsiteY0" fmla="*/ 129943 h 1235189"/>
                <a:gd name="connsiteX1" fmla="*/ 991536 w 1000220"/>
                <a:gd name="connsiteY1" fmla="*/ 144885 h 1235189"/>
                <a:gd name="connsiteX2" fmla="*/ 466278 w 1000220"/>
                <a:gd name="connsiteY2" fmla="*/ 1235185 h 1235189"/>
                <a:gd name="connsiteX3" fmla="*/ 12988 w 1000220"/>
                <a:gd name="connsiteY3" fmla="*/ 129943 h 1235189"/>
                <a:gd name="connsiteX0" fmla="*/ 10652 w 999876"/>
                <a:gd name="connsiteY0" fmla="*/ 127422 h 1212477"/>
                <a:gd name="connsiteX1" fmla="*/ 989200 w 999876"/>
                <a:gd name="connsiteY1" fmla="*/ 142364 h 1212477"/>
                <a:gd name="connsiteX2" fmla="*/ 500136 w 999876"/>
                <a:gd name="connsiteY2" fmla="*/ 1212471 h 1212477"/>
                <a:gd name="connsiteX3" fmla="*/ 10652 w 999876"/>
                <a:gd name="connsiteY3" fmla="*/ 127422 h 1212477"/>
                <a:gd name="connsiteX0" fmla="*/ 7887 w 926290"/>
                <a:gd name="connsiteY0" fmla="*/ 122099 h 1207162"/>
                <a:gd name="connsiteX1" fmla="*/ 914047 w 926290"/>
                <a:gd name="connsiteY1" fmla="*/ 147137 h 1207162"/>
                <a:gd name="connsiteX2" fmla="*/ 497371 w 926290"/>
                <a:gd name="connsiteY2" fmla="*/ 1207148 h 1207162"/>
                <a:gd name="connsiteX3" fmla="*/ 7887 w 926290"/>
                <a:gd name="connsiteY3" fmla="*/ 122099 h 1207162"/>
                <a:gd name="connsiteX0" fmla="*/ 9074 w 851944"/>
                <a:gd name="connsiteY0" fmla="*/ 139428 h 1184096"/>
                <a:gd name="connsiteX1" fmla="*/ 842846 w 851944"/>
                <a:gd name="connsiteY1" fmla="*/ 124081 h 1184096"/>
                <a:gd name="connsiteX2" fmla="*/ 426170 w 851944"/>
                <a:gd name="connsiteY2" fmla="*/ 1184092 h 1184096"/>
                <a:gd name="connsiteX3" fmla="*/ 9074 w 851944"/>
                <a:gd name="connsiteY3" fmla="*/ 139428 h 1184096"/>
                <a:gd name="connsiteX0" fmla="*/ 9074 w 851944"/>
                <a:gd name="connsiteY0" fmla="*/ 129349 h 1093249"/>
                <a:gd name="connsiteX1" fmla="*/ 842846 w 851944"/>
                <a:gd name="connsiteY1" fmla="*/ 114002 h 1093249"/>
                <a:gd name="connsiteX2" fmla="*/ 426170 w 851944"/>
                <a:gd name="connsiteY2" fmla="*/ 1093244 h 1093249"/>
                <a:gd name="connsiteX3" fmla="*/ 9074 w 851944"/>
                <a:gd name="connsiteY3" fmla="*/ 129349 h 1093249"/>
                <a:gd name="connsiteX0" fmla="*/ 10087 w 852025"/>
                <a:gd name="connsiteY0" fmla="*/ 138446 h 1175271"/>
                <a:gd name="connsiteX1" fmla="*/ 843859 w 852025"/>
                <a:gd name="connsiteY1" fmla="*/ 123099 h 1175271"/>
                <a:gd name="connsiteX2" fmla="*/ 410845 w 852025"/>
                <a:gd name="connsiteY2" fmla="*/ 1175266 h 1175271"/>
                <a:gd name="connsiteX3" fmla="*/ 10087 w 852025"/>
                <a:gd name="connsiteY3" fmla="*/ 138446 h 1175271"/>
              </a:gdLst>
              <a:ahLst/>
              <a:cxnLst>
                <a:cxn ang="0">
                  <a:pos x="connsiteX0" y="connsiteY0"/>
                </a:cxn>
                <a:cxn ang="0">
                  <a:pos x="connsiteX1" y="connsiteY1"/>
                </a:cxn>
                <a:cxn ang="0">
                  <a:pos x="connsiteX2" y="connsiteY2"/>
                </a:cxn>
                <a:cxn ang="0">
                  <a:pos x="connsiteX3" y="connsiteY3"/>
                </a:cxn>
              </a:cxnLst>
              <a:rect l="l" t="t" r="r" b="b"/>
              <a:pathLst>
                <a:path w="852025" h="1175271">
                  <a:moveTo>
                    <a:pt x="10087" y="138446"/>
                  </a:moveTo>
                  <a:cubicBezTo>
                    <a:pt x="82256" y="-36915"/>
                    <a:pt x="777066" y="-49704"/>
                    <a:pt x="843859" y="123099"/>
                  </a:cubicBezTo>
                  <a:cubicBezTo>
                    <a:pt x="910652" y="295902"/>
                    <a:pt x="549807" y="1172708"/>
                    <a:pt x="410845" y="1175266"/>
                  </a:cubicBezTo>
                  <a:cubicBezTo>
                    <a:pt x="271883" y="1177824"/>
                    <a:pt x="-62082" y="313807"/>
                    <a:pt x="10087" y="138446"/>
                  </a:cubicBezTo>
                  <a:close/>
                </a:path>
              </a:pathLst>
            </a:cu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25D3F498-77B2-47BB-4E4D-317F71217E14}"/>
                </a:ext>
              </a:extLst>
            </p:cNvPr>
            <p:cNvSpPr/>
            <p:nvPr/>
          </p:nvSpPr>
          <p:spPr>
            <a:xfrm>
              <a:off x="2178969" y="1693303"/>
              <a:ext cx="270436" cy="239232"/>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i="1" dirty="0">
                  <a:solidFill>
                    <a:schemeClr val="tx1"/>
                  </a:solidFill>
                  <a:latin typeface="Times New Roman"/>
                  <a:cs typeface="Times New Roman"/>
                </a:rPr>
                <a:t>G</a:t>
              </a:r>
            </a:p>
          </p:txBody>
        </p:sp>
        <p:sp>
          <p:nvSpPr>
            <p:cNvPr id="82" name="Freeform 81">
              <a:extLst>
                <a:ext uri="{FF2B5EF4-FFF2-40B4-BE49-F238E27FC236}">
                  <a16:creationId xmlns:a16="http://schemas.microsoft.com/office/drawing/2014/main" id="{45503AEC-96E9-C203-C071-7895D5025AB6}"/>
                </a:ext>
              </a:extLst>
            </p:cNvPr>
            <p:cNvSpPr/>
            <p:nvPr/>
          </p:nvSpPr>
          <p:spPr>
            <a:xfrm rot="8136815">
              <a:off x="1596910" y="941807"/>
              <a:ext cx="653686" cy="1177007"/>
            </a:xfrm>
            <a:custGeom>
              <a:avLst/>
              <a:gdLst>
                <a:gd name="connsiteX0" fmla="*/ 0 w 1329764"/>
                <a:gd name="connsiteY0" fmla="*/ 14941 h 1120589"/>
                <a:gd name="connsiteX1" fmla="*/ 1329764 w 1329764"/>
                <a:gd name="connsiteY1" fmla="*/ 0 h 1120589"/>
                <a:gd name="connsiteX2" fmla="*/ 702235 w 1329764"/>
                <a:gd name="connsiteY2" fmla="*/ 1120589 h 1120589"/>
                <a:gd name="connsiteX3" fmla="*/ 0 w 1329764"/>
                <a:gd name="connsiteY3" fmla="*/ 14941 h 1120589"/>
                <a:gd name="connsiteX0" fmla="*/ 0 w 1329764"/>
                <a:gd name="connsiteY0" fmla="*/ 14941 h 1120589"/>
                <a:gd name="connsiteX1" fmla="*/ 1329764 w 1329764"/>
                <a:gd name="connsiteY1" fmla="*/ 0 h 1120589"/>
                <a:gd name="connsiteX2" fmla="*/ 702235 w 1329764"/>
                <a:gd name="connsiteY2" fmla="*/ 1120589 h 1120589"/>
                <a:gd name="connsiteX3" fmla="*/ 0 w 1329764"/>
                <a:gd name="connsiteY3" fmla="*/ 14941 h 1120589"/>
                <a:gd name="connsiteX0" fmla="*/ 0 w 1346620"/>
                <a:gd name="connsiteY0" fmla="*/ 146799 h 1252447"/>
                <a:gd name="connsiteX1" fmla="*/ 1329764 w 1346620"/>
                <a:gd name="connsiteY1" fmla="*/ 131858 h 1252447"/>
                <a:gd name="connsiteX2" fmla="*/ 702235 w 1346620"/>
                <a:gd name="connsiteY2" fmla="*/ 1252447 h 1252447"/>
                <a:gd name="connsiteX3" fmla="*/ 0 w 1346620"/>
                <a:gd name="connsiteY3" fmla="*/ 146799 h 1252447"/>
                <a:gd name="connsiteX0" fmla="*/ 0 w 1346954"/>
                <a:gd name="connsiteY0" fmla="*/ 146799 h 1317690"/>
                <a:gd name="connsiteX1" fmla="*/ 1329764 w 1346954"/>
                <a:gd name="connsiteY1" fmla="*/ 131858 h 1317690"/>
                <a:gd name="connsiteX2" fmla="*/ 702235 w 1346954"/>
                <a:gd name="connsiteY2" fmla="*/ 1252447 h 1317690"/>
                <a:gd name="connsiteX3" fmla="*/ 0 w 1346954"/>
                <a:gd name="connsiteY3" fmla="*/ 146799 h 1317690"/>
                <a:gd name="connsiteX0" fmla="*/ 25573 w 1372527"/>
                <a:gd name="connsiteY0" fmla="*/ 218659 h 1389550"/>
                <a:gd name="connsiteX1" fmla="*/ 1355337 w 1372527"/>
                <a:gd name="connsiteY1" fmla="*/ 203718 h 1389550"/>
                <a:gd name="connsiteX2" fmla="*/ 727808 w 1372527"/>
                <a:gd name="connsiteY2" fmla="*/ 1324307 h 1389550"/>
                <a:gd name="connsiteX3" fmla="*/ 25573 w 1372527"/>
                <a:gd name="connsiteY3" fmla="*/ 218659 h 1389550"/>
                <a:gd name="connsiteX0" fmla="*/ 5413 w 1352367"/>
                <a:gd name="connsiteY0" fmla="*/ 224904 h 1395795"/>
                <a:gd name="connsiteX1" fmla="*/ 1335177 w 1352367"/>
                <a:gd name="connsiteY1" fmla="*/ 209963 h 1395795"/>
                <a:gd name="connsiteX2" fmla="*/ 707648 w 1352367"/>
                <a:gd name="connsiteY2" fmla="*/ 1330552 h 1395795"/>
                <a:gd name="connsiteX3" fmla="*/ 5413 w 1352367"/>
                <a:gd name="connsiteY3" fmla="*/ 224904 h 1395795"/>
                <a:gd name="connsiteX0" fmla="*/ 6551 w 1356877"/>
                <a:gd name="connsiteY0" fmla="*/ 224904 h 1330577"/>
                <a:gd name="connsiteX1" fmla="*/ 1336315 w 1356877"/>
                <a:gd name="connsiteY1" fmla="*/ 209963 h 1330577"/>
                <a:gd name="connsiteX2" fmla="*/ 708786 w 1356877"/>
                <a:gd name="connsiteY2" fmla="*/ 1330552 h 1330577"/>
                <a:gd name="connsiteX3" fmla="*/ 6551 w 1356877"/>
                <a:gd name="connsiteY3" fmla="*/ 224904 h 1330577"/>
                <a:gd name="connsiteX0" fmla="*/ 9267 w 1268570"/>
                <a:gd name="connsiteY0" fmla="*/ 73135 h 1179354"/>
                <a:gd name="connsiteX1" fmla="*/ 1249384 w 1268570"/>
                <a:gd name="connsiteY1" fmla="*/ 222547 h 1179354"/>
                <a:gd name="connsiteX2" fmla="*/ 711502 w 1268570"/>
                <a:gd name="connsiteY2" fmla="*/ 1178783 h 1179354"/>
                <a:gd name="connsiteX3" fmla="*/ 9267 w 1268570"/>
                <a:gd name="connsiteY3" fmla="*/ 73135 h 1179354"/>
                <a:gd name="connsiteX0" fmla="*/ 9635 w 1237587"/>
                <a:gd name="connsiteY0" fmla="*/ 126289 h 1067589"/>
                <a:gd name="connsiteX1" fmla="*/ 1219870 w 1237587"/>
                <a:gd name="connsiteY1" fmla="*/ 111348 h 1067589"/>
                <a:gd name="connsiteX2" fmla="*/ 681988 w 1237587"/>
                <a:gd name="connsiteY2" fmla="*/ 1067584 h 1067589"/>
                <a:gd name="connsiteX3" fmla="*/ 9635 w 1237587"/>
                <a:gd name="connsiteY3" fmla="*/ 126289 h 1067589"/>
                <a:gd name="connsiteX0" fmla="*/ 8170 w 1192622"/>
                <a:gd name="connsiteY0" fmla="*/ 126289 h 1067589"/>
                <a:gd name="connsiteX1" fmla="*/ 1173581 w 1192622"/>
                <a:gd name="connsiteY1" fmla="*/ 111348 h 1067589"/>
                <a:gd name="connsiteX2" fmla="*/ 680523 w 1192622"/>
                <a:gd name="connsiteY2" fmla="*/ 1067584 h 1067589"/>
                <a:gd name="connsiteX3" fmla="*/ 8170 w 1192622"/>
                <a:gd name="connsiteY3" fmla="*/ 126289 h 1067589"/>
                <a:gd name="connsiteX0" fmla="*/ 8170 w 1192622"/>
                <a:gd name="connsiteY0" fmla="*/ 154260 h 1319677"/>
                <a:gd name="connsiteX1" fmla="*/ 1173581 w 1192622"/>
                <a:gd name="connsiteY1" fmla="*/ 139319 h 1319677"/>
                <a:gd name="connsiteX2" fmla="*/ 680523 w 1192622"/>
                <a:gd name="connsiteY2" fmla="*/ 1319673 h 1319677"/>
                <a:gd name="connsiteX3" fmla="*/ 8170 w 1192622"/>
                <a:gd name="connsiteY3" fmla="*/ 154260 h 1319677"/>
                <a:gd name="connsiteX0" fmla="*/ 11834 w 1190859"/>
                <a:gd name="connsiteY0" fmla="*/ 154261 h 1319678"/>
                <a:gd name="connsiteX1" fmla="*/ 1177245 w 1190859"/>
                <a:gd name="connsiteY1" fmla="*/ 139320 h 1319678"/>
                <a:gd name="connsiteX2" fmla="*/ 609481 w 1190859"/>
                <a:gd name="connsiteY2" fmla="*/ 1319674 h 1319678"/>
                <a:gd name="connsiteX3" fmla="*/ 11834 w 1190859"/>
                <a:gd name="connsiteY3" fmla="*/ 154261 h 1319678"/>
                <a:gd name="connsiteX0" fmla="*/ 14264 w 1251923"/>
                <a:gd name="connsiteY0" fmla="*/ 108250 h 1273789"/>
                <a:gd name="connsiteX1" fmla="*/ 1239439 w 1251923"/>
                <a:gd name="connsiteY1" fmla="*/ 182956 h 1273789"/>
                <a:gd name="connsiteX2" fmla="*/ 611911 w 1251923"/>
                <a:gd name="connsiteY2" fmla="*/ 1273663 h 1273789"/>
                <a:gd name="connsiteX3" fmla="*/ 14264 w 1251923"/>
                <a:gd name="connsiteY3" fmla="*/ 108250 h 1273789"/>
                <a:gd name="connsiteX0" fmla="*/ 15606 w 1191259"/>
                <a:gd name="connsiteY0" fmla="*/ 118423 h 1253999"/>
                <a:gd name="connsiteX1" fmla="*/ 1181016 w 1191259"/>
                <a:gd name="connsiteY1" fmla="*/ 163247 h 1253999"/>
                <a:gd name="connsiteX2" fmla="*/ 553488 w 1191259"/>
                <a:gd name="connsiteY2" fmla="*/ 1253954 h 1253999"/>
                <a:gd name="connsiteX3" fmla="*/ 15606 w 1191259"/>
                <a:gd name="connsiteY3" fmla="*/ 118423 h 1253999"/>
                <a:gd name="connsiteX0" fmla="*/ 12700 w 1190809"/>
                <a:gd name="connsiteY0" fmla="*/ 112891 h 1203645"/>
                <a:gd name="connsiteX1" fmla="*/ 1178110 w 1190809"/>
                <a:gd name="connsiteY1" fmla="*/ 157715 h 1203645"/>
                <a:gd name="connsiteX2" fmla="*/ 595405 w 1190809"/>
                <a:gd name="connsiteY2" fmla="*/ 1203598 h 1203645"/>
                <a:gd name="connsiteX3" fmla="*/ 12700 w 1190809"/>
                <a:gd name="connsiteY3" fmla="*/ 112891 h 1203645"/>
                <a:gd name="connsiteX0" fmla="*/ 14582 w 1191008"/>
                <a:gd name="connsiteY0" fmla="*/ 118422 h 1253998"/>
                <a:gd name="connsiteX1" fmla="*/ 1179992 w 1191008"/>
                <a:gd name="connsiteY1" fmla="*/ 163246 h 1253998"/>
                <a:gd name="connsiteX2" fmla="*/ 567405 w 1191008"/>
                <a:gd name="connsiteY2" fmla="*/ 1253953 h 1253998"/>
                <a:gd name="connsiteX3" fmla="*/ 14582 w 1191008"/>
                <a:gd name="connsiteY3" fmla="*/ 118422 h 1253998"/>
                <a:gd name="connsiteX0" fmla="*/ 13930 w 1175656"/>
                <a:gd name="connsiteY0" fmla="*/ 133723 h 1269258"/>
                <a:gd name="connsiteX1" fmla="*/ 1164399 w 1175656"/>
                <a:gd name="connsiteY1" fmla="*/ 148665 h 1269258"/>
                <a:gd name="connsiteX2" fmla="*/ 566753 w 1175656"/>
                <a:gd name="connsiteY2" fmla="*/ 1269254 h 1269258"/>
                <a:gd name="connsiteX3" fmla="*/ 13930 w 1175656"/>
                <a:gd name="connsiteY3" fmla="*/ 133723 h 1269258"/>
                <a:gd name="connsiteX0" fmla="*/ 10951 w 1101624"/>
                <a:gd name="connsiteY0" fmla="*/ 118226 h 1253804"/>
                <a:gd name="connsiteX1" fmla="*/ 1089032 w 1101624"/>
                <a:gd name="connsiteY1" fmla="*/ 163457 h 1253804"/>
                <a:gd name="connsiteX2" fmla="*/ 563774 w 1101624"/>
                <a:gd name="connsiteY2" fmla="*/ 1253757 h 1253804"/>
                <a:gd name="connsiteX3" fmla="*/ 10951 w 1101624"/>
                <a:gd name="connsiteY3" fmla="*/ 118226 h 1253804"/>
                <a:gd name="connsiteX0" fmla="*/ 12988 w 1000220"/>
                <a:gd name="connsiteY0" fmla="*/ 129943 h 1235189"/>
                <a:gd name="connsiteX1" fmla="*/ 991536 w 1000220"/>
                <a:gd name="connsiteY1" fmla="*/ 144885 h 1235189"/>
                <a:gd name="connsiteX2" fmla="*/ 466278 w 1000220"/>
                <a:gd name="connsiteY2" fmla="*/ 1235185 h 1235189"/>
                <a:gd name="connsiteX3" fmla="*/ 12988 w 1000220"/>
                <a:gd name="connsiteY3" fmla="*/ 129943 h 1235189"/>
                <a:gd name="connsiteX0" fmla="*/ 10652 w 999876"/>
                <a:gd name="connsiteY0" fmla="*/ 127422 h 1212477"/>
                <a:gd name="connsiteX1" fmla="*/ 989200 w 999876"/>
                <a:gd name="connsiteY1" fmla="*/ 142364 h 1212477"/>
                <a:gd name="connsiteX2" fmla="*/ 500136 w 999876"/>
                <a:gd name="connsiteY2" fmla="*/ 1212471 h 1212477"/>
                <a:gd name="connsiteX3" fmla="*/ 10652 w 999876"/>
                <a:gd name="connsiteY3" fmla="*/ 127422 h 1212477"/>
                <a:gd name="connsiteX0" fmla="*/ 7887 w 926290"/>
                <a:gd name="connsiteY0" fmla="*/ 122099 h 1207162"/>
                <a:gd name="connsiteX1" fmla="*/ 914047 w 926290"/>
                <a:gd name="connsiteY1" fmla="*/ 147137 h 1207162"/>
                <a:gd name="connsiteX2" fmla="*/ 497371 w 926290"/>
                <a:gd name="connsiteY2" fmla="*/ 1207148 h 1207162"/>
                <a:gd name="connsiteX3" fmla="*/ 7887 w 926290"/>
                <a:gd name="connsiteY3" fmla="*/ 122099 h 1207162"/>
                <a:gd name="connsiteX0" fmla="*/ 9074 w 851944"/>
                <a:gd name="connsiteY0" fmla="*/ 139428 h 1184096"/>
                <a:gd name="connsiteX1" fmla="*/ 842846 w 851944"/>
                <a:gd name="connsiteY1" fmla="*/ 124081 h 1184096"/>
                <a:gd name="connsiteX2" fmla="*/ 426170 w 851944"/>
                <a:gd name="connsiteY2" fmla="*/ 1184092 h 1184096"/>
                <a:gd name="connsiteX3" fmla="*/ 9074 w 851944"/>
                <a:gd name="connsiteY3" fmla="*/ 139428 h 1184096"/>
                <a:gd name="connsiteX0" fmla="*/ 9074 w 851944"/>
                <a:gd name="connsiteY0" fmla="*/ 129349 h 1093249"/>
                <a:gd name="connsiteX1" fmla="*/ 842846 w 851944"/>
                <a:gd name="connsiteY1" fmla="*/ 114002 h 1093249"/>
                <a:gd name="connsiteX2" fmla="*/ 426170 w 851944"/>
                <a:gd name="connsiteY2" fmla="*/ 1093244 h 1093249"/>
                <a:gd name="connsiteX3" fmla="*/ 9074 w 851944"/>
                <a:gd name="connsiteY3" fmla="*/ 129349 h 1093249"/>
                <a:gd name="connsiteX0" fmla="*/ 10087 w 852025"/>
                <a:gd name="connsiteY0" fmla="*/ 138446 h 1175271"/>
                <a:gd name="connsiteX1" fmla="*/ 843859 w 852025"/>
                <a:gd name="connsiteY1" fmla="*/ 123099 h 1175271"/>
                <a:gd name="connsiteX2" fmla="*/ 410845 w 852025"/>
                <a:gd name="connsiteY2" fmla="*/ 1175266 h 1175271"/>
                <a:gd name="connsiteX3" fmla="*/ 10087 w 852025"/>
                <a:gd name="connsiteY3" fmla="*/ 138446 h 1175271"/>
              </a:gdLst>
              <a:ahLst/>
              <a:cxnLst>
                <a:cxn ang="0">
                  <a:pos x="connsiteX0" y="connsiteY0"/>
                </a:cxn>
                <a:cxn ang="0">
                  <a:pos x="connsiteX1" y="connsiteY1"/>
                </a:cxn>
                <a:cxn ang="0">
                  <a:pos x="connsiteX2" y="connsiteY2"/>
                </a:cxn>
                <a:cxn ang="0">
                  <a:pos x="connsiteX3" y="connsiteY3"/>
                </a:cxn>
              </a:cxnLst>
              <a:rect l="l" t="t" r="r" b="b"/>
              <a:pathLst>
                <a:path w="852025" h="1175271">
                  <a:moveTo>
                    <a:pt x="10087" y="138446"/>
                  </a:moveTo>
                  <a:cubicBezTo>
                    <a:pt x="82256" y="-36915"/>
                    <a:pt x="777066" y="-49704"/>
                    <a:pt x="843859" y="123099"/>
                  </a:cubicBezTo>
                  <a:cubicBezTo>
                    <a:pt x="910652" y="295902"/>
                    <a:pt x="549807" y="1172708"/>
                    <a:pt x="410845" y="1175266"/>
                  </a:cubicBezTo>
                  <a:cubicBezTo>
                    <a:pt x="271883" y="1177824"/>
                    <a:pt x="-62082" y="313807"/>
                    <a:pt x="10087" y="138446"/>
                  </a:cubicBezTo>
                  <a:close/>
                </a:path>
              </a:pathLst>
            </a:cu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id="{1CCEE5FB-D43A-1C51-63C7-A3183443A182}"/>
              </a:ext>
            </a:extLst>
          </p:cNvPr>
          <p:cNvSpPr/>
          <p:nvPr/>
        </p:nvSpPr>
        <p:spPr>
          <a:xfrm>
            <a:off x="8038294" y="4724105"/>
            <a:ext cx="818590" cy="369332"/>
          </a:xfrm>
          <a:prstGeom prst="rect">
            <a:avLst/>
          </a:prstGeom>
        </p:spPr>
        <p:txBody>
          <a:bodyPr wrap="square">
            <a:spAutoFit/>
          </a:bodyPr>
          <a:lstStyle/>
          <a:p>
            <a:r>
              <a:rPr lang="en-US" dirty="0">
                <a:solidFill>
                  <a:srgbClr val="FF0000"/>
                </a:solidFill>
              </a:rPr>
              <a:t>264.3</a:t>
            </a:r>
          </a:p>
        </p:txBody>
      </p:sp>
      <p:sp>
        <p:nvSpPr>
          <p:cNvPr id="84" name="Rectangle 83">
            <a:extLst>
              <a:ext uri="{FF2B5EF4-FFF2-40B4-BE49-F238E27FC236}">
                <a16:creationId xmlns:a16="http://schemas.microsoft.com/office/drawing/2014/main" id="{D57489C1-2366-0758-E7B2-E8392A3B32C9}"/>
              </a:ext>
            </a:extLst>
          </p:cNvPr>
          <p:cNvSpPr/>
          <p:nvPr/>
        </p:nvSpPr>
        <p:spPr>
          <a:xfrm>
            <a:off x="7040249" y="4724105"/>
            <a:ext cx="720127" cy="369332"/>
          </a:xfrm>
          <a:prstGeom prst="rect">
            <a:avLst/>
          </a:prstGeom>
        </p:spPr>
        <p:txBody>
          <a:bodyPr wrap="square">
            <a:spAutoFit/>
          </a:bodyPr>
          <a:lstStyle/>
          <a:p>
            <a:r>
              <a:rPr lang="en-US" dirty="0">
                <a:latin typeface="SFRM1000"/>
              </a:rPr>
              <a:t>399.5</a:t>
            </a:r>
            <a:endParaRPr lang="en-US" dirty="0"/>
          </a:p>
        </p:txBody>
      </p:sp>
      <p:sp>
        <p:nvSpPr>
          <p:cNvPr id="85" name="TextBox 107">
            <a:extLst>
              <a:ext uri="{FF2B5EF4-FFF2-40B4-BE49-F238E27FC236}">
                <a16:creationId xmlns:a16="http://schemas.microsoft.com/office/drawing/2014/main" id="{8F3DEEF1-B6CE-FBC0-C99F-5928AAF5568C}"/>
              </a:ext>
            </a:extLst>
          </p:cNvPr>
          <p:cNvSpPr txBox="1">
            <a:spLocks noChangeArrowheads="1"/>
          </p:cNvSpPr>
          <p:nvPr/>
        </p:nvSpPr>
        <p:spPr bwMode="auto">
          <a:xfrm>
            <a:off x="3927891" y="3296083"/>
            <a:ext cx="533400" cy="276225"/>
          </a:xfrm>
          <a:prstGeom prst="rect">
            <a:avLst/>
          </a:prstGeom>
          <a:noFill/>
          <a:ln w="9525">
            <a:noFill/>
            <a:miter lim="800000"/>
            <a:headEnd/>
            <a:tailEnd/>
          </a:ln>
        </p:spPr>
        <p:txBody>
          <a:bodyPr wrap="square"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Tree>
    <p:extLst>
      <p:ext uri="{BB962C8B-B14F-4D97-AF65-F5344CB8AC3E}">
        <p14:creationId xmlns:p14="http://schemas.microsoft.com/office/powerpoint/2010/main" val="42204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35"/>
                                        </p:tgtEl>
                                      </p:cBhvr>
                                    </p:animEffect>
                                    <p:set>
                                      <p:cBhvr>
                                        <p:cTn id="15" dur="1" fill="hold">
                                          <p:stCondLst>
                                            <p:cond delay="499"/>
                                          </p:stCondLst>
                                        </p:cTn>
                                        <p:tgtEl>
                                          <p:spTgt spid="35"/>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5" grpId="0"/>
      <p:bldP spid="83" grpId="0"/>
      <p:bldP spid="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57E9-909F-F6BD-EBF1-45F7064745E3}"/>
              </a:ext>
            </a:extLst>
          </p:cNvPr>
          <p:cNvSpPr>
            <a:spLocks noGrp="1"/>
          </p:cNvSpPr>
          <p:nvPr>
            <p:ph type="title"/>
          </p:nvPr>
        </p:nvSpPr>
        <p:spPr/>
        <p:txBody>
          <a:bodyPr/>
          <a:lstStyle/>
          <a:p>
            <a:r>
              <a:rPr lang="en-US" sz="3600" dirty="0">
                <a:latin typeface="Helvetica" charset="0"/>
                <a:ea typeface="宋体" charset="0"/>
                <a:cs typeface="宋体" charset="0"/>
              </a:rPr>
              <a:t>Piecewise Functional Constraints</a:t>
            </a:r>
            <a:endParaRPr lang="en-US" sz="3600" dirty="0"/>
          </a:p>
        </p:txBody>
      </p:sp>
      <p:sp>
        <p:nvSpPr>
          <p:cNvPr id="4" name="Date Placeholder 3">
            <a:extLst>
              <a:ext uri="{FF2B5EF4-FFF2-40B4-BE49-F238E27FC236}">
                <a16:creationId xmlns:a16="http://schemas.microsoft.com/office/drawing/2014/main" id="{98E0BB66-B06C-5DB1-FE8D-9F232B4FE34A}"/>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443BDB4B-7558-D571-1F9A-C90A6CAF15D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34D21C74-DFB0-D66D-6A23-63B8FADE5A96}"/>
              </a:ext>
            </a:extLst>
          </p:cNvPr>
          <p:cNvSpPr>
            <a:spLocks noGrp="1"/>
          </p:cNvSpPr>
          <p:nvPr>
            <p:ph type="sldNum" sz="quarter" idx="12"/>
          </p:nvPr>
        </p:nvSpPr>
        <p:spPr/>
        <p:txBody>
          <a:bodyPr/>
          <a:lstStyle/>
          <a:p>
            <a:fld id="{1B9EAF26-68E1-BB43-AA6D-380F048E5484}" type="slidenum">
              <a:rPr lang="en-US" altLang="zh-CN" smtClean="0"/>
              <a:pPr/>
              <a:t>19</a:t>
            </a:fld>
            <a:endParaRPr lang="en-US" altLang="zh-CN"/>
          </a:p>
        </p:txBody>
      </p:sp>
      <p:sp>
        <p:nvSpPr>
          <p:cNvPr id="7" name="Rectangle 6">
            <a:extLst>
              <a:ext uri="{FF2B5EF4-FFF2-40B4-BE49-F238E27FC236}">
                <a16:creationId xmlns:a16="http://schemas.microsoft.com/office/drawing/2014/main" id="{14B6F6FE-6058-CAC2-71BF-B5D331D44693}"/>
              </a:ext>
            </a:extLst>
          </p:cNvPr>
          <p:cNvSpPr/>
          <p:nvPr/>
        </p:nvSpPr>
        <p:spPr>
          <a:xfrm>
            <a:off x="5270884" y="2702202"/>
            <a:ext cx="483048" cy="1517772"/>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788C9C1-DA72-CE75-E6F8-55F0395395C0}"/>
              </a:ext>
            </a:extLst>
          </p:cNvPr>
          <p:cNvSpPr/>
          <p:nvPr/>
        </p:nvSpPr>
        <p:spPr>
          <a:xfrm>
            <a:off x="7558423" y="4220615"/>
            <a:ext cx="571351" cy="722945"/>
          </a:xfrm>
          <a:prstGeom prst="rect">
            <a:avLst/>
          </a:prstGeom>
          <a:solidFill>
            <a:srgbClr val="FFCBE2">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299BD7-895A-D486-ED52-F272083A2BBD}"/>
              </a:ext>
            </a:extLst>
          </p:cNvPr>
          <p:cNvSpPr/>
          <p:nvPr/>
        </p:nvSpPr>
        <p:spPr>
          <a:xfrm>
            <a:off x="7543030" y="3449963"/>
            <a:ext cx="600363" cy="760846"/>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D4B5B2-5522-EB19-2A32-C051447A438A}"/>
              </a:ext>
            </a:extLst>
          </p:cNvPr>
          <p:cNvSpPr/>
          <p:nvPr/>
        </p:nvSpPr>
        <p:spPr>
          <a:xfrm>
            <a:off x="7554820" y="2702202"/>
            <a:ext cx="576968" cy="725054"/>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Bracket 10">
            <a:extLst>
              <a:ext uri="{FF2B5EF4-FFF2-40B4-BE49-F238E27FC236}">
                <a16:creationId xmlns:a16="http://schemas.microsoft.com/office/drawing/2014/main" id="{F74F49C7-4947-F003-48FB-0CD2CB3DD0A8}"/>
              </a:ext>
            </a:extLst>
          </p:cNvPr>
          <p:cNvSpPr/>
          <p:nvPr/>
        </p:nvSpPr>
        <p:spPr>
          <a:xfrm>
            <a:off x="6630609" y="2719135"/>
            <a:ext cx="80595" cy="1485818"/>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ight Bracket 11">
            <a:extLst>
              <a:ext uri="{FF2B5EF4-FFF2-40B4-BE49-F238E27FC236}">
                <a16:creationId xmlns:a16="http://schemas.microsoft.com/office/drawing/2014/main" id="{3E80AF17-CA5B-BC76-2D03-0478B17636BE}"/>
              </a:ext>
            </a:extLst>
          </p:cNvPr>
          <p:cNvSpPr/>
          <p:nvPr/>
        </p:nvSpPr>
        <p:spPr>
          <a:xfrm>
            <a:off x="6630609" y="4260836"/>
            <a:ext cx="80595" cy="701661"/>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ket 12">
            <a:extLst>
              <a:ext uri="{FF2B5EF4-FFF2-40B4-BE49-F238E27FC236}">
                <a16:creationId xmlns:a16="http://schemas.microsoft.com/office/drawing/2014/main" id="{3A9D6746-819E-05E2-8405-A4DF189D1E65}"/>
              </a:ext>
            </a:extLst>
          </p:cNvPr>
          <p:cNvSpPr/>
          <p:nvPr/>
        </p:nvSpPr>
        <p:spPr>
          <a:xfrm>
            <a:off x="6630609" y="5028030"/>
            <a:ext cx="100201" cy="36965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ight Bracket 13">
            <a:extLst>
              <a:ext uri="{FF2B5EF4-FFF2-40B4-BE49-F238E27FC236}">
                <a16:creationId xmlns:a16="http://schemas.microsoft.com/office/drawing/2014/main" id="{05A3B083-9F22-2198-8103-66E54B9F9FBD}"/>
              </a:ext>
            </a:extLst>
          </p:cNvPr>
          <p:cNvSpPr/>
          <p:nvPr/>
        </p:nvSpPr>
        <p:spPr>
          <a:xfrm flipH="1">
            <a:off x="7392306" y="3496258"/>
            <a:ext cx="93614" cy="659202"/>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ight Bracket 14">
            <a:extLst>
              <a:ext uri="{FF2B5EF4-FFF2-40B4-BE49-F238E27FC236}">
                <a16:creationId xmlns:a16="http://schemas.microsoft.com/office/drawing/2014/main" id="{E82292B7-DFC9-B10B-E545-9F8D66DA38FA}"/>
              </a:ext>
            </a:extLst>
          </p:cNvPr>
          <p:cNvSpPr/>
          <p:nvPr/>
        </p:nvSpPr>
        <p:spPr>
          <a:xfrm flipH="1">
            <a:off x="7404728" y="2724761"/>
            <a:ext cx="81192" cy="676468"/>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ight Bracket 15">
            <a:extLst>
              <a:ext uri="{FF2B5EF4-FFF2-40B4-BE49-F238E27FC236}">
                <a16:creationId xmlns:a16="http://schemas.microsoft.com/office/drawing/2014/main" id="{E5A25F7D-7D7A-0078-55BA-3D154761B92A}"/>
              </a:ext>
            </a:extLst>
          </p:cNvPr>
          <p:cNvSpPr/>
          <p:nvPr/>
        </p:nvSpPr>
        <p:spPr>
          <a:xfrm flipH="1">
            <a:off x="7400924" y="4219974"/>
            <a:ext cx="84995" cy="740215"/>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E31C708-BE41-9004-E2A8-01AFBFC6C819}"/>
              </a:ext>
            </a:extLst>
          </p:cNvPr>
          <p:cNvCxnSpPr>
            <a:cxnSpLocks/>
            <a:stCxn id="11" idx="2"/>
            <a:endCxn id="15" idx="2"/>
          </p:cNvCxnSpPr>
          <p:nvPr/>
        </p:nvCxnSpPr>
        <p:spPr>
          <a:xfrm flipV="1">
            <a:off x="6711204" y="3062995"/>
            <a:ext cx="693524" cy="399049"/>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F6C9D03-546C-1EFA-D4AA-E9B956965D71}"/>
              </a:ext>
            </a:extLst>
          </p:cNvPr>
          <p:cNvCxnSpPr>
            <a:cxnSpLocks/>
            <a:stCxn id="12" idx="2"/>
            <a:endCxn id="14" idx="2"/>
          </p:cNvCxnSpPr>
          <p:nvPr/>
        </p:nvCxnSpPr>
        <p:spPr>
          <a:xfrm flipV="1">
            <a:off x="6711204" y="3825859"/>
            <a:ext cx="681102" cy="785808"/>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681C9435-9A42-E47F-AEC0-2FA1D660E92D}"/>
              </a:ext>
            </a:extLst>
          </p:cNvPr>
          <p:cNvSpPr/>
          <p:nvPr/>
        </p:nvSpPr>
        <p:spPr>
          <a:xfrm>
            <a:off x="6692126" y="4977425"/>
            <a:ext cx="338554" cy="369332"/>
          </a:xfrm>
          <a:prstGeom prst="rect">
            <a:avLst/>
          </a:prstGeom>
        </p:spPr>
        <p:txBody>
          <a:bodyPr wrap="none">
            <a:spAutoFit/>
          </a:bodyPr>
          <a:lstStyle/>
          <a:p>
            <a:r>
              <a:rPr lang="en-US" dirty="0">
                <a:latin typeface="Zapf Dingbats"/>
                <a:ea typeface="Zapf Dingbats"/>
                <a:cs typeface="Zapf Dingbats"/>
              </a:rPr>
              <a:t>✗</a:t>
            </a:r>
            <a:endParaRPr lang="en-US" dirty="0"/>
          </a:p>
        </p:txBody>
      </p:sp>
      <p:sp>
        <p:nvSpPr>
          <p:cNvPr id="20" name="Rectangle 19">
            <a:extLst>
              <a:ext uri="{FF2B5EF4-FFF2-40B4-BE49-F238E27FC236}">
                <a16:creationId xmlns:a16="http://schemas.microsoft.com/office/drawing/2014/main" id="{F6592592-AF0A-6AD1-828C-73CC8057A310}"/>
              </a:ext>
            </a:extLst>
          </p:cNvPr>
          <p:cNvSpPr/>
          <p:nvPr/>
        </p:nvSpPr>
        <p:spPr>
          <a:xfrm>
            <a:off x="7127619" y="4388288"/>
            <a:ext cx="338554" cy="369332"/>
          </a:xfrm>
          <a:prstGeom prst="rect">
            <a:avLst/>
          </a:prstGeom>
        </p:spPr>
        <p:txBody>
          <a:bodyPr wrap="none">
            <a:spAutoFit/>
          </a:bodyPr>
          <a:lstStyle/>
          <a:p>
            <a:r>
              <a:rPr lang="en-US" dirty="0">
                <a:latin typeface="Zapf Dingbats"/>
                <a:ea typeface="Zapf Dingbats"/>
                <a:cs typeface="Zapf Dingbats"/>
              </a:rPr>
              <a:t>✗</a:t>
            </a:r>
            <a:endParaRPr lang="en-US" dirty="0"/>
          </a:p>
        </p:txBody>
      </p:sp>
      <p:sp>
        <p:nvSpPr>
          <p:cNvPr id="21" name="TextBox 20">
            <a:extLst>
              <a:ext uri="{FF2B5EF4-FFF2-40B4-BE49-F238E27FC236}">
                <a16:creationId xmlns:a16="http://schemas.microsoft.com/office/drawing/2014/main" id="{E39795BF-4CB9-C083-5FCF-51B9D71DA6A9}"/>
              </a:ext>
            </a:extLst>
          </p:cNvPr>
          <p:cNvSpPr txBox="1"/>
          <p:nvPr/>
        </p:nvSpPr>
        <p:spPr>
          <a:xfrm>
            <a:off x="5773132" y="1839051"/>
            <a:ext cx="731263" cy="461665"/>
          </a:xfrm>
          <a:prstGeom prst="rect">
            <a:avLst/>
          </a:prstGeom>
          <a:noFill/>
        </p:spPr>
        <p:txBody>
          <a:bodyPr wrap="square" rtlCol="0">
            <a:spAutoFit/>
          </a:bodyPr>
          <a:lstStyle/>
          <a:p>
            <a:r>
              <a:rPr lang="en-US" sz="2400" i="1" dirty="0">
                <a:latin typeface="Times New Roman"/>
                <a:cs typeface="Times New Roman"/>
              </a:rPr>
              <a:t>R</a:t>
            </a:r>
            <a:r>
              <a:rPr lang="en-US" sz="2400" baseline="-25000" dirty="0">
                <a:latin typeface="Times New Roman"/>
                <a:cs typeface="Times New Roman"/>
              </a:rPr>
              <a:t>1</a:t>
            </a:r>
          </a:p>
        </p:txBody>
      </p:sp>
      <p:sp>
        <p:nvSpPr>
          <p:cNvPr id="22" name="TextBox 21">
            <a:extLst>
              <a:ext uri="{FF2B5EF4-FFF2-40B4-BE49-F238E27FC236}">
                <a16:creationId xmlns:a16="http://schemas.microsoft.com/office/drawing/2014/main" id="{7D2B9B49-ABE7-6BA8-D4DA-15D7D7103291}"/>
              </a:ext>
            </a:extLst>
          </p:cNvPr>
          <p:cNvSpPr txBox="1"/>
          <p:nvPr/>
        </p:nvSpPr>
        <p:spPr>
          <a:xfrm>
            <a:off x="7749774" y="1839051"/>
            <a:ext cx="731263" cy="461665"/>
          </a:xfrm>
          <a:prstGeom prst="rect">
            <a:avLst/>
          </a:prstGeom>
          <a:noFill/>
        </p:spPr>
        <p:txBody>
          <a:bodyPr wrap="square" rtlCol="0">
            <a:spAutoFit/>
          </a:bodyPr>
          <a:lstStyle/>
          <a:p>
            <a:r>
              <a:rPr lang="en-US" sz="2400" i="1" dirty="0">
                <a:latin typeface="Times New Roman"/>
                <a:cs typeface="Times New Roman"/>
              </a:rPr>
              <a:t>R</a:t>
            </a:r>
            <a:r>
              <a:rPr lang="en-US" sz="2400" baseline="-25000" dirty="0">
                <a:latin typeface="Times New Roman"/>
                <a:cs typeface="Times New Roman"/>
              </a:rPr>
              <a:t>2</a:t>
            </a:r>
          </a:p>
        </p:txBody>
      </p:sp>
      <p:grpSp>
        <p:nvGrpSpPr>
          <p:cNvPr id="23" name="Group 22">
            <a:extLst>
              <a:ext uri="{FF2B5EF4-FFF2-40B4-BE49-F238E27FC236}">
                <a16:creationId xmlns:a16="http://schemas.microsoft.com/office/drawing/2014/main" id="{465BD9F0-253A-09AF-F9A3-24261C102C38}"/>
              </a:ext>
            </a:extLst>
          </p:cNvPr>
          <p:cNvGrpSpPr/>
          <p:nvPr/>
        </p:nvGrpSpPr>
        <p:grpSpPr>
          <a:xfrm>
            <a:off x="337541" y="2377812"/>
            <a:ext cx="4346306" cy="1944785"/>
            <a:chOff x="4784113" y="2282170"/>
            <a:chExt cx="3688457" cy="1650426"/>
          </a:xfrm>
        </p:grpSpPr>
        <p:sp>
          <p:nvSpPr>
            <p:cNvPr id="24" name="TextBox 107">
              <a:extLst>
                <a:ext uri="{FF2B5EF4-FFF2-40B4-BE49-F238E27FC236}">
                  <a16:creationId xmlns:a16="http://schemas.microsoft.com/office/drawing/2014/main" id="{33C15C75-0AC6-272C-DC09-9D9AC4ED2689}"/>
                </a:ext>
              </a:extLst>
            </p:cNvPr>
            <p:cNvSpPr txBox="1">
              <a:spLocks noChangeArrowheads="1"/>
            </p:cNvSpPr>
            <p:nvPr/>
          </p:nvSpPr>
          <p:spPr bwMode="auto">
            <a:xfrm>
              <a:off x="4930450" y="3697523"/>
              <a:ext cx="533400" cy="235073"/>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25" name="TextBox 107">
              <a:extLst>
                <a:ext uri="{FF2B5EF4-FFF2-40B4-BE49-F238E27FC236}">
                  <a16:creationId xmlns:a16="http://schemas.microsoft.com/office/drawing/2014/main" id="{9DCD90E6-03DD-BEFF-A295-BC88D295ACB7}"/>
                </a:ext>
              </a:extLst>
            </p:cNvPr>
            <p:cNvSpPr txBox="1">
              <a:spLocks noChangeArrowheads="1"/>
            </p:cNvSpPr>
            <p:nvPr/>
          </p:nvSpPr>
          <p:spPr bwMode="auto">
            <a:xfrm>
              <a:off x="6276846" y="2282170"/>
              <a:ext cx="533400" cy="235073"/>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26" name="AutoShape 11">
              <a:extLst>
                <a:ext uri="{FF2B5EF4-FFF2-40B4-BE49-F238E27FC236}">
                  <a16:creationId xmlns:a16="http://schemas.microsoft.com/office/drawing/2014/main" id="{7CEB22F5-962C-04CB-173A-958D17E351D8}"/>
                </a:ext>
              </a:extLst>
            </p:cNvPr>
            <p:cNvSpPr>
              <a:spLocks noChangeArrowheads="1"/>
            </p:cNvSpPr>
            <p:nvPr/>
          </p:nvSpPr>
          <p:spPr bwMode="auto">
            <a:xfrm rot="10800000" flipH="1" flipV="1">
              <a:off x="6024282" y="2619248"/>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A,B,C,D,G</a:t>
              </a:r>
            </a:p>
          </p:txBody>
        </p:sp>
        <p:sp>
          <p:nvSpPr>
            <p:cNvPr id="27" name="AutoShape 11">
              <a:extLst>
                <a:ext uri="{FF2B5EF4-FFF2-40B4-BE49-F238E27FC236}">
                  <a16:creationId xmlns:a16="http://schemas.microsoft.com/office/drawing/2014/main" id="{F8EFF568-AD4C-D827-14F9-49BB2CFD4CE0}"/>
                </a:ext>
              </a:extLst>
            </p:cNvPr>
            <p:cNvSpPr>
              <a:spLocks noChangeArrowheads="1"/>
            </p:cNvSpPr>
            <p:nvPr/>
          </p:nvSpPr>
          <p:spPr bwMode="auto">
            <a:xfrm rot="10800000" flipH="1" flipV="1">
              <a:off x="4784113" y="3391916"/>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A,B,E</a:t>
              </a:r>
            </a:p>
          </p:txBody>
        </p:sp>
        <p:sp>
          <p:nvSpPr>
            <p:cNvPr id="28" name="AutoShape 11">
              <a:extLst>
                <a:ext uri="{FF2B5EF4-FFF2-40B4-BE49-F238E27FC236}">
                  <a16:creationId xmlns:a16="http://schemas.microsoft.com/office/drawing/2014/main" id="{8986E1CB-9598-C2D4-7443-49FDD667CB0D}"/>
                </a:ext>
              </a:extLst>
            </p:cNvPr>
            <p:cNvSpPr>
              <a:spLocks noChangeArrowheads="1"/>
            </p:cNvSpPr>
            <p:nvPr/>
          </p:nvSpPr>
          <p:spPr bwMode="auto">
            <a:xfrm rot="10800000" flipH="1" flipV="1">
              <a:off x="5754519" y="3390773"/>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A,B,F</a:t>
              </a:r>
            </a:p>
          </p:txBody>
        </p:sp>
        <p:sp>
          <p:nvSpPr>
            <p:cNvPr id="29" name="AutoShape 11">
              <a:extLst>
                <a:ext uri="{FF2B5EF4-FFF2-40B4-BE49-F238E27FC236}">
                  <a16:creationId xmlns:a16="http://schemas.microsoft.com/office/drawing/2014/main" id="{E4D70EBF-8C75-4441-6AC8-29405DDEC033}"/>
                </a:ext>
              </a:extLst>
            </p:cNvPr>
            <p:cNvSpPr>
              <a:spLocks noChangeArrowheads="1"/>
            </p:cNvSpPr>
            <p:nvPr/>
          </p:nvSpPr>
          <p:spPr bwMode="auto">
            <a:xfrm rot="10800000" flipH="1" flipV="1">
              <a:off x="7695330" y="3390773"/>
              <a:ext cx="77724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C,F</a:t>
              </a:r>
            </a:p>
          </p:txBody>
        </p:sp>
        <p:sp>
          <p:nvSpPr>
            <p:cNvPr id="30" name="AutoShape 11">
              <a:extLst>
                <a:ext uri="{FF2B5EF4-FFF2-40B4-BE49-F238E27FC236}">
                  <a16:creationId xmlns:a16="http://schemas.microsoft.com/office/drawing/2014/main" id="{CFE18396-8DDD-C108-AA8F-A5D04ED8D475}"/>
                </a:ext>
              </a:extLst>
            </p:cNvPr>
            <p:cNvSpPr>
              <a:spLocks noChangeArrowheads="1"/>
            </p:cNvSpPr>
            <p:nvPr/>
          </p:nvSpPr>
          <p:spPr bwMode="auto">
            <a:xfrm rot="10800000" flipH="1" flipV="1">
              <a:off x="6724925" y="3390773"/>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B,E,G</a:t>
              </a:r>
            </a:p>
          </p:txBody>
        </p:sp>
        <p:cxnSp>
          <p:nvCxnSpPr>
            <p:cNvPr id="31" name="Straight Connector 30">
              <a:extLst>
                <a:ext uri="{FF2B5EF4-FFF2-40B4-BE49-F238E27FC236}">
                  <a16:creationId xmlns:a16="http://schemas.microsoft.com/office/drawing/2014/main" id="{E2B5612C-2A86-7E21-765E-DE3326F7DA4D}"/>
                </a:ext>
              </a:extLst>
            </p:cNvPr>
            <p:cNvCxnSpPr>
              <a:stCxn id="27" idx="0"/>
              <a:endCxn id="26" idx="1"/>
            </p:cNvCxnSpPr>
            <p:nvPr/>
          </p:nvCxnSpPr>
          <p:spPr>
            <a:xfrm flipV="1">
              <a:off x="5127013" y="2783840"/>
              <a:ext cx="897269" cy="60807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6937433-A609-0EF2-370F-3F1AE851C44B}"/>
                </a:ext>
              </a:extLst>
            </p:cNvPr>
            <p:cNvCxnSpPr>
              <a:stCxn id="28" idx="0"/>
              <a:endCxn id="26" idx="2"/>
            </p:cNvCxnSpPr>
            <p:nvPr/>
          </p:nvCxnSpPr>
          <p:spPr>
            <a:xfrm flipV="1">
              <a:off x="6097419" y="2948432"/>
              <a:ext cx="478323" cy="44234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35DEB89B-93A5-C952-27E9-E12B5AC4DC8F}"/>
                </a:ext>
              </a:extLst>
            </p:cNvPr>
            <p:cNvCxnSpPr>
              <a:stCxn id="29" idx="0"/>
              <a:endCxn id="26" idx="3"/>
            </p:cNvCxnSpPr>
            <p:nvPr/>
          </p:nvCxnSpPr>
          <p:spPr>
            <a:xfrm flipH="1" flipV="1">
              <a:off x="7127202" y="2783840"/>
              <a:ext cx="956748" cy="606933"/>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34" name="TextBox 107">
              <a:extLst>
                <a:ext uri="{FF2B5EF4-FFF2-40B4-BE49-F238E27FC236}">
                  <a16:creationId xmlns:a16="http://schemas.microsoft.com/office/drawing/2014/main" id="{3A0E130F-0D19-107D-DB8B-EB6761881767}"/>
                </a:ext>
              </a:extLst>
            </p:cNvPr>
            <p:cNvSpPr txBox="1">
              <a:spLocks noChangeArrowheads="1"/>
            </p:cNvSpPr>
            <p:nvPr/>
          </p:nvSpPr>
          <p:spPr bwMode="auto">
            <a:xfrm>
              <a:off x="5141821" y="2949206"/>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cxnSp>
          <p:nvCxnSpPr>
            <p:cNvPr id="35" name="Straight Connector 34">
              <a:extLst>
                <a:ext uri="{FF2B5EF4-FFF2-40B4-BE49-F238E27FC236}">
                  <a16:creationId xmlns:a16="http://schemas.microsoft.com/office/drawing/2014/main" id="{849FA9E9-E6C6-F578-A367-C17C6C3DAE98}"/>
                </a:ext>
              </a:extLst>
            </p:cNvPr>
            <p:cNvCxnSpPr>
              <a:stCxn id="28" idx="1"/>
              <a:endCxn id="27" idx="3"/>
            </p:cNvCxnSpPr>
            <p:nvPr/>
          </p:nvCxnSpPr>
          <p:spPr>
            <a:xfrm flipH="1">
              <a:off x="5469913" y="3555365"/>
              <a:ext cx="284606"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6" name="Curved Connector 35">
              <a:extLst>
                <a:ext uri="{FF2B5EF4-FFF2-40B4-BE49-F238E27FC236}">
                  <a16:creationId xmlns:a16="http://schemas.microsoft.com/office/drawing/2014/main" id="{CC114208-D6F6-3D39-EFCA-D6F9F61B6B02}"/>
                </a:ext>
              </a:extLst>
            </p:cNvPr>
            <p:cNvCxnSpPr>
              <a:stCxn id="27" idx="2"/>
              <a:endCxn id="30" idx="2"/>
            </p:cNvCxnSpPr>
            <p:nvPr/>
          </p:nvCxnSpPr>
          <p:spPr>
            <a:xfrm rot="16200000" flipH="1">
              <a:off x="6096848" y="2748979"/>
              <a:ext cx="1143" cy="1940812"/>
            </a:xfrm>
            <a:prstGeom prst="curvedConnector3">
              <a:avLst>
                <a:gd name="adj1" fmla="val 36887139"/>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37" name="Curved Connector 36">
              <a:extLst>
                <a:ext uri="{FF2B5EF4-FFF2-40B4-BE49-F238E27FC236}">
                  <a16:creationId xmlns:a16="http://schemas.microsoft.com/office/drawing/2014/main" id="{B84B9B59-0080-59DA-4C5C-FF66858C0B06}"/>
                </a:ext>
              </a:extLst>
            </p:cNvPr>
            <p:cNvCxnSpPr>
              <a:stCxn id="28" idx="2"/>
              <a:endCxn id="29" idx="2"/>
            </p:cNvCxnSpPr>
            <p:nvPr/>
          </p:nvCxnSpPr>
          <p:spPr>
            <a:xfrm rot="16200000" flipH="1">
              <a:off x="7090684" y="2726691"/>
              <a:ext cx="12700" cy="1986531"/>
            </a:xfrm>
            <a:prstGeom prst="curvedConnector3">
              <a:avLst>
                <a:gd name="adj1" fmla="val 3466898"/>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7369B88-3CEB-2C1E-69F6-427EE5E39E45}"/>
                </a:ext>
              </a:extLst>
            </p:cNvPr>
            <p:cNvCxnSpPr>
              <a:stCxn id="30" idx="0"/>
              <a:endCxn id="26" idx="2"/>
            </p:cNvCxnSpPr>
            <p:nvPr/>
          </p:nvCxnSpPr>
          <p:spPr>
            <a:xfrm flipH="1" flipV="1">
              <a:off x="6575742" y="2948432"/>
              <a:ext cx="492083" cy="44234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F9E86B6-A2B0-F4AC-586D-EFD97C3BDD3D}"/>
                </a:ext>
              </a:extLst>
            </p:cNvPr>
            <p:cNvCxnSpPr>
              <a:stCxn id="30" idx="1"/>
              <a:endCxn id="28" idx="3"/>
            </p:cNvCxnSpPr>
            <p:nvPr/>
          </p:nvCxnSpPr>
          <p:spPr>
            <a:xfrm flipH="1">
              <a:off x="6440319" y="3555365"/>
              <a:ext cx="284606" cy="0"/>
            </a:xfrm>
            <a:prstGeom prst="line">
              <a:avLst/>
            </a:prstGeom>
            <a:ln>
              <a:tailEnd type="none"/>
            </a:ln>
          </p:spPr>
          <p:style>
            <a:lnRef idx="1">
              <a:schemeClr val="dk1"/>
            </a:lnRef>
            <a:fillRef idx="0">
              <a:schemeClr val="dk1"/>
            </a:fillRef>
            <a:effectRef idx="0">
              <a:schemeClr val="dk1"/>
            </a:effectRef>
            <a:fontRef idx="minor">
              <a:schemeClr val="tx1"/>
            </a:fontRef>
          </p:style>
        </p:cxnSp>
      </p:grpSp>
      <p:sp>
        <p:nvSpPr>
          <p:cNvPr id="40" name="Rectangle 39">
            <a:extLst>
              <a:ext uri="{FF2B5EF4-FFF2-40B4-BE49-F238E27FC236}">
                <a16:creationId xmlns:a16="http://schemas.microsoft.com/office/drawing/2014/main" id="{6AA0DA20-2CFF-507E-876A-942CE77CEAB6}"/>
              </a:ext>
            </a:extLst>
          </p:cNvPr>
          <p:cNvSpPr/>
          <p:nvPr/>
        </p:nvSpPr>
        <p:spPr>
          <a:xfrm>
            <a:off x="5270884" y="4264687"/>
            <a:ext cx="487041" cy="758124"/>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FD17E08-7488-C678-F3B0-32729720330F}"/>
              </a:ext>
            </a:extLst>
          </p:cNvPr>
          <p:cNvSpPr/>
          <p:nvPr/>
        </p:nvSpPr>
        <p:spPr>
          <a:xfrm>
            <a:off x="5240097" y="5039004"/>
            <a:ext cx="521822" cy="358676"/>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Content Placeholder 2">
            <a:extLst>
              <a:ext uri="{FF2B5EF4-FFF2-40B4-BE49-F238E27FC236}">
                <a16:creationId xmlns:a16="http://schemas.microsoft.com/office/drawing/2014/main" id="{CB5000BB-0B86-01EF-DA90-437A1AECFDAB}"/>
              </a:ext>
            </a:extLst>
          </p:cNvPr>
          <p:cNvSpPr>
            <a:spLocks noGrp="1"/>
          </p:cNvSpPr>
          <p:nvPr>
            <p:ph idx="1"/>
          </p:nvPr>
        </p:nvSpPr>
        <p:spPr>
          <a:xfrm>
            <a:off x="533400" y="1265238"/>
            <a:ext cx="8153400" cy="624090"/>
          </a:xfrm>
        </p:spPr>
        <p:txBody>
          <a:bodyPr/>
          <a:lstStyle/>
          <a:p>
            <a:pPr>
              <a:tabLst>
                <a:tab pos="7881938" algn="r"/>
              </a:tabLst>
            </a:pPr>
            <a:r>
              <a:rPr lang="en-US" sz="2400" dirty="0"/>
              <a:t>Used in PW-AC</a:t>
            </a:r>
            <a:r>
              <a:rPr lang="en-US" dirty="0"/>
              <a:t>	</a:t>
            </a:r>
            <a:r>
              <a:rPr lang="en-US" sz="2000" dirty="0">
                <a:solidFill>
                  <a:srgbClr val="E46C0A"/>
                </a:solidFill>
              </a:rPr>
              <a:t>[Samaras &amp; Stergiou, JAIR 05]</a:t>
            </a:r>
          </a:p>
        </p:txBody>
      </p:sp>
      <p:graphicFrame>
        <p:nvGraphicFramePr>
          <p:cNvPr id="43" name="Table 42">
            <a:extLst>
              <a:ext uri="{FF2B5EF4-FFF2-40B4-BE49-F238E27FC236}">
                <a16:creationId xmlns:a16="http://schemas.microsoft.com/office/drawing/2014/main" id="{4F1C6DDA-1A91-5619-0331-DDB161C1572F}"/>
              </a:ext>
            </a:extLst>
          </p:cNvPr>
          <p:cNvGraphicFramePr>
            <a:graphicFrameLocks noGrp="1"/>
          </p:cNvGraphicFramePr>
          <p:nvPr/>
        </p:nvGraphicFramePr>
        <p:xfrm>
          <a:off x="4987368" y="2306694"/>
          <a:ext cx="1608493" cy="3107179"/>
        </p:xfrm>
        <a:graphic>
          <a:graphicData uri="http://schemas.openxmlformats.org/drawingml/2006/table">
            <a:tbl>
              <a:tblPr firstRow="1" bandRow="1">
                <a:tableStyleId>{5C22544A-7EE6-4342-B048-85BDC9FD1C3A}</a:tableStyleId>
              </a:tblPr>
              <a:tblGrid>
                <a:gridCol w="262218">
                  <a:extLst>
                    <a:ext uri="{9D8B030D-6E8A-4147-A177-3AD203B41FA5}">
                      <a16:colId xmlns:a16="http://schemas.microsoft.com/office/drawing/2014/main" val="20000"/>
                    </a:ext>
                  </a:extLst>
                </a:gridCol>
                <a:gridCol w="247239">
                  <a:extLst>
                    <a:ext uri="{9D8B030D-6E8A-4147-A177-3AD203B41FA5}">
                      <a16:colId xmlns:a16="http://schemas.microsoft.com/office/drawing/2014/main" val="20001"/>
                    </a:ext>
                  </a:extLst>
                </a:gridCol>
                <a:gridCol w="261753">
                  <a:extLst>
                    <a:ext uri="{9D8B030D-6E8A-4147-A177-3AD203B41FA5}">
                      <a16:colId xmlns:a16="http://schemas.microsoft.com/office/drawing/2014/main" val="20002"/>
                    </a:ext>
                  </a:extLst>
                </a:gridCol>
                <a:gridCol w="261753">
                  <a:extLst>
                    <a:ext uri="{9D8B030D-6E8A-4147-A177-3AD203B41FA5}">
                      <a16:colId xmlns:a16="http://schemas.microsoft.com/office/drawing/2014/main" val="20003"/>
                    </a:ext>
                  </a:extLst>
                </a:gridCol>
                <a:gridCol w="276266">
                  <a:extLst>
                    <a:ext uri="{9D8B030D-6E8A-4147-A177-3AD203B41FA5}">
                      <a16:colId xmlns:a16="http://schemas.microsoft.com/office/drawing/2014/main" val="20004"/>
                    </a:ext>
                  </a:extLst>
                </a:gridCol>
                <a:gridCol w="299264">
                  <a:extLst>
                    <a:ext uri="{9D8B030D-6E8A-4147-A177-3AD203B41FA5}">
                      <a16:colId xmlns:a16="http://schemas.microsoft.com/office/drawing/2014/main" val="20005"/>
                    </a:ext>
                  </a:extLst>
                </a:gridCol>
              </a:tblGrid>
              <a:tr h="381379">
                <a:tc>
                  <a:txBody>
                    <a:bodyPr/>
                    <a:lstStyle/>
                    <a:p>
                      <a:pPr algn="ctr"/>
                      <a:endParaRPr lang="en-US" sz="2400" i="1" dirty="0">
                        <a:solidFill>
                          <a:srgbClr val="000000"/>
                        </a:solidFill>
                        <a:latin typeface="Times New Roman"/>
                        <a:cs typeface="Times New Roman"/>
                      </a:endParaRPr>
                    </a:p>
                  </a:txBody>
                  <a:tcPr marL="0" marR="0" marT="0" marB="0">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G</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1</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2</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3</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4</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5</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6</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389400">
                <a:tc>
                  <a:txBody>
                    <a:bodyPr/>
                    <a:lstStyle/>
                    <a:p>
                      <a:pPr algn="ctr"/>
                      <a:r>
                        <a:rPr lang="en-US" sz="2400" i="1" dirty="0">
                          <a:solidFill>
                            <a:srgbClr val="000000"/>
                          </a:solidFill>
                          <a:latin typeface="Times New Roman"/>
                          <a:cs typeface="Times New Roman"/>
                        </a:rPr>
                        <a:t>t</a:t>
                      </a:r>
                      <a:r>
                        <a:rPr lang="en-US" sz="2400" i="0" baseline="-25000" dirty="0">
                          <a:solidFill>
                            <a:srgbClr val="000000"/>
                          </a:solidFill>
                          <a:latin typeface="Times New Roman"/>
                          <a:cs typeface="Times New Roman"/>
                        </a:rPr>
                        <a:t>7</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rgbClr val="000000"/>
                          </a:solidFill>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44" name="Table 43">
            <a:extLst>
              <a:ext uri="{FF2B5EF4-FFF2-40B4-BE49-F238E27FC236}">
                <a16:creationId xmlns:a16="http://schemas.microsoft.com/office/drawing/2014/main" id="{3EE0F2FE-2C98-0625-2876-1E390ECA16E7}"/>
              </a:ext>
            </a:extLst>
          </p:cNvPr>
          <p:cNvGraphicFramePr>
            <a:graphicFrameLocks noGrp="1"/>
          </p:cNvGraphicFramePr>
          <p:nvPr/>
        </p:nvGraphicFramePr>
        <p:xfrm>
          <a:off x="7542398" y="2306694"/>
          <a:ext cx="893118" cy="2654034"/>
        </p:xfrm>
        <a:graphic>
          <a:graphicData uri="http://schemas.openxmlformats.org/drawingml/2006/table">
            <a:tbl>
              <a:tblPr firstRow="1" bandRow="1">
                <a:tableStyleId>{5C22544A-7EE6-4342-B048-85BDC9FD1C3A}</a:tableStyleId>
              </a:tblPr>
              <a:tblGrid>
                <a:gridCol w="286494">
                  <a:extLst>
                    <a:ext uri="{9D8B030D-6E8A-4147-A177-3AD203B41FA5}">
                      <a16:colId xmlns:a16="http://schemas.microsoft.com/office/drawing/2014/main" val="20000"/>
                    </a:ext>
                  </a:extLst>
                </a:gridCol>
                <a:gridCol w="303312">
                  <a:extLst>
                    <a:ext uri="{9D8B030D-6E8A-4147-A177-3AD203B41FA5}">
                      <a16:colId xmlns:a16="http://schemas.microsoft.com/office/drawing/2014/main" val="20001"/>
                    </a:ext>
                  </a:extLst>
                </a:gridCol>
                <a:gridCol w="303312">
                  <a:extLst>
                    <a:ext uri="{9D8B030D-6E8A-4147-A177-3AD203B41FA5}">
                      <a16:colId xmlns:a16="http://schemas.microsoft.com/office/drawing/2014/main" val="20002"/>
                    </a:ext>
                  </a:extLst>
                </a:gridCol>
              </a:tblGrid>
              <a:tr h="381379">
                <a:tc>
                  <a:txBody>
                    <a:bodyPr/>
                    <a:lstStyle/>
                    <a:p>
                      <a:pPr algn="ctr"/>
                      <a:r>
                        <a:rPr lang="en-US" sz="2400" i="1" dirty="0">
                          <a:solidFill>
                            <a:srgbClr val="000000"/>
                          </a:solidFill>
                          <a:latin typeface="Times New Roman"/>
                          <a:cs typeface="Times New Roman"/>
                        </a:rPr>
                        <a:t>A </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1379">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81379">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81379">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81379">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81379">
                <a:tc>
                  <a:txBody>
                    <a:bodyPr/>
                    <a:lstStyle/>
                    <a:p>
                      <a:pPr algn="ctr"/>
                      <a:r>
                        <a:rPr lang="en-US" sz="24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34340">
                <a:tc>
                  <a:txBody>
                    <a:bodyPr/>
                    <a:lstStyle/>
                    <a:p>
                      <a:pPr algn="ctr"/>
                      <a:r>
                        <a:rPr lang="en-US" sz="24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45" name="Rectangle 44">
            <a:extLst>
              <a:ext uri="{FF2B5EF4-FFF2-40B4-BE49-F238E27FC236}">
                <a16:creationId xmlns:a16="http://schemas.microsoft.com/office/drawing/2014/main" id="{A8B70A9F-FEF4-2E06-8D33-635B8E7DB82D}"/>
              </a:ext>
            </a:extLst>
          </p:cNvPr>
          <p:cNvSpPr/>
          <p:nvPr/>
        </p:nvSpPr>
        <p:spPr>
          <a:xfrm rot="19757631">
            <a:off x="6616566" y="3002617"/>
            <a:ext cx="909223" cy="246221"/>
          </a:xfrm>
          <a:prstGeom prst="rect">
            <a:avLst/>
          </a:prstGeom>
        </p:spPr>
        <p:txBody>
          <a:bodyPr wrap="none">
            <a:spAutoFit/>
          </a:bodyPr>
          <a:lstStyle/>
          <a:p>
            <a:r>
              <a:rPr lang="en-US" sz="1000" dirty="0">
                <a:solidFill>
                  <a:srgbClr val="FF0000"/>
                </a:solidFill>
              </a:rPr>
              <a:t>{〈</a:t>
            </a:r>
            <a:r>
              <a:rPr lang="en-US" sz="1000" i="1" dirty="0">
                <a:solidFill>
                  <a:srgbClr val="FF0000"/>
                </a:solidFill>
              </a:rPr>
              <a:t>A</a:t>
            </a:r>
            <a:r>
              <a:rPr lang="en-US" sz="1000" dirty="0">
                <a:solidFill>
                  <a:srgbClr val="FF0000"/>
                </a:solidFill>
              </a:rPr>
              <a:t>,0〉,〈</a:t>
            </a:r>
            <a:r>
              <a:rPr lang="en-US" sz="1000" i="1" dirty="0">
                <a:solidFill>
                  <a:srgbClr val="FF0000"/>
                </a:solidFill>
              </a:rPr>
              <a:t>B</a:t>
            </a:r>
            <a:r>
              <a:rPr lang="en-US" sz="1000" dirty="0">
                <a:solidFill>
                  <a:srgbClr val="FF0000"/>
                </a:solidFill>
              </a:rPr>
              <a:t>,0〉} </a:t>
            </a:r>
            <a:endParaRPr lang="en-US" sz="1000" dirty="0"/>
          </a:p>
        </p:txBody>
      </p:sp>
      <p:sp>
        <p:nvSpPr>
          <p:cNvPr id="46" name="Rectangle 45">
            <a:extLst>
              <a:ext uri="{FF2B5EF4-FFF2-40B4-BE49-F238E27FC236}">
                <a16:creationId xmlns:a16="http://schemas.microsoft.com/office/drawing/2014/main" id="{5F447EA1-54CD-1546-B350-E16F1C550EC3}"/>
              </a:ext>
            </a:extLst>
          </p:cNvPr>
          <p:cNvSpPr/>
          <p:nvPr/>
        </p:nvSpPr>
        <p:spPr>
          <a:xfrm rot="18751116">
            <a:off x="6577502" y="3968781"/>
            <a:ext cx="944489" cy="246221"/>
          </a:xfrm>
          <a:prstGeom prst="rect">
            <a:avLst/>
          </a:prstGeom>
        </p:spPr>
        <p:txBody>
          <a:bodyPr wrap="none">
            <a:spAutoFit/>
          </a:bodyPr>
          <a:lstStyle/>
          <a:p>
            <a:r>
              <a:rPr lang="en-US" sz="1000" dirty="0">
                <a:solidFill>
                  <a:srgbClr val="FF0000"/>
                </a:solidFill>
              </a:rPr>
              <a:t>{〈</a:t>
            </a:r>
            <a:r>
              <a:rPr lang="en-US" sz="1000" i="1" dirty="0">
                <a:solidFill>
                  <a:srgbClr val="FF0000"/>
                </a:solidFill>
              </a:rPr>
              <a:t>A</a:t>
            </a:r>
            <a:r>
              <a:rPr lang="en-US" sz="1000" dirty="0">
                <a:solidFill>
                  <a:srgbClr val="FF0000"/>
                </a:solidFill>
              </a:rPr>
              <a:t>,0〉,〈</a:t>
            </a:r>
            <a:r>
              <a:rPr lang="en-US" sz="1000" i="1" dirty="0">
                <a:solidFill>
                  <a:srgbClr val="FF0000"/>
                </a:solidFill>
              </a:rPr>
              <a:t>B</a:t>
            </a:r>
            <a:r>
              <a:rPr lang="en-US" sz="1000" dirty="0">
                <a:solidFill>
                  <a:srgbClr val="FF0000"/>
                </a:solidFill>
              </a:rPr>
              <a:t>,1〉} </a:t>
            </a:r>
            <a:endParaRPr lang="en-US" sz="1000" dirty="0"/>
          </a:p>
        </p:txBody>
      </p:sp>
    </p:spTree>
    <p:extLst>
      <p:ext uri="{BB962C8B-B14F-4D97-AF65-F5344CB8AC3E}">
        <p14:creationId xmlns:p14="http://schemas.microsoft.com/office/powerpoint/2010/main" val="48916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54F7-C02E-F6EF-5300-910E7907F788}"/>
              </a:ext>
            </a:extLst>
          </p:cNvPr>
          <p:cNvSpPr>
            <a:spLocks noGrp="1"/>
          </p:cNvSpPr>
          <p:nvPr>
            <p:ph type="title"/>
          </p:nvPr>
        </p:nvSpPr>
        <p:spPr/>
        <p:txBody>
          <a:bodyPr/>
          <a:lstStyle/>
          <a:p>
            <a:r>
              <a:rPr lang="en-US" dirty="0"/>
              <a:t>Context</a:t>
            </a:r>
          </a:p>
        </p:txBody>
      </p:sp>
      <p:sp>
        <p:nvSpPr>
          <p:cNvPr id="4" name="Date Placeholder 3">
            <a:extLst>
              <a:ext uri="{FF2B5EF4-FFF2-40B4-BE49-F238E27FC236}">
                <a16:creationId xmlns:a16="http://schemas.microsoft.com/office/drawing/2014/main" id="{B8C2637C-F7AE-25BD-DD09-C4E5F4009260}"/>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0EC4ECE2-E3E4-AF57-2B46-096601A9D597}"/>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35BA5535-E49E-8F57-1835-FEE4F4DEC889}"/>
              </a:ext>
            </a:extLst>
          </p:cNvPr>
          <p:cNvSpPr>
            <a:spLocks noGrp="1"/>
          </p:cNvSpPr>
          <p:nvPr>
            <p:ph type="sldNum" sz="quarter" idx="12"/>
          </p:nvPr>
        </p:nvSpPr>
        <p:spPr/>
        <p:txBody>
          <a:bodyPr/>
          <a:lstStyle/>
          <a:p>
            <a:fld id="{1B9EAF26-68E1-BB43-AA6D-380F048E5484}" type="slidenum">
              <a:rPr lang="en-US" altLang="zh-CN" smtClean="0"/>
              <a:pPr/>
              <a:t>2</a:t>
            </a:fld>
            <a:endParaRPr lang="en-US" altLang="zh-CN"/>
          </a:p>
        </p:txBody>
      </p:sp>
      <p:sp>
        <p:nvSpPr>
          <p:cNvPr id="141" name="Content Placeholder 2">
            <a:extLst>
              <a:ext uri="{FF2B5EF4-FFF2-40B4-BE49-F238E27FC236}">
                <a16:creationId xmlns:a16="http://schemas.microsoft.com/office/drawing/2014/main" id="{A646213C-9715-3A3B-AFEA-BA2C312DB246}"/>
              </a:ext>
            </a:extLst>
          </p:cNvPr>
          <p:cNvSpPr>
            <a:spLocks noGrp="1"/>
          </p:cNvSpPr>
          <p:nvPr>
            <p:ph idx="1"/>
          </p:nvPr>
        </p:nvSpPr>
        <p:spPr>
          <a:xfrm>
            <a:off x="533400" y="1265238"/>
            <a:ext cx="8086493" cy="4525962"/>
          </a:xfrm>
          <a:ln>
            <a:noFill/>
          </a:ln>
        </p:spPr>
        <p:txBody>
          <a:bodyPr/>
          <a:lstStyle/>
          <a:p>
            <a:pPr>
              <a:buClr>
                <a:srgbClr val="4F81BD"/>
              </a:buClr>
            </a:pPr>
            <a:r>
              <a:rPr lang="en-US" sz="2000" dirty="0">
                <a:latin typeface="Helvetica" charset="0"/>
                <a:ea typeface="宋体" charset="0"/>
                <a:cs typeface="宋体" charset="0"/>
              </a:rPr>
              <a:t>Constraint Processing (CP) </a:t>
            </a:r>
          </a:p>
          <a:p>
            <a:pPr lvl="1"/>
            <a:r>
              <a:rPr lang="en-US" sz="1800" dirty="0">
                <a:latin typeface="Helvetica" charset="0"/>
                <a:ea typeface="宋体" charset="0"/>
                <a:cs typeface="宋体" charset="0"/>
              </a:rPr>
              <a:t>Powerful framework for modeling and solving NP-hard problems</a:t>
            </a:r>
          </a:p>
          <a:p>
            <a:pPr lvl="1"/>
            <a:r>
              <a:rPr lang="en-US" sz="1800" dirty="0">
                <a:latin typeface="Helvetica" charset="0"/>
                <a:ea typeface="宋体" charset="0"/>
                <a:cs typeface="宋体" charset="0"/>
              </a:rPr>
              <a:t>Focus: Constraint Satisfaction Problems</a:t>
            </a:r>
            <a:r>
              <a:rPr lang="en-US" sz="1800" i="1" dirty="0">
                <a:latin typeface="Helvetica" charset="0"/>
                <a:ea typeface="宋体" charset="0"/>
                <a:cs typeface="宋体" charset="0"/>
              </a:rPr>
              <a:t> </a:t>
            </a:r>
            <a:r>
              <a:rPr lang="en-US" sz="1800" dirty="0">
                <a:latin typeface="Helvetica" charset="0"/>
                <a:ea typeface="宋体" charset="0"/>
                <a:cs typeface="宋体" charset="0"/>
              </a:rPr>
              <a:t>(decision)</a:t>
            </a:r>
            <a:endParaRPr lang="en-US" sz="2000" dirty="0">
              <a:latin typeface="Helvetica" charset="0"/>
              <a:ea typeface="宋体" charset="0"/>
              <a:cs typeface="宋体" charset="0"/>
            </a:endParaRPr>
          </a:p>
          <a:p>
            <a:r>
              <a:rPr lang="en-US" sz="2000" dirty="0"/>
              <a:t>Constraint Satisfaction Problem (CSP)</a:t>
            </a:r>
          </a:p>
          <a:p>
            <a:pPr lvl="1"/>
            <a:r>
              <a:rPr lang="en-US" sz="1600" b="1" dirty="0"/>
              <a:t>Given:</a:t>
            </a:r>
            <a:r>
              <a:rPr lang="en-US" sz="1600" dirty="0"/>
              <a:t>  A set of variables, their domains, a set of constraints limiting acceptable combinations of assignments to variables</a:t>
            </a:r>
          </a:p>
          <a:p>
            <a:pPr lvl="1"/>
            <a:r>
              <a:rPr lang="en-US" sz="1600" b="1" dirty="0"/>
              <a:t>Query: </a:t>
            </a:r>
            <a:r>
              <a:rPr lang="en-US" sz="1600" dirty="0"/>
              <a:t>Is there a solution satisfying all constraints?</a:t>
            </a:r>
            <a:endParaRPr lang="en-US" sz="1600" b="1" dirty="0"/>
          </a:p>
          <a:p>
            <a:pPr marL="457200" lvl="1" indent="0">
              <a:buNone/>
            </a:pPr>
            <a:r>
              <a:rPr lang="en-US" sz="1600" b="1" dirty="0"/>
              <a:t>Task</a:t>
            </a:r>
            <a:r>
              <a:rPr lang="en-US" sz="1600" dirty="0"/>
              <a:t>:  Assign a value to each variables such that all constraints are satisfied</a:t>
            </a:r>
          </a:p>
          <a:p>
            <a:pPr marL="0" indent="0">
              <a:buNone/>
            </a:pPr>
            <a:endParaRPr lang="en-US" sz="3600" dirty="0">
              <a:latin typeface="Helvetica" charset="0"/>
              <a:ea typeface="宋体" charset="0"/>
              <a:cs typeface="宋体" charset="0"/>
            </a:endParaRPr>
          </a:p>
        </p:txBody>
      </p:sp>
      <p:sp>
        <p:nvSpPr>
          <p:cNvPr id="142" name="Rectangle 141">
            <a:extLst>
              <a:ext uri="{FF2B5EF4-FFF2-40B4-BE49-F238E27FC236}">
                <a16:creationId xmlns:a16="http://schemas.microsoft.com/office/drawing/2014/main" id="{9FA2C534-E8D1-1E31-1348-265D32C27999}"/>
              </a:ext>
            </a:extLst>
          </p:cNvPr>
          <p:cNvSpPr/>
          <p:nvPr/>
        </p:nvSpPr>
        <p:spPr>
          <a:xfrm>
            <a:off x="1405294" y="4277744"/>
            <a:ext cx="1159292" cy="369332"/>
          </a:xfrm>
          <a:prstGeom prst="rect">
            <a:avLst/>
          </a:prstGeom>
        </p:spPr>
        <p:txBody>
          <a:bodyPr wrap="none">
            <a:spAutoFit/>
          </a:bodyPr>
          <a:lstStyle/>
          <a:p>
            <a:pPr algn="ctr"/>
            <a:r>
              <a:rPr lang="en-US" dirty="0"/>
              <a:t>｛1,2,3｝</a:t>
            </a:r>
          </a:p>
        </p:txBody>
      </p:sp>
      <p:sp>
        <p:nvSpPr>
          <p:cNvPr id="143" name="Rectangle 142">
            <a:extLst>
              <a:ext uri="{FF2B5EF4-FFF2-40B4-BE49-F238E27FC236}">
                <a16:creationId xmlns:a16="http://schemas.microsoft.com/office/drawing/2014/main" id="{55B9C177-C8AF-C388-9B81-CECF8D987F38}"/>
              </a:ext>
            </a:extLst>
          </p:cNvPr>
          <p:cNvSpPr/>
          <p:nvPr/>
        </p:nvSpPr>
        <p:spPr>
          <a:xfrm>
            <a:off x="3705999" y="4277744"/>
            <a:ext cx="1107996" cy="369332"/>
          </a:xfrm>
          <a:prstGeom prst="rect">
            <a:avLst/>
          </a:prstGeom>
        </p:spPr>
        <p:txBody>
          <a:bodyPr wrap="none">
            <a:spAutoFit/>
          </a:bodyPr>
          <a:lstStyle/>
          <a:p>
            <a:pPr algn="ctr"/>
            <a:r>
              <a:rPr lang="en-US" sz="1600" dirty="0"/>
              <a:t>｛</a:t>
            </a:r>
            <a:r>
              <a:rPr lang="en-US" dirty="0"/>
              <a:t>1,2,3</a:t>
            </a:r>
            <a:r>
              <a:rPr lang="en-US" sz="1600" dirty="0"/>
              <a:t>｝</a:t>
            </a:r>
          </a:p>
        </p:txBody>
      </p:sp>
      <p:sp>
        <p:nvSpPr>
          <p:cNvPr id="144" name="Rounded Rectangle 143">
            <a:extLst>
              <a:ext uri="{FF2B5EF4-FFF2-40B4-BE49-F238E27FC236}">
                <a16:creationId xmlns:a16="http://schemas.microsoft.com/office/drawing/2014/main" id="{4BAA0BB1-10D4-F5AB-9121-D12670D4DBD3}"/>
              </a:ext>
            </a:extLst>
          </p:cNvPr>
          <p:cNvSpPr/>
          <p:nvPr/>
        </p:nvSpPr>
        <p:spPr>
          <a:xfrm>
            <a:off x="1505540" y="4277744"/>
            <a:ext cx="958800" cy="32919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aphicFrame>
        <p:nvGraphicFramePr>
          <p:cNvPr id="145" name="Table 144">
            <a:extLst>
              <a:ext uri="{FF2B5EF4-FFF2-40B4-BE49-F238E27FC236}">
                <a16:creationId xmlns:a16="http://schemas.microsoft.com/office/drawing/2014/main" id="{30FFCA7A-FDD8-42BA-59F6-F587B65A2A8B}"/>
              </a:ext>
            </a:extLst>
          </p:cNvPr>
          <p:cNvGraphicFramePr>
            <a:graphicFrameLocks noGrp="1"/>
          </p:cNvGraphicFramePr>
          <p:nvPr/>
        </p:nvGraphicFramePr>
        <p:xfrm>
          <a:off x="5248644" y="4063193"/>
          <a:ext cx="428933" cy="1009144"/>
        </p:xfrm>
        <a:graphic>
          <a:graphicData uri="http://schemas.openxmlformats.org/drawingml/2006/table">
            <a:tbl>
              <a:tblPr firstRow="1" bandRow="1">
                <a:tableStyleId>{5C22544A-7EE6-4342-B048-85BDC9FD1C3A}</a:tableStyleId>
              </a:tblPr>
              <a:tblGrid>
                <a:gridCol w="189519">
                  <a:extLst>
                    <a:ext uri="{9D8B030D-6E8A-4147-A177-3AD203B41FA5}">
                      <a16:colId xmlns:a16="http://schemas.microsoft.com/office/drawing/2014/main" val="20000"/>
                    </a:ext>
                  </a:extLst>
                </a:gridCol>
                <a:gridCol w="239414">
                  <a:extLst>
                    <a:ext uri="{9D8B030D-6E8A-4147-A177-3AD203B41FA5}">
                      <a16:colId xmlns:a16="http://schemas.microsoft.com/office/drawing/2014/main" val="20001"/>
                    </a:ext>
                  </a:extLst>
                </a:gridCol>
              </a:tblGrid>
              <a:tr h="252286">
                <a:tc>
                  <a:txBody>
                    <a:bodyPr/>
                    <a:lstStyle/>
                    <a:p>
                      <a:pPr algn="ctr"/>
                      <a:r>
                        <a:rPr lang="en-US" sz="1600" i="1" dirty="0">
                          <a:solidFill>
                            <a:schemeClr val="tx1"/>
                          </a:solidFill>
                          <a:latin typeface="Times New Roman"/>
                          <a:cs typeface="Times New Roman"/>
                        </a:rPr>
                        <a:t>A</a:t>
                      </a:r>
                    </a:p>
                  </a:txBody>
                  <a:tcPr marL="0" marR="0" marT="0" marB="0">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i="1" dirty="0">
                          <a:solidFill>
                            <a:schemeClr val="tx1"/>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286">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2286">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2286">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6" name="Rectangle 145">
            <a:extLst>
              <a:ext uri="{FF2B5EF4-FFF2-40B4-BE49-F238E27FC236}">
                <a16:creationId xmlns:a16="http://schemas.microsoft.com/office/drawing/2014/main" id="{64AB3D30-BAA3-8492-DDE2-244A50ABA315}"/>
              </a:ext>
            </a:extLst>
          </p:cNvPr>
          <p:cNvSpPr/>
          <p:nvPr/>
        </p:nvSpPr>
        <p:spPr>
          <a:xfrm>
            <a:off x="1811957" y="3939365"/>
            <a:ext cx="325730" cy="369332"/>
          </a:xfrm>
          <a:prstGeom prst="rect">
            <a:avLst/>
          </a:prstGeom>
        </p:spPr>
        <p:txBody>
          <a:bodyPr wrap="none">
            <a:spAutoFit/>
          </a:bodyPr>
          <a:lstStyle/>
          <a:p>
            <a:pPr algn="ctr"/>
            <a:r>
              <a:rPr lang="en-US" i="1" dirty="0">
                <a:latin typeface="Times New Roman"/>
                <a:cs typeface="Times New Roman"/>
              </a:rPr>
              <a:t>A</a:t>
            </a:r>
          </a:p>
        </p:txBody>
      </p:sp>
      <p:sp>
        <p:nvSpPr>
          <p:cNvPr id="147" name="Rounded Rectangle 146">
            <a:extLst>
              <a:ext uri="{FF2B5EF4-FFF2-40B4-BE49-F238E27FC236}">
                <a16:creationId xmlns:a16="http://schemas.microsoft.com/office/drawing/2014/main" id="{B01F54FC-20A6-4601-1BFA-93FFD913BEA8}"/>
              </a:ext>
            </a:extLst>
          </p:cNvPr>
          <p:cNvSpPr/>
          <p:nvPr/>
        </p:nvSpPr>
        <p:spPr>
          <a:xfrm>
            <a:off x="2717544" y="5419620"/>
            <a:ext cx="958800" cy="32919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48" name="Rectangle 147">
            <a:extLst>
              <a:ext uri="{FF2B5EF4-FFF2-40B4-BE49-F238E27FC236}">
                <a16:creationId xmlns:a16="http://schemas.microsoft.com/office/drawing/2014/main" id="{91B8B820-D886-0F30-2D28-FBDEF5F705AC}"/>
              </a:ext>
            </a:extLst>
          </p:cNvPr>
          <p:cNvSpPr/>
          <p:nvPr/>
        </p:nvSpPr>
        <p:spPr>
          <a:xfrm>
            <a:off x="2620455" y="5407544"/>
            <a:ext cx="1107996" cy="369332"/>
          </a:xfrm>
          <a:prstGeom prst="rect">
            <a:avLst/>
          </a:prstGeom>
        </p:spPr>
        <p:txBody>
          <a:bodyPr wrap="none">
            <a:spAutoFit/>
          </a:bodyPr>
          <a:lstStyle/>
          <a:p>
            <a:pPr algn="ctr"/>
            <a:r>
              <a:rPr lang="en-US" sz="1600" dirty="0"/>
              <a:t>｛</a:t>
            </a:r>
            <a:r>
              <a:rPr lang="en-US" dirty="0"/>
              <a:t>1,2,3</a:t>
            </a:r>
            <a:r>
              <a:rPr lang="en-US" sz="1600" dirty="0"/>
              <a:t>｝</a:t>
            </a:r>
          </a:p>
        </p:txBody>
      </p:sp>
      <p:sp>
        <p:nvSpPr>
          <p:cNvPr id="149" name="Rectangle 148">
            <a:extLst>
              <a:ext uri="{FF2B5EF4-FFF2-40B4-BE49-F238E27FC236}">
                <a16:creationId xmlns:a16="http://schemas.microsoft.com/office/drawing/2014/main" id="{729850B5-2395-2490-9125-823B7C3E5808}"/>
              </a:ext>
            </a:extLst>
          </p:cNvPr>
          <p:cNvSpPr/>
          <p:nvPr/>
        </p:nvSpPr>
        <p:spPr>
          <a:xfrm>
            <a:off x="2330526" y="5437035"/>
            <a:ext cx="325731" cy="369332"/>
          </a:xfrm>
          <a:prstGeom prst="rect">
            <a:avLst/>
          </a:prstGeom>
        </p:spPr>
        <p:txBody>
          <a:bodyPr wrap="none">
            <a:spAutoFit/>
          </a:bodyPr>
          <a:lstStyle/>
          <a:p>
            <a:pPr algn="ctr"/>
            <a:r>
              <a:rPr lang="en-US" i="1" dirty="0">
                <a:latin typeface="Times New Roman"/>
                <a:cs typeface="Times New Roman"/>
              </a:rPr>
              <a:t>B</a:t>
            </a:r>
          </a:p>
        </p:txBody>
      </p:sp>
      <p:cxnSp>
        <p:nvCxnSpPr>
          <p:cNvPr id="150" name="Straight Connector 149">
            <a:extLst>
              <a:ext uri="{FF2B5EF4-FFF2-40B4-BE49-F238E27FC236}">
                <a16:creationId xmlns:a16="http://schemas.microsoft.com/office/drawing/2014/main" id="{92F6F51A-57B9-01DD-5610-447730A3C84E}"/>
              </a:ext>
            </a:extLst>
          </p:cNvPr>
          <p:cNvCxnSpPr>
            <a:cxnSpLocks/>
            <a:stCxn id="144" idx="2"/>
            <a:endCxn id="147" idx="0"/>
          </p:cNvCxnSpPr>
          <p:nvPr/>
        </p:nvCxnSpPr>
        <p:spPr>
          <a:xfrm>
            <a:off x="1984940" y="4606939"/>
            <a:ext cx="1212004" cy="812681"/>
          </a:xfrm>
          <a:prstGeom prst="line">
            <a:avLst/>
          </a:prstGeom>
          <a:ln w="12700"/>
        </p:spPr>
        <p:style>
          <a:lnRef idx="1">
            <a:schemeClr val="dk1"/>
          </a:lnRef>
          <a:fillRef idx="0">
            <a:schemeClr val="dk1"/>
          </a:fillRef>
          <a:effectRef idx="0">
            <a:schemeClr val="dk1"/>
          </a:effectRef>
          <a:fontRef idx="minor">
            <a:schemeClr val="tx1"/>
          </a:fontRef>
        </p:style>
      </p:cxnSp>
      <p:sp>
        <p:nvSpPr>
          <p:cNvPr id="151" name="Rectangle 150">
            <a:extLst>
              <a:ext uri="{FF2B5EF4-FFF2-40B4-BE49-F238E27FC236}">
                <a16:creationId xmlns:a16="http://schemas.microsoft.com/office/drawing/2014/main" id="{62EA29C6-B2AD-5C03-0493-C9E097661261}"/>
              </a:ext>
            </a:extLst>
          </p:cNvPr>
          <p:cNvSpPr/>
          <p:nvPr/>
        </p:nvSpPr>
        <p:spPr>
          <a:xfrm>
            <a:off x="1768598" y="4863394"/>
            <a:ext cx="733535" cy="369332"/>
          </a:xfrm>
          <a:prstGeom prst="rect">
            <a:avLst/>
          </a:prstGeom>
        </p:spPr>
        <p:txBody>
          <a:bodyPr wrap="none">
            <a:spAutoFit/>
          </a:bodyPr>
          <a:lstStyle/>
          <a:p>
            <a:pPr algn="ctr"/>
            <a:r>
              <a:rPr lang="en-US" i="1" dirty="0">
                <a:latin typeface="Times New Roman"/>
                <a:cs typeface="Times New Roman"/>
              </a:rPr>
              <a:t>A &lt; B</a:t>
            </a:r>
          </a:p>
        </p:txBody>
      </p:sp>
      <p:sp>
        <p:nvSpPr>
          <p:cNvPr id="152" name="Rounded Rectangle 151">
            <a:extLst>
              <a:ext uri="{FF2B5EF4-FFF2-40B4-BE49-F238E27FC236}">
                <a16:creationId xmlns:a16="http://schemas.microsoft.com/office/drawing/2014/main" id="{3C01A4E1-F329-7AE3-2442-38D1E1CBE099}"/>
              </a:ext>
            </a:extLst>
          </p:cNvPr>
          <p:cNvSpPr/>
          <p:nvPr/>
        </p:nvSpPr>
        <p:spPr>
          <a:xfrm>
            <a:off x="3796571" y="4277744"/>
            <a:ext cx="958800" cy="32919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3" name="Rectangle 152">
            <a:extLst>
              <a:ext uri="{FF2B5EF4-FFF2-40B4-BE49-F238E27FC236}">
                <a16:creationId xmlns:a16="http://schemas.microsoft.com/office/drawing/2014/main" id="{FE496807-6D41-9D17-2442-AE85ECEE3F4E}"/>
              </a:ext>
            </a:extLst>
          </p:cNvPr>
          <p:cNvSpPr/>
          <p:nvPr/>
        </p:nvSpPr>
        <p:spPr>
          <a:xfrm>
            <a:off x="4163483" y="3905912"/>
            <a:ext cx="338555" cy="369332"/>
          </a:xfrm>
          <a:prstGeom prst="rect">
            <a:avLst/>
          </a:prstGeom>
        </p:spPr>
        <p:txBody>
          <a:bodyPr wrap="none">
            <a:spAutoFit/>
          </a:bodyPr>
          <a:lstStyle/>
          <a:p>
            <a:pPr algn="ctr"/>
            <a:r>
              <a:rPr lang="en-US" i="1" dirty="0">
                <a:latin typeface="Times New Roman"/>
                <a:cs typeface="Times New Roman"/>
              </a:rPr>
              <a:t>C</a:t>
            </a:r>
          </a:p>
        </p:txBody>
      </p:sp>
      <p:cxnSp>
        <p:nvCxnSpPr>
          <p:cNvPr id="154" name="Straight Connector 153">
            <a:extLst>
              <a:ext uri="{FF2B5EF4-FFF2-40B4-BE49-F238E27FC236}">
                <a16:creationId xmlns:a16="http://schemas.microsoft.com/office/drawing/2014/main" id="{3582E282-4657-F4C3-0511-18A59FB62A13}"/>
              </a:ext>
            </a:extLst>
          </p:cNvPr>
          <p:cNvCxnSpPr>
            <a:cxnSpLocks/>
            <a:stCxn id="144" idx="3"/>
            <a:endCxn id="152" idx="1"/>
          </p:cNvCxnSpPr>
          <p:nvPr/>
        </p:nvCxnSpPr>
        <p:spPr>
          <a:xfrm>
            <a:off x="2464340" y="4442342"/>
            <a:ext cx="13322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89ED6524-B5E0-892C-208E-AA1B70712641}"/>
              </a:ext>
            </a:extLst>
          </p:cNvPr>
          <p:cNvCxnSpPr>
            <a:cxnSpLocks/>
            <a:stCxn id="147" idx="0"/>
            <a:endCxn id="152" idx="2"/>
          </p:cNvCxnSpPr>
          <p:nvPr/>
        </p:nvCxnSpPr>
        <p:spPr>
          <a:xfrm flipV="1">
            <a:off x="3196944" y="4606939"/>
            <a:ext cx="1079027" cy="812681"/>
          </a:xfrm>
          <a:prstGeom prst="line">
            <a:avLst/>
          </a:prstGeom>
          <a:ln w="12700"/>
        </p:spPr>
        <p:style>
          <a:lnRef idx="1">
            <a:schemeClr val="dk1"/>
          </a:lnRef>
          <a:fillRef idx="0">
            <a:schemeClr val="dk1"/>
          </a:fillRef>
          <a:effectRef idx="0">
            <a:schemeClr val="dk1"/>
          </a:effectRef>
          <a:fontRef idx="minor">
            <a:schemeClr val="tx1"/>
          </a:fontRef>
        </p:style>
      </p:cxnSp>
      <p:sp>
        <p:nvSpPr>
          <p:cNvPr id="156" name="Rectangle 155">
            <a:extLst>
              <a:ext uri="{FF2B5EF4-FFF2-40B4-BE49-F238E27FC236}">
                <a16:creationId xmlns:a16="http://schemas.microsoft.com/office/drawing/2014/main" id="{7AD34CEF-155F-946B-8ED4-B73E20856F23}"/>
              </a:ext>
            </a:extLst>
          </p:cNvPr>
          <p:cNvSpPr/>
          <p:nvPr/>
        </p:nvSpPr>
        <p:spPr>
          <a:xfrm>
            <a:off x="2738267" y="4069027"/>
            <a:ext cx="746358" cy="369332"/>
          </a:xfrm>
          <a:prstGeom prst="rect">
            <a:avLst/>
          </a:prstGeom>
        </p:spPr>
        <p:txBody>
          <a:bodyPr wrap="none">
            <a:spAutoFit/>
          </a:bodyPr>
          <a:lstStyle/>
          <a:p>
            <a:pPr algn="ctr"/>
            <a:r>
              <a:rPr lang="en-US" i="1" dirty="0">
                <a:latin typeface="Times New Roman"/>
                <a:cs typeface="Times New Roman"/>
              </a:rPr>
              <a:t>A = C</a:t>
            </a:r>
          </a:p>
        </p:txBody>
      </p:sp>
      <p:sp>
        <p:nvSpPr>
          <p:cNvPr id="157" name="Rectangle 156">
            <a:extLst>
              <a:ext uri="{FF2B5EF4-FFF2-40B4-BE49-F238E27FC236}">
                <a16:creationId xmlns:a16="http://schemas.microsoft.com/office/drawing/2014/main" id="{CB953FF2-527B-2E32-F703-4681EDA90971}"/>
              </a:ext>
            </a:extLst>
          </p:cNvPr>
          <p:cNvSpPr/>
          <p:nvPr/>
        </p:nvSpPr>
        <p:spPr>
          <a:xfrm>
            <a:off x="3771536" y="4880419"/>
            <a:ext cx="721672" cy="369332"/>
          </a:xfrm>
          <a:prstGeom prst="rect">
            <a:avLst/>
          </a:prstGeom>
        </p:spPr>
        <p:txBody>
          <a:bodyPr wrap="none">
            <a:spAutoFit/>
          </a:bodyPr>
          <a:lstStyle/>
          <a:p>
            <a:pPr algn="ctr"/>
            <a:r>
              <a:rPr lang="en-US" i="1" dirty="0">
                <a:latin typeface="Times New Roman"/>
                <a:cs typeface="Times New Roman"/>
              </a:rPr>
              <a:t>B ≠ C</a:t>
            </a:r>
          </a:p>
        </p:txBody>
      </p:sp>
      <p:graphicFrame>
        <p:nvGraphicFramePr>
          <p:cNvPr id="158" name="Table 157">
            <a:extLst>
              <a:ext uri="{FF2B5EF4-FFF2-40B4-BE49-F238E27FC236}">
                <a16:creationId xmlns:a16="http://schemas.microsoft.com/office/drawing/2014/main" id="{B25A5C55-07CB-2430-82D6-5AB349AC5027}"/>
              </a:ext>
            </a:extLst>
          </p:cNvPr>
          <p:cNvGraphicFramePr>
            <a:graphicFrameLocks noGrp="1"/>
          </p:cNvGraphicFramePr>
          <p:nvPr/>
        </p:nvGraphicFramePr>
        <p:xfrm>
          <a:off x="5911979" y="4062332"/>
          <a:ext cx="428933" cy="1009144"/>
        </p:xfrm>
        <a:graphic>
          <a:graphicData uri="http://schemas.openxmlformats.org/drawingml/2006/table">
            <a:tbl>
              <a:tblPr firstRow="1" bandRow="1">
                <a:tableStyleId>{5C22544A-7EE6-4342-B048-85BDC9FD1C3A}</a:tableStyleId>
              </a:tblPr>
              <a:tblGrid>
                <a:gridCol w="189519">
                  <a:extLst>
                    <a:ext uri="{9D8B030D-6E8A-4147-A177-3AD203B41FA5}">
                      <a16:colId xmlns:a16="http://schemas.microsoft.com/office/drawing/2014/main" val="20000"/>
                    </a:ext>
                  </a:extLst>
                </a:gridCol>
                <a:gridCol w="239414">
                  <a:extLst>
                    <a:ext uri="{9D8B030D-6E8A-4147-A177-3AD203B41FA5}">
                      <a16:colId xmlns:a16="http://schemas.microsoft.com/office/drawing/2014/main" val="20001"/>
                    </a:ext>
                  </a:extLst>
                </a:gridCol>
              </a:tblGrid>
              <a:tr h="252286">
                <a:tc>
                  <a:txBody>
                    <a:bodyPr/>
                    <a:lstStyle/>
                    <a:p>
                      <a:pPr algn="ctr"/>
                      <a:r>
                        <a:rPr lang="en-US" sz="1600" i="1" dirty="0">
                          <a:solidFill>
                            <a:schemeClr val="tx1"/>
                          </a:solidFill>
                          <a:latin typeface="Times New Roman"/>
                          <a:cs typeface="Times New Roman"/>
                        </a:rPr>
                        <a:t>A</a:t>
                      </a:r>
                    </a:p>
                  </a:txBody>
                  <a:tcPr marL="0" marR="0" marT="0" marB="0">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i="1" dirty="0">
                          <a:solidFill>
                            <a:schemeClr val="tx1"/>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286">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2286">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2286">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59" name="Table 158">
            <a:extLst>
              <a:ext uri="{FF2B5EF4-FFF2-40B4-BE49-F238E27FC236}">
                <a16:creationId xmlns:a16="http://schemas.microsoft.com/office/drawing/2014/main" id="{60378542-552B-CB33-0BBC-817E5B06B4B8}"/>
              </a:ext>
            </a:extLst>
          </p:cNvPr>
          <p:cNvGraphicFramePr>
            <a:graphicFrameLocks noGrp="1"/>
          </p:cNvGraphicFramePr>
          <p:nvPr/>
        </p:nvGraphicFramePr>
        <p:xfrm>
          <a:off x="6575314" y="4062332"/>
          <a:ext cx="428933" cy="1757556"/>
        </p:xfrm>
        <a:graphic>
          <a:graphicData uri="http://schemas.openxmlformats.org/drawingml/2006/table">
            <a:tbl>
              <a:tblPr firstRow="1" bandRow="1">
                <a:tableStyleId>{5C22544A-7EE6-4342-B048-85BDC9FD1C3A}</a:tableStyleId>
              </a:tblPr>
              <a:tblGrid>
                <a:gridCol w="189519">
                  <a:extLst>
                    <a:ext uri="{9D8B030D-6E8A-4147-A177-3AD203B41FA5}">
                      <a16:colId xmlns:a16="http://schemas.microsoft.com/office/drawing/2014/main" val="20000"/>
                    </a:ext>
                  </a:extLst>
                </a:gridCol>
                <a:gridCol w="239414">
                  <a:extLst>
                    <a:ext uri="{9D8B030D-6E8A-4147-A177-3AD203B41FA5}">
                      <a16:colId xmlns:a16="http://schemas.microsoft.com/office/drawing/2014/main" val="20001"/>
                    </a:ext>
                  </a:extLst>
                </a:gridCol>
              </a:tblGrid>
              <a:tr h="252286">
                <a:tc>
                  <a:txBody>
                    <a:bodyPr/>
                    <a:lstStyle/>
                    <a:p>
                      <a:pPr algn="ctr"/>
                      <a:r>
                        <a:rPr lang="en-US" sz="1600" i="1" dirty="0">
                          <a:solidFill>
                            <a:schemeClr val="tx1"/>
                          </a:solidFill>
                          <a:latin typeface="Times New Roman"/>
                          <a:cs typeface="Times New Roman"/>
                        </a:rPr>
                        <a:t>B</a:t>
                      </a:r>
                    </a:p>
                  </a:txBody>
                  <a:tcPr marL="0" marR="0" marT="0" marB="0">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i="1" dirty="0">
                          <a:solidFill>
                            <a:schemeClr val="tx1"/>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286">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2286">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2286">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2286">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2286">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1955">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6785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animBg="1"/>
      <p:bldP spid="146" grpId="0"/>
      <p:bldP spid="147" grpId="0" animBg="1"/>
      <p:bldP spid="148" grpId="0"/>
      <p:bldP spid="149" grpId="0"/>
      <p:bldP spid="151" grpId="0"/>
      <p:bldP spid="152" grpId="0" animBg="1"/>
      <p:bldP spid="153" grpId="0"/>
      <p:bldP spid="156" grpId="0"/>
      <p:bldP spid="1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8F96-5C55-C91F-E302-B3CEB91086CA}"/>
              </a:ext>
            </a:extLst>
          </p:cNvPr>
          <p:cNvSpPr>
            <a:spLocks noGrp="1"/>
          </p:cNvSpPr>
          <p:nvPr>
            <p:ph type="title"/>
          </p:nvPr>
        </p:nvSpPr>
        <p:spPr/>
        <p:txBody>
          <a:bodyPr/>
          <a:lstStyle/>
          <a:p>
            <a:r>
              <a:rPr lang="en-US" sz="3600" dirty="0">
                <a:latin typeface="Helvetica" charset="0"/>
                <a:ea typeface="宋体" charset="0"/>
                <a:cs typeface="宋体" charset="0"/>
              </a:rPr>
              <a:t>Focus on </a:t>
            </a:r>
            <a:r>
              <a:rPr lang="en-US" sz="3600" u="sng" dirty="0" err="1">
                <a:latin typeface="Helvetica" charset="0"/>
                <a:ea typeface="宋体" charset="0"/>
                <a:cs typeface="宋体" charset="0"/>
              </a:rPr>
              <a:t>Subscopes</a:t>
            </a:r>
            <a:r>
              <a:rPr lang="en-US" sz="3600" dirty="0">
                <a:latin typeface="Helvetica" charset="0"/>
                <a:ea typeface="宋体" charset="0"/>
                <a:cs typeface="宋体" charset="0"/>
              </a:rPr>
              <a:t> </a:t>
            </a:r>
            <a:r>
              <a:rPr lang="en-US" sz="2800" dirty="0">
                <a:latin typeface="Helvetica" charset="0"/>
                <a:ea typeface="宋体" charset="0"/>
                <a:cs typeface="宋体" charset="0"/>
              </a:rPr>
              <a:t>(not relation pairs)</a:t>
            </a:r>
            <a:endParaRPr lang="en-US" sz="2800" dirty="0"/>
          </a:p>
        </p:txBody>
      </p:sp>
      <p:sp>
        <p:nvSpPr>
          <p:cNvPr id="4" name="Date Placeholder 3">
            <a:extLst>
              <a:ext uri="{FF2B5EF4-FFF2-40B4-BE49-F238E27FC236}">
                <a16:creationId xmlns:a16="http://schemas.microsoft.com/office/drawing/2014/main" id="{9EFC5D9C-22C2-EA49-7764-02244E2D1650}"/>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0005BE2D-72B2-2E77-B4B6-388455D58C4D}"/>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F86D1596-A69F-B6FD-286A-2D1563D75C15}"/>
              </a:ext>
            </a:extLst>
          </p:cNvPr>
          <p:cNvSpPr>
            <a:spLocks noGrp="1"/>
          </p:cNvSpPr>
          <p:nvPr>
            <p:ph type="sldNum" sz="quarter" idx="12"/>
          </p:nvPr>
        </p:nvSpPr>
        <p:spPr/>
        <p:txBody>
          <a:bodyPr/>
          <a:lstStyle/>
          <a:p>
            <a:fld id="{1B9EAF26-68E1-BB43-AA6D-380F048E5484}" type="slidenum">
              <a:rPr lang="en-US" altLang="zh-CN" smtClean="0"/>
              <a:pPr/>
              <a:t>20</a:t>
            </a:fld>
            <a:endParaRPr lang="en-US" altLang="zh-CN"/>
          </a:p>
        </p:txBody>
      </p:sp>
      <p:sp>
        <p:nvSpPr>
          <p:cNvPr id="7" name="Rectangle 6">
            <a:extLst>
              <a:ext uri="{FF2B5EF4-FFF2-40B4-BE49-F238E27FC236}">
                <a16:creationId xmlns:a16="http://schemas.microsoft.com/office/drawing/2014/main" id="{AC000A25-4E6D-C67F-5E32-288ABB6B8DE4}"/>
              </a:ext>
            </a:extLst>
          </p:cNvPr>
          <p:cNvSpPr/>
          <p:nvPr/>
        </p:nvSpPr>
        <p:spPr>
          <a:xfrm>
            <a:off x="3292938" y="4975555"/>
            <a:ext cx="423639" cy="523398"/>
          </a:xfrm>
          <a:prstGeom prst="rect">
            <a:avLst/>
          </a:prstGeom>
          <a:solidFill>
            <a:srgbClr val="7030A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469D65-AA6E-6FD8-96F2-BAB1D14A5BEA}"/>
              </a:ext>
            </a:extLst>
          </p:cNvPr>
          <p:cNvSpPr/>
          <p:nvPr/>
        </p:nvSpPr>
        <p:spPr>
          <a:xfrm>
            <a:off x="3279025" y="4393915"/>
            <a:ext cx="430963" cy="290418"/>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C882DA-C395-F553-3D82-991E2BEBC75B}"/>
              </a:ext>
            </a:extLst>
          </p:cNvPr>
          <p:cNvSpPr/>
          <p:nvPr/>
        </p:nvSpPr>
        <p:spPr>
          <a:xfrm>
            <a:off x="975843" y="4310946"/>
            <a:ext cx="602929" cy="285165"/>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681A06-B06F-7A4E-B8DA-726AD304628C}"/>
              </a:ext>
            </a:extLst>
          </p:cNvPr>
          <p:cNvSpPr/>
          <p:nvPr/>
        </p:nvSpPr>
        <p:spPr>
          <a:xfrm>
            <a:off x="3303415" y="3860576"/>
            <a:ext cx="406574" cy="280160"/>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E8990E-921E-DFE8-6E0A-DD91967A0452}"/>
              </a:ext>
            </a:extLst>
          </p:cNvPr>
          <p:cNvSpPr/>
          <p:nvPr/>
        </p:nvSpPr>
        <p:spPr>
          <a:xfrm>
            <a:off x="3285614" y="4684333"/>
            <a:ext cx="424374" cy="287142"/>
          </a:xfrm>
          <a:prstGeom prst="rect">
            <a:avLst/>
          </a:prstGeom>
          <a:solidFill>
            <a:schemeClr val="accent3">
              <a:lumMod val="50000"/>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12" name="Rectangle 11">
            <a:extLst>
              <a:ext uri="{FF2B5EF4-FFF2-40B4-BE49-F238E27FC236}">
                <a16:creationId xmlns:a16="http://schemas.microsoft.com/office/drawing/2014/main" id="{F18485AD-E2C6-3DDA-6B3C-1761F3E82ACE}"/>
              </a:ext>
            </a:extLst>
          </p:cNvPr>
          <p:cNvSpPr/>
          <p:nvPr/>
        </p:nvSpPr>
        <p:spPr>
          <a:xfrm>
            <a:off x="3305354" y="4133400"/>
            <a:ext cx="404635" cy="276481"/>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BCC18E-2401-4814-EF50-14F87CF4513C}"/>
              </a:ext>
            </a:extLst>
          </p:cNvPr>
          <p:cNvSpPr/>
          <p:nvPr/>
        </p:nvSpPr>
        <p:spPr>
          <a:xfrm>
            <a:off x="975843" y="2471264"/>
            <a:ext cx="599698" cy="1195638"/>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Bracket 13">
            <a:extLst>
              <a:ext uri="{FF2B5EF4-FFF2-40B4-BE49-F238E27FC236}">
                <a16:creationId xmlns:a16="http://schemas.microsoft.com/office/drawing/2014/main" id="{5BF36BFF-568F-A9C4-F747-FB80020E9BDA}"/>
              </a:ext>
            </a:extLst>
          </p:cNvPr>
          <p:cNvSpPr/>
          <p:nvPr/>
        </p:nvSpPr>
        <p:spPr>
          <a:xfrm>
            <a:off x="2065780" y="2471264"/>
            <a:ext cx="76685" cy="1183749"/>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ight Bracket 14">
            <a:extLst>
              <a:ext uri="{FF2B5EF4-FFF2-40B4-BE49-F238E27FC236}">
                <a16:creationId xmlns:a16="http://schemas.microsoft.com/office/drawing/2014/main" id="{1F4D35BE-B58A-A461-6E40-6789DEEDDBC9}"/>
              </a:ext>
            </a:extLst>
          </p:cNvPr>
          <p:cNvSpPr/>
          <p:nvPr/>
        </p:nvSpPr>
        <p:spPr>
          <a:xfrm>
            <a:off x="2071852" y="3706909"/>
            <a:ext cx="70613" cy="601522"/>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ight Bracket 15">
            <a:extLst>
              <a:ext uri="{FF2B5EF4-FFF2-40B4-BE49-F238E27FC236}">
                <a16:creationId xmlns:a16="http://schemas.microsoft.com/office/drawing/2014/main" id="{FB997AE1-681C-AD7B-938A-08246C9E6B02}"/>
              </a:ext>
            </a:extLst>
          </p:cNvPr>
          <p:cNvSpPr/>
          <p:nvPr/>
        </p:nvSpPr>
        <p:spPr>
          <a:xfrm flipH="1">
            <a:off x="3144844" y="3888653"/>
            <a:ext cx="81192" cy="2132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20348A3-29FD-E42C-2A37-2064B1073F51}"/>
              </a:ext>
            </a:extLst>
          </p:cNvPr>
          <p:cNvCxnSpPr>
            <a:cxnSpLocks/>
            <a:stCxn id="14" idx="2"/>
            <a:endCxn id="16" idx="2"/>
          </p:cNvCxnSpPr>
          <p:nvPr/>
        </p:nvCxnSpPr>
        <p:spPr>
          <a:xfrm>
            <a:off x="2142465" y="3063139"/>
            <a:ext cx="1002379" cy="932134"/>
          </a:xfrm>
          <a:prstGeom prst="line">
            <a:avLst/>
          </a:prstGeom>
          <a:ln w="9525">
            <a:solidFill>
              <a:schemeClr val="tx1"/>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DE79000-DF21-03DD-9F98-E46B57F2F408}"/>
              </a:ext>
            </a:extLst>
          </p:cNvPr>
          <p:cNvCxnSpPr>
            <a:cxnSpLocks/>
            <a:stCxn id="15" idx="2"/>
            <a:endCxn id="41" idx="2"/>
          </p:cNvCxnSpPr>
          <p:nvPr/>
        </p:nvCxnSpPr>
        <p:spPr>
          <a:xfrm>
            <a:off x="2142465" y="4007670"/>
            <a:ext cx="1002379" cy="248865"/>
          </a:xfrm>
          <a:prstGeom prst="line">
            <a:avLst/>
          </a:prstGeom>
          <a:ln w="9525">
            <a:solidFill>
              <a:schemeClr val="tx1"/>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56F6909-F1BE-120C-8B50-858A5F265F5A}"/>
              </a:ext>
            </a:extLst>
          </p:cNvPr>
          <p:cNvSpPr txBox="1"/>
          <p:nvPr/>
        </p:nvSpPr>
        <p:spPr>
          <a:xfrm>
            <a:off x="554630" y="1985271"/>
            <a:ext cx="731263" cy="461665"/>
          </a:xfrm>
          <a:prstGeom prst="rect">
            <a:avLst/>
          </a:prstGeom>
          <a:noFill/>
        </p:spPr>
        <p:txBody>
          <a:bodyPr wrap="square" rtlCol="0">
            <a:spAutoFit/>
          </a:bodyPr>
          <a:lstStyle/>
          <a:p>
            <a:r>
              <a:rPr lang="en-US" sz="2400" i="1" dirty="0">
                <a:latin typeface="Times New Roman"/>
                <a:cs typeface="Times New Roman"/>
              </a:rPr>
              <a:t>R</a:t>
            </a:r>
            <a:r>
              <a:rPr lang="en-US" sz="2400" baseline="-25000" dirty="0">
                <a:latin typeface="Times New Roman"/>
                <a:cs typeface="Times New Roman"/>
              </a:rPr>
              <a:t>1</a:t>
            </a:r>
          </a:p>
        </p:txBody>
      </p:sp>
      <p:sp>
        <p:nvSpPr>
          <p:cNvPr id="20" name="TextBox 19">
            <a:extLst>
              <a:ext uri="{FF2B5EF4-FFF2-40B4-BE49-F238E27FC236}">
                <a16:creationId xmlns:a16="http://schemas.microsoft.com/office/drawing/2014/main" id="{92CF241D-9C34-BD60-0053-3741385EB181}"/>
              </a:ext>
            </a:extLst>
          </p:cNvPr>
          <p:cNvSpPr txBox="1"/>
          <p:nvPr/>
        </p:nvSpPr>
        <p:spPr>
          <a:xfrm>
            <a:off x="3906621" y="3454670"/>
            <a:ext cx="731263" cy="461665"/>
          </a:xfrm>
          <a:prstGeom prst="rect">
            <a:avLst/>
          </a:prstGeom>
          <a:noFill/>
        </p:spPr>
        <p:txBody>
          <a:bodyPr wrap="square" rtlCol="0">
            <a:spAutoFit/>
          </a:bodyPr>
          <a:lstStyle/>
          <a:p>
            <a:r>
              <a:rPr lang="en-US" sz="2400" i="1" dirty="0">
                <a:latin typeface="Times New Roman"/>
                <a:cs typeface="Times New Roman"/>
              </a:rPr>
              <a:t>R</a:t>
            </a:r>
            <a:r>
              <a:rPr lang="en-US" sz="2400" baseline="-25000" dirty="0">
                <a:latin typeface="Times New Roman"/>
                <a:cs typeface="Times New Roman"/>
              </a:rPr>
              <a:t>3</a:t>
            </a:r>
          </a:p>
        </p:txBody>
      </p:sp>
      <p:sp>
        <p:nvSpPr>
          <p:cNvPr id="21" name="TextBox 107">
            <a:extLst>
              <a:ext uri="{FF2B5EF4-FFF2-40B4-BE49-F238E27FC236}">
                <a16:creationId xmlns:a16="http://schemas.microsoft.com/office/drawing/2014/main" id="{6F508665-EB05-472E-6E7F-D88879BCA2D1}"/>
              </a:ext>
            </a:extLst>
          </p:cNvPr>
          <p:cNvSpPr txBox="1">
            <a:spLocks noChangeArrowheads="1"/>
          </p:cNvSpPr>
          <p:nvPr/>
        </p:nvSpPr>
        <p:spPr bwMode="auto">
          <a:xfrm>
            <a:off x="4809671" y="3388667"/>
            <a:ext cx="628534"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22" name="TextBox 107">
            <a:extLst>
              <a:ext uri="{FF2B5EF4-FFF2-40B4-BE49-F238E27FC236}">
                <a16:creationId xmlns:a16="http://schemas.microsoft.com/office/drawing/2014/main" id="{C78F9507-5BD8-2CAE-6922-8445C7BBFAB7}"/>
              </a:ext>
            </a:extLst>
          </p:cNvPr>
          <p:cNvSpPr txBox="1">
            <a:spLocks noChangeArrowheads="1"/>
          </p:cNvSpPr>
          <p:nvPr/>
        </p:nvSpPr>
        <p:spPr bwMode="auto">
          <a:xfrm>
            <a:off x="6426181" y="1795831"/>
            <a:ext cx="628534" cy="276999"/>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23" name="AutoShape 11">
            <a:extLst>
              <a:ext uri="{FF2B5EF4-FFF2-40B4-BE49-F238E27FC236}">
                <a16:creationId xmlns:a16="http://schemas.microsoft.com/office/drawing/2014/main" id="{C0155C58-0F8E-F55C-EA3E-9E3C616428E6}"/>
              </a:ext>
            </a:extLst>
          </p:cNvPr>
          <p:cNvSpPr>
            <a:spLocks noChangeArrowheads="1"/>
          </p:cNvSpPr>
          <p:nvPr/>
        </p:nvSpPr>
        <p:spPr bwMode="auto">
          <a:xfrm rot="10800000" flipH="1" flipV="1">
            <a:off x="6098591" y="2118078"/>
            <a:ext cx="1299630" cy="387895"/>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A,B,C,D,G</a:t>
            </a:r>
          </a:p>
        </p:txBody>
      </p:sp>
      <p:sp>
        <p:nvSpPr>
          <p:cNvPr id="24" name="AutoShape 11">
            <a:extLst>
              <a:ext uri="{FF2B5EF4-FFF2-40B4-BE49-F238E27FC236}">
                <a16:creationId xmlns:a16="http://schemas.microsoft.com/office/drawing/2014/main" id="{F7DBC2EF-A476-566C-80DB-4E97330AFD14}"/>
              </a:ext>
            </a:extLst>
          </p:cNvPr>
          <p:cNvSpPr>
            <a:spLocks noChangeArrowheads="1"/>
          </p:cNvSpPr>
          <p:nvPr/>
        </p:nvSpPr>
        <p:spPr bwMode="auto">
          <a:xfrm rot="10800000" flipH="1" flipV="1">
            <a:off x="4637234" y="3028554"/>
            <a:ext cx="808115" cy="385201"/>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A,B,E</a:t>
            </a:r>
          </a:p>
        </p:txBody>
      </p:sp>
      <p:sp>
        <p:nvSpPr>
          <p:cNvPr id="25" name="AutoShape 11">
            <a:extLst>
              <a:ext uri="{FF2B5EF4-FFF2-40B4-BE49-F238E27FC236}">
                <a16:creationId xmlns:a16="http://schemas.microsoft.com/office/drawing/2014/main" id="{A2E7A3CA-8609-AADB-EC47-0D0382136F27}"/>
              </a:ext>
            </a:extLst>
          </p:cNvPr>
          <p:cNvSpPr>
            <a:spLocks noChangeArrowheads="1"/>
          </p:cNvSpPr>
          <p:nvPr/>
        </p:nvSpPr>
        <p:spPr bwMode="auto">
          <a:xfrm rot="10800000" flipH="1" flipV="1">
            <a:off x="5780715" y="3027207"/>
            <a:ext cx="808115" cy="38789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A,B,F</a:t>
            </a:r>
          </a:p>
        </p:txBody>
      </p:sp>
      <p:sp>
        <p:nvSpPr>
          <p:cNvPr id="26" name="AutoShape 11">
            <a:extLst>
              <a:ext uri="{FF2B5EF4-FFF2-40B4-BE49-F238E27FC236}">
                <a16:creationId xmlns:a16="http://schemas.microsoft.com/office/drawing/2014/main" id="{D29F0239-400C-5CFE-06B0-BE70692A6943}"/>
              </a:ext>
            </a:extLst>
          </p:cNvPr>
          <p:cNvSpPr>
            <a:spLocks noChangeArrowheads="1"/>
          </p:cNvSpPr>
          <p:nvPr/>
        </p:nvSpPr>
        <p:spPr bwMode="auto">
          <a:xfrm rot="10800000" flipH="1" flipV="1">
            <a:off x="8067677" y="3027207"/>
            <a:ext cx="915863" cy="38789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C,F</a:t>
            </a:r>
          </a:p>
        </p:txBody>
      </p:sp>
      <p:sp>
        <p:nvSpPr>
          <p:cNvPr id="27" name="AutoShape 11">
            <a:extLst>
              <a:ext uri="{FF2B5EF4-FFF2-40B4-BE49-F238E27FC236}">
                <a16:creationId xmlns:a16="http://schemas.microsoft.com/office/drawing/2014/main" id="{AC036D01-9DF6-0405-BD74-129C981F1C11}"/>
              </a:ext>
            </a:extLst>
          </p:cNvPr>
          <p:cNvSpPr>
            <a:spLocks noChangeArrowheads="1"/>
          </p:cNvSpPr>
          <p:nvPr/>
        </p:nvSpPr>
        <p:spPr bwMode="auto">
          <a:xfrm rot="10800000" flipH="1" flipV="1">
            <a:off x="6924196" y="3027207"/>
            <a:ext cx="808115" cy="38789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B,E,G</a:t>
            </a:r>
          </a:p>
        </p:txBody>
      </p:sp>
      <p:cxnSp>
        <p:nvCxnSpPr>
          <p:cNvPr id="28" name="Straight Connector 27">
            <a:extLst>
              <a:ext uri="{FF2B5EF4-FFF2-40B4-BE49-F238E27FC236}">
                <a16:creationId xmlns:a16="http://schemas.microsoft.com/office/drawing/2014/main" id="{497A93B9-9A61-12EC-0D36-985BBAEA1EB9}"/>
              </a:ext>
            </a:extLst>
          </p:cNvPr>
          <p:cNvCxnSpPr>
            <a:stCxn id="24" idx="0"/>
            <a:endCxn id="23" idx="1"/>
          </p:cNvCxnSpPr>
          <p:nvPr/>
        </p:nvCxnSpPr>
        <p:spPr>
          <a:xfrm flipV="1">
            <a:off x="5041291" y="2312026"/>
            <a:ext cx="1057300" cy="716529"/>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621376C-FA98-9139-0B8F-F2801BCA852B}"/>
              </a:ext>
            </a:extLst>
          </p:cNvPr>
          <p:cNvCxnSpPr>
            <a:stCxn id="25" idx="0"/>
            <a:endCxn id="23" idx="2"/>
          </p:cNvCxnSpPr>
          <p:nvPr/>
        </p:nvCxnSpPr>
        <p:spPr>
          <a:xfrm flipV="1">
            <a:off x="6184773" y="2505973"/>
            <a:ext cx="563634" cy="521234"/>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64A4B4B-17F1-F56B-60F1-755DD318D759}"/>
              </a:ext>
            </a:extLst>
          </p:cNvPr>
          <p:cNvCxnSpPr>
            <a:stCxn id="26" idx="0"/>
            <a:endCxn id="23" idx="3"/>
          </p:cNvCxnSpPr>
          <p:nvPr/>
        </p:nvCxnSpPr>
        <p:spPr>
          <a:xfrm flipH="1" flipV="1">
            <a:off x="7398221" y="2312026"/>
            <a:ext cx="1127387" cy="715182"/>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31" name="TextBox 107">
            <a:extLst>
              <a:ext uri="{FF2B5EF4-FFF2-40B4-BE49-F238E27FC236}">
                <a16:creationId xmlns:a16="http://schemas.microsoft.com/office/drawing/2014/main" id="{FCA35848-1A64-4964-CE7B-F52B052BDFB8}"/>
              </a:ext>
            </a:extLst>
          </p:cNvPr>
          <p:cNvSpPr txBox="1">
            <a:spLocks noChangeArrowheads="1"/>
          </p:cNvSpPr>
          <p:nvPr/>
        </p:nvSpPr>
        <p:spPr bwMode="auto">
          <a:xfrm>
            <a:off x="5058740" y="2506885"/>
            <a:ext cx="448953" cy="326403"/>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cxnSp>
        <p:nvCxnSpPr>
          <p:cNvPr id="32" name="Straight Connector 31">
            <a:extLst>
              <a:ext uri="{FF2B5EF4-FFF2-40B4-BE49-F238E27FC236}">
                <a16:creationId xmlns:a16="http://schemas.microsoft.com/office/drawing/2014/main" id="{4953384E-9489-D430-5244-5CD1EE2FAB88}"/>
              </a:ext>
            </a:extLst>
          </p:cNvPr>
          <p:cNvCxnSpPr>
            <a:stCxn id="25" idx="1"/>
            <a:endCxn id="24" idx="3"/>
          </p:cNvCxnSpPr>
          <p:nvPr/>
        </p:nvCxnSpPr>
        <p:spPr>
          <a:xfrm flipH="1">
            <a:off x="5445349" y="3221155"/>
            <a:ext cx="335366"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AF14F8FA-8D86-D29C-DD60-596B697E5200}"/>
              </a:ext>
            </a:extLst>
          </p:cNvPr>
          <p:cNvCxnSpPr>
            <a:stCxn id="24" idx="2"/>
            <a:endCxn id="27" idx="2"/>
          </p:cNvCxnSpPr>
          <p:nvPr/>
        </p:nvCxnSpPr>
        <p:spPr>
          <a:xfrm rot="16200000" flipH="1">
            <a:off x="6184100" y="2270947"/>
            <a:ext cx="1347" cy="2286962"/>
          </a:xfrm>
          <a:prstGeom prst="curvedConnector3">
            <a:avLst>
              <a:gd name="adj1" fmla="val 36887139"/>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34" name="Curved Connector 33">
            <a:extLst>
              <a:ext uri="{FF2B5EF4-FFF2-40B4-BE49-F238E27FC236}">
                <a16:creationId xmlns:a16="http://schemas.microsoft.com/office/drawing/2014/main" id="{0CB14EF2-8F39-C407-AD16-807276562C37}"/>
              </a:ext>
            </a:extLst>
          </p:cNvPr>
          <p:cNvCxnSpPr>
            <a:stCxn id="25" idx="2"/>
            <a:endCxn id="26" idx="2"/>
          </p:cNvCxnSpPr>
          <p:nvPr/>
        </p:nvCxnSpPr>
        <p:spPr>
          <a:xfrm rot="16200000" flipH="1">
            <a:off x="7355190" y="2244684"/>
            <a:ext cx="14965" cy="2340836"/>
          </a:xfrm>
          <a:prstGeom prst="curvedConnector3">
            <a:avLst>
              <a:gd name="adj1" fmla="val 3466898"/>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CFDA911-6BD4-CAEC-9AB9-63436819A557}"/>
              </a:ext>
            </a:extLst>
          </p:cNvPr>
          <p:cNvCxnSpPr>
            <a:stCxn id="27" idx="0"/>
            <a:endCxn id="23" idx="2"/>
          </p:cNvCxnSpPr>
          <p:nvPr/>
        </p:nvCxnSpPr>
        <p:spPr>
          <a:xfrm flipH="1" flipV="1">
            <a:off x="6748406" y="2505973"/>
            <a:ext cx="579848" cy="521234"/>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2293197-831D-C821-D33E-5A21B16E22DF}"/>
              </a:ext>
            </a:extLst>
          </p:cNvPr>
          <p:cNvCxnSpPr>
            <a:stCxn id="27" idx="1"/>
            <a:endCxn id="25" idx="3"/>
          </p:cNvCxnSpPr>
          <p:nvPr/>
        </p:nvCxnSpPr>
        <p:spPr>
          <a:xfrm flipH="1">
            <a:off x="6588830" y="3221155"/>
            <a:ext cx="335366"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34F8B64D-34EB-3FD2-590F-8AE2A7337A1C}"/>
              </a:ext>
            </a:extLst>
          </p:cNvPr>
          <p:cNvSpPr/>
          <p:nvPr/>
        </p:nvSpPr>
        <p:spPr>
          <a:xfrm>
            <a:off x="975843" y="3679942"/>
            <a:ext cx="602929" cy="628489"/>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107">
            <a:extLst>
              <a:ext uri="{FF2B5EF4-FFF2-40B4-BE49-F238E27FC236}">
                <a16:creationId xmlns:a16="http://schemas.microsoft.com/office/drawing/2014/main" id="{52F8A0E3-FD1D-C9BD-8035-8BF8035E8845}"/>
              </a:ext>
            </a:extLst>
          </p:cNvPr>
          <p:cNvSpPr txBox="1">
            <a:spLocks noChangeArrowheads="1"/>
          </p:cNvSpPr>
          <p:nvPr/>
        </p:nvSpPr>
        <p:spPr bwMode="auto">
          <a:xfrm>
            <a:off x="5451427" y="3179782"/>
            <a:ext cx="448953"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39" name="TextBox 107">
            <a:extLst>
              <a:ext uri="{FF2B5EF4-FFF2-40B4-BE49-F238E27FC236}">
                <a16:creationId xmlns:a16="http://schemas.microsoft.com/office/drawing/2014/main" id="{5A58F032-99A8-D096-DEF1-2E31C9B5882F}"/>
              </a:ext>
            </a:extLst>
          </p:cNvPr>
          <p:cNvSpPr txBox="1">
            <a:spLocks noChangeArrowheads="1"/>
          </p:cNvSpPr>
          <p:nvPr/>
        </p:nvSpPr>
        <p:spPr bwMode="auto">
          <a:xfrm>
            <a:off x="5988820" y="2538683"/>
            <a:ext cx="448953"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A,B</a:t>
            </a:r>
            <a:endParaRPr lang="en-US" i="1" baseline="-25000" dirty="0">
              <a:latin typeface="Times New Roman"/>
              <a:cs typeface="Times New Roman"/>
            </a:endParaRPr>
          </a:p>
        </p:txBody>
      </p:sp>
      <p:sp>
        <p:nvSpPr>
          <p:cNvPr id="40" name="TextBox 39">
            <a:extLst>
              <a:ext uri="{FF2B5EF4-FFF2-40B4-BE49-F238E27FC236}">
                <a16:creationId xmlns:a16="http://schemas.microsoft.com/office/drawing/2014/main" id="{5706449F-E92D-EA7D-B49E-90F10BEE8F78}"/>
              </a:ext>
            </a:extLst>
          </p:cNvPr>
          <p:cNvSpPr txBox="1"/>
          <p:nvPr/>
        </p:nvSpPr>
        <p:spPr>
          <a:xfrm>
            <a:off x="3932976" y="1203735"/>
            <a:ext cx="731263" cy="461665"/>
          </a:xfrm>
          <a:prstGeom prst="rect">
            <a:avLst/>
          </a:prstGeom>
          <a:noFill/>
        </p:spPr>
        <p:txBody>
          <a:bodyPr wrap="square" rtlCol="0">
            <a:spAutoFit/>
          </a:bodyPr>
          <a:lstStyle/>
          <a:p>
            <a:r>
              <a:rPr lang="en-US" sz="2400" i="1" dirty="0">
                <a:latin typeface="Times New Roman"/>
                <a:cs typeface="Times New Roman"/>
              </a:rPr>
              <a:t>R</a:t>
            </a:r>
            <a:r>
              <a:rPr lang="en-US" sz="2400" baseline="-25000" dirty="0">
                <a:latin typeface="Times New Roman"/>
                <a:cs typeface="Times New Roman"/>
              </a:rPr>
              <a:t>2</a:t>
            </a:r>
          </a:p>
        </p:txBody>
      </p:sp>
      <p:sp>
        <p:nvSpPr>
          <p:cNvPr id="41" name="Right Bracket 40">
            <a:extLst>
              <a:ext uri="{FF2B5EF4-FFF2-40B4-BE49-F238E27FC236}">
                <a16:creationId xmlns:a16="http://schemas.microsoft.com/office/drawing/2014/main" id="{2C153597-D5E5-1058-B785-99162DB7FB4F}"/>
              </a:ext>
            </a:extLst>
          </p:cNvPr>
          <p:cNvSpPr/>
          <p:nvPr/>
        </p:nvSpPr>
        <p:spPr>
          <a:xfrm flipH="1">
            <a:off x="3144844" y="4149915"/>
            <a:ext cx="81192" cy="2132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9A5B5558-8EEA-A267-3C15-5B32F7D3EDD4}"/>
              </a:ext>
            </a:extLst>
          </p:cNvPr>
          <p:cNvCxnSpPr>
            <a:cxnSpLocks/>
            <a:stCxn id="43" idx="2"/>
            <a:endCxn id="44" idx="2"/>
          </p:cNvCxnSpPr>
          <p:nvPr/>
        </p:nvCxnSpPr>
        <p:spPr>
          <a:xfrm>
            <a:off x="2142465" y="4464125"/>
            <a:ext cx="1002379" cy="82599"/>
          </a:xfrm>
          <a:prstGeom prst="line">
            <a:avLst/>
          </a:prstGeom>
          <a:ln w="9525">
            <a:solidFill>
              <a:schemeClr val="tx1"/>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3" name="Right Bracket 42">
            <a:extLst>
              <a:ext uri="{FF2B5EF4-FFF2-40B4-BE49-F238E27FC236}">
                <a16:creationId xmlns:a16="http://schemas.microsoft.com/office/drawing/2014/main" id="{E178F32C-763D-4C91-C2FA-0060C5AADBB7}"/>
              </a:ext>
            </a:extLst>
          </p:cNvPr>
          <p:cNvSpPr/>
          <p:nvPr/>
        </p:nvSpPr>
        <p:spPr>
          <a:xfrm>
            <a:off x="2065780" y="4332139"/>
            <a:ext cx="76685" cy="263972"/>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ight Bracket 43">
            <a:extLst>
              <a:ext uri="{FF2B5EF4-FFF2-40B4-BE49-F238E27FC236}">
                <a16:creationId xmlns:a16="http://schemas.microsoft.com/office/drawing/2014/main" id="{21CF35E9-38DD-D2B3-3879-9C71B27DA9C8}"/>
              </a:ext>
            </a:extLst>
          </p:cNvPr>
          <p:cNvSpPr/>
          <p:nvPr/>
        </p:nvSpPr>
        <p:spPr>
          <a:xfrm flipH="1">
            <a:off x="3144844" y="4440104"/>
            <a:ext cx="81192" cy="2132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Right Bracket 44">
            <a:extLst>
              <a:ext uri="{FF2B5EF4-FFF2-40B4-BE49-F238E27FC236}">
                <a16:creationId xmlns:a16="http://schemas.microsoft.com/office/drawing/2014/main" id="{1749CF2C-7BC2-3F54-F0B4-042FD92B9975}"/>
              </a:ext>
            </a:extLst>
          </p:cNvPr>
          <p:cNvSpPr/>
          <p:nvPr/>
        </p:nvSpPr>
        <p:spPr>
          <a:xfrm flipH="1">
            <a:off x="3144392" y="1670074"/>
            <a:ext cx="77476" cy="496281"/>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Right Bracket 45">
            <a:extLst>
              <a:ext uri="{FF2B5EF4-FFF2-40B4-BE49-F238E27FC236}">
                <a16:creationId xmlns:a16="http://schemas.microsoft.com/office/drawing/2014/main" id="{7424F439-D6C2-EF4F-42DD-63F7B9FC5009}"/>
              </a:ext>
            </a:extLst>
          </p:cNvPr>
          <p:cNvSpPr/>
          <p:nvPr/>
        </p:nvSpPr>
        <p:spPr>
          <a:xfrm flipH="1">
            <a:off x="3144391" y="2196686"/>
            <a:ext cx="76685" cy="529587"/>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BFE1ADF0-01AE-D9B8-41AC-FBA13AC13047}"/>
              </a:ext>
            </a:extLst>
          </p:cNvPr>
          <p:cNvCxnSpPr>
            <a:cxnSpLocks/>
            <a:stCxn id="14" idx="2"/>
            <a:endCxn id="45" idx="2"/>
          </p:cNvCxnSpPr>
          <p:nvPr/>
        </p:nvCxnSpPr>
        <p:spPr>
          <a:xfrm flipV="1">
            <a:off x="2142465" y="1918215"/>
            <a:ext cx="1001927" cy="1144924"/>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89D8DF82-4758-71C4-C798-52038C8BA1E2}"/>
              </a:ext>
            </a:extLst>
          </p:cNvPr>
          <p:cNvCxnSpPr>
            <a:cxnSpLocks/>
            <a:stCxn id="15" idx="2"/>
            <a:endCxn id="46" idx="2"/>
          </p:cNvCxnSpPr>
          <p:nvPr/>
        </p:nvCxnSpPr>
        <p:spPr>
          <a:xfrm flipV="1">
            <a:off x="2142465" y="2461480"/>
            <a:ext cx="1001926" cy="1546190"/>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9" name="Right Bracket 48">
            <a:extLst>
              <a:ext uri="{FF2B5EF4-FFF2-40B4-BE49-F238E27FC236}">
                <a16:creationId xmlns:a16="http://schemas.microsoft.com/office/drawing/2014/main" id="{61013B0E-9CD0-2DDD-43CB-22212961B13A}"/>
              </a:ext>
            </a:extLst>
          </p:cNvPr>
          <p:cNvSpPr/>
          <p:nvPr/>
        </p:nvSpPr>
        <p:spPr>
          <a:xfrm flipH="1">
            <a:off x="3146166" y="2756604"/>
            <a:ext cx="79483" cy="544738"/>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ectangle 49">
            <a:extLst>
              <a:ext uri="{FF2B5EF4-FFF2-40B4-BE49-F238E27FC236}">
                <a16:creationId xmlns:a16="http://schemas.microsoft.com/office/drawing/2014/main" id="{2A4DAE8B-7D06-D446-EB1B-6EC66EAAB8C8}"/>
              </a:ext>
            </a:extLst>
          </p:cNvPr>
          <p:cNvSpPr/>
          <p:nvPr/>
        </p:nvSpPr>
        <p:spPr>
          <a:xfrm>
            <a:off x="3303415" y="2757500"/>
            <a:ext cx="423244" cy="561280"/>
          </a:xfrm>
          <a:prstGeom prst="rect">
            <a:avLst/>
          </a:prstGeom>
          <a:solidFill>
            <a:srgbClr val="FFCBE2">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5CB620C-C9AC-96B5-12D6-3EFD0763F79F}"/>
              </a:ext>
            </a:extLst>
          </p:cNvPr>
          <p:cNvSpPr/>
          <p:nvPr/>
        </p:nvSpPr>
        <p:spPr>
          <a:xfrm>
            <a:off x="3296924" y="2196058"/>
            <a:ext cx="429086" cy="561441"/>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DDE5662-BF29-6882-A0E0-11628E2163C3}"/>
              </a:ext>
            </a:extLst>
          </p:cNvPr>
          <p:cNvSpPr/>
          <p:nvPr/>
        </p:nvSpPr>
        <p:spPr>
          <a:xfrm>
            <a:off x="3285614" y="1616288"/>
            <a:ext cx="450828" cy="579770"/>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ight Bracket 52">
            <a:extLst>
              <a:ext uri="{FF2B5EF4-FFF2-40B4-BE49-F238E27FC236}">
                <a16:creationId xmlns:a16="http://schemas.microsoft.com/office/drawing/2014/main" id="{776AEB62-D546-482A-BFB9-581E3B4385BD}"/>
              </a:ext>
            </a:extLst>
          </p:cNvPr>
          <p:cNvSpPr/>
          <p:nvPr/>
        </p:nvSpPr>
        <p:spPr>
          <a:xfrm flipH="1">
            <a:off x="3144458" y="4712538"/>
            <a:ext cx="81192" cy="2132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Right Bracket 53">
            <a:extLst>
              <a:ext uri="{FF2B5EF4-FFF2-40B4-BE49-F238E27FC236}">
                <a16:creationId xmlns:a16="http://schemas.microsoft.com/office/drawing/2014/main" id="{DAEBE0BC-F42C-7272-AEE3-DF85B0927EF1}"/>
              </a:ext>
            </a:extLst>
          </p:cNvPr>
          <p:cNvSpPr/>
          <p:nvPr/>
        </p:nvSpPr>
        <p:spPr>
          <a:xfrm flipH="1">
            <a:off x="3144392" y="4978554"/>
            <a:ext cx="88234" cy="530215"/>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30089881-FA7A-D600-8119-0978C70DF4B5}"/>
              </a:ext>
            </a:extLst>
          </p:cNvPr>
          <p:cNvCxnSpPr>
            <a:cxnSpLocks/>
            <a:stCxn id="25" idx="0"/>
            <a:endCxn id="23" idx="2"/>
          </p:cNvCxnSpPr>
          <p:nvPr/>
        </p:nvCxnSpPr>
        <p:spPr>
          <a:xfrm flipV="1">
            <a:off x="6184773" y="2505973"/>
            <a:ext cx="563633" cy="521234"/>
          </a:xfrm>
          <a:prstGeom prst="line">
            <a:avLst/>
          </a:prstGeom>
          <a:ln>
            <a:solidFill>
              <a:srgbClr val="FF0000"/>
            </a:solidFill>
            <a:prstDash val="dash"/>
            <a:tailEnd type="none"/>
          </a:ln>
        </p:spPr>
        <p:style>
          <a:lnRef idx="1">
            <a:schemeClr val="dk1"/>
          </a:lnRef>
          <a:fillRef idx="0">
            <a:schemeClr val="dk1"/>
          </a:fillRef>
          <a:effectRef idx="0">
            <a:schemeClr val="dk1"/>
          </a:effectRef>
          <a:fontRef idx="minor">
            <a:schemeClr val="tx1"/>
          </a:fontRef>
        </p:style>
      </p:cxnSp>
      <p:graphicFrame>
        <p:nvGraphicFramePr>
          <p:cNvPr id="56" name="Table 55">
            <a:extLst>
              <a:ext uri="{FF2B5EF4-FFF2-40B4-BE49-F238E27FC236}">
                <a16:creationId xmlns:a16="http://schemas.microsoft.com/office/drawing/2014/main" id="{B75B810D-E129-98A6-30FD-2BC5AD5F6A9A}"/>
              </a:ext>
            </a:extLst>
          </p:cNvPr>
          <p:cNvGraphicFramePr>
            <a:graphicFrameLocks noGrp="1"/>
          </p:cNvGraphicFramePr>
          <p:nvPr>
            <p:extLst>
              <p:ext uri="{D42A27DB-BD31-4B8C-83A1-F6EECF244321}">
                <p14:modId xmlns:p14="http://schemas.microsoft.com/office/powerpoint/2010/main" val="1560138745"/>
              </p:ext>
            </p:extLst>
          </p:nvPr>
        </p:nvGraphicFramePr>
        <p:xfrm>
          <a:off x="3286090" y="1339624"/>
          <a:ext cx="665263" cy="1979157"/>
        </p:xfrm>
        <a:graphic>
          <a:graphicData uri="http://schemas.openxmlformats.org/drawingml/2006/table">
            <a:tbl>
              <a:tblPr firstRow="1" bandRow="1">
                <a:tableStyleId>{5C22544A-7EE6-4342-B048-85BDC9FD1C3A}</a:tableStyleId>
              </a:tblPr>
              <a:tblGrid>
                <a:gridCol w="213403">
                  <a:extLst>
                    <a:ext uri="{9D8B030D-6E8A-4147-A177-3AD203B41FA5}">
                      <a16:colId xmlns:a16="http://schemas.microsoft.com/office/drawing/2014/main" val="20000"/>
                    </a:ext>
                  </a:extLst>
                </a:gridCol>
                <a:gridCol w="225930">
                  <a:extLst>
                    <a:ext uri="{9D8B030D-6E8A-4147-A177-3AD203B41FA5}">
                      <a16:colId xmlns:a16="http://schemas.microsoft.com/office/drawing/2014/main" val="20001"/>
                    </a:ext>
                  </a:extLst>
                </a:gridCol>
                <a:gridCol w="225930">
                  <a:extLst>
                    <a:ext uri="{9D8B030D-6E8A-4147-A177-3AD203B41FA5}">
                      <a16:colId xmlns:a16="http://schemas.microsoft.com/office/drawing/2014/main" val="20002"/>
                    </a:ext>
                  </a:extLst>
                </a:gridCol>
              </a:tblGrid>
              <a:tr h="284080">
                <a:tc>
                  <a:txBody>
                    <a:bodyPr/>
                    <a:lstStyle/>
                    <a:p>
                      <a:pPr algn="ctr"/>
                      <a:r>
                        <a:rPr lang="en-US" sz="18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8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8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4080">
                <a:tc>
                  <a:txBody>
                    <a:bodyPr/>
                    <a:lstStyle/>
                    <a:p>
                      <a:pPr algn="ctr"/>
                      <a:r>
                        <a:rPr lang="en-US" sz="18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4080">
                <a:tc>
                  <a:txBody>
                    <a:bodyPr/>
                    <a:lstStyle/>
                    <a:p>
                      <a:pPr algn="ctr"/>
                      <a:r>
                        <a:rPr lang="en-US" sz="18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4080">
                <a:tc>
                  <a:txBody>
                    <a:bodyPr/>
                    <a:lstStyle/>
                    <a:p>
                      <a:pPr algn="ctr"/>
                      <a:r>
                        <a:rPr lang="en-US" sz="18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84080">
                <a:tc>
                  <a:txBody>
                    <a:bodyPr/>
                    <a:lstStyle/>
                    <a:p>
                      <a:pPr algn="ctr"/>
                      <a:r>
                        <a:rPr lang="en-US" sz="18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8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4080">
                <a:tc>
                  <a:txBody>
                    <a:bodyPr/>
                    <a:lstStyle/>
                    <a:p>
                      <a:pPr algn="ctr"/>
                      <a:r>
                        <a:rPr lang="en-US" sz="18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74677">
                <a:tc>
                  <a:txBody>
                    <a:bodyPr/>
                    <a:lstStyle/>
                    <a:p>
                      <a:pPr algn="ctr"/>
                      <a:r>
                        <a:rPr lang="en-US" sz="18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8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57" name="Table 56">
            <a:extLst>
              <a:ext uri="{FF2B5EF4-FFF2-40B4-BE49-F238E27FC236}">
                <a16:creationId xmlns:a16="http://schemas.microsoft.com/office/drawing/2014/main" id="{222B8B2A-60FA-934A-B4AD-7068CC23A3E9}"/>
              </a:ext>
            </a:extLst>
          </p:cNvPr>
          <p:cNvGraphicFramePr>
            <a:graphicFrameLocks noGrp="1"/>
          </p:cNvGraphicFramePr>
          <p:nvPr>
            <p:extLst>
              <p:ext uri="{D42A27DB-BD31-4B8C-83A1-F6EECF244321}">
                <p14:modId xmlns:p14="http://schemas.microsoft.com/office/powerpoint/2010/main" val="3803710296"/>
              </p:ext>
            </p:extLst>
          </p:nvPr>
        </p:nvGraphicFramePr>
        <p:xfrm>
          <a:off x="764134" y="2153976"/>
          <a:ext cx="1275062" cy="2463081"/>
        </p:xfrm>
        <a:graphic>
          <a:graphicData uri="http://schemas.openxmlformats.org/drawingml/2006/table">
            <a:tbl>
              <a:tblPr firstRow="1" bandRow="1">
                <a:tableStyleId>{5C22544A-7EE6-4342-B048-85BDC9FD1C3A}</a:tableStyleId>
              </a:tblPr>
              <a:tblGrid>
                <a:gridCol w="207862">
                  <a:extLst>
                    <a:ext uri="{9D8B030D-6E8A-4147-A177-3AD203B41FA5}">
                      <a16:colId xmlns:a16="http://schemas.microsoft.com/office/drawing/2014/main" val="20000"/>
                    </a:ext>
                  </a:extLst>
                </a:gridCol>
                <a:gridCol w="195988">
                  <a:extLst>
                    <a:ext uri="{9D8B030D-6E8A-4147-A177-3AD203B41FA5}">
                      <a16:colId xmlns:a16="http://schemas.microsoft.com/office/drawing/2014/main" val="20001"/>
                    </a:ext>
                  </a:extLst>
                </a:gridCol>
                <a:gridCol w="207493">
                  <a:extLst>
                    <a:ext uri="{9D8B030D-6E8A-4147-A177-3AD203B41FA5}">
                      <a16:colId xmlns:a16="http://schemas.microsoft.com/office/drawing/2014/main" val="20002"/>
                    </a:ext>
                  </a:extLst>
                </a:gridCol>
                <a:gridCol w="207493">
                  <a:extLst>
                    <a:ext uri="{9D8B030D-6E8A-4147-A177-3AD203B41FA5}">
                      <a16:colId xmlns:a16="http://schemas.microsoft.com/office/drawing/2014/main" val="20003"/>
                    </a:ext>
                  </a:extLst>
                </a:gridCol>
                <a:gridCol w="218998">
                  <a:extLst>
                    <a:ext uri="{9D8B030D-6E8A-4147-A177-3AD203B41FA5}">
                      <a16:colId xmlns:a16="http://schemas.microsoft.com/office/drawing/2014/main" val="20004"/>
                    </a:ext>
                  </a:extLst>
                </a:gridCol>
                <a:gridCol w="237228">
                  <a:extLst>
                    <a:ext uri="{9D8B030D-6E8A-4147-A177-3AD203B41FA5}">
                      <a16:colId xmlns:a16="http://schemas.microsoft.com/office/drawing/2014/main" val="20005"/>
                    </a:ext>
                  </a:extLst>
                </a:gridCol>
              </a:tblGrid>
              <a:tr h="302321">
                <a:tc>
                  <a:txBody>
                    <a:bodyPr/>
                    <a:lstStyle/>
                    <a:p>
                      <a:pPr algn="ctr"/>
                      <a:endParaRPr lang="en-US" sz="1900" i="1" dirty="0">
                        <a:solidFill>
                          <a:srgbClr val="000000"/>
                        </a:solidFill>
                        <a:latin typeface="Times New Roman"/>
                        <a:cs typeface="Times New Roman"/>
                      </a:endParaRPr>
                    </a:p>
                  </a:txBody>
                  <a:tcPr marL="0" marR="0" marT="0" marB="0">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i="1" dirty="0">
                          <a:solidFill>
                            <a:srgbClr val="000000"/>
                          </a:solidFill>
                          <a:latin typeface="Times New Roman"/>
                          <a:cs typeface="Times New Roman"/>
                        </a:rPr>
                        <a:t>G</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1</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2</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3</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4</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5</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6</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308680">
                <a:tc>
                  <a:txBody>
                    <a:bodyPr/>
                    <a:lstStyle/>
                    <a:p>
                      <a:pPr algn="ctr"/>
                      <a:r>
                        <a:rPr lang="en-US" sz="1900" i="1" dirty="0">
                          <a:solidFill>
                            <a:srgbClr val="000000"/>
                          </a:solidFill>
                          <a:latin typeface="Times New Roman"/>
                          <a:cs typeface="Times New Roman"/>
                        </a:rPr>
                        <a:t>t</a:t>
                      </a:r>
                      <a:r>
                        <a:rPr lang="en-US" sz="1900" i="0" baseline="-25000" dirty="0">
                          <a:solidFill>
                            <a:srgbClr val="000000"/>
                          </a:solidFill>
                          <a:latin typeface="Times New Roman"/>
                          <a:cs typeface="Times New Roman"/>
                        </a:rPr>
                        <a:t>7</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900" dirty="0">
                          <a:solidFill>
                            <a:srgbClr val="000000"/>
                          </a:solidFill>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9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58" name="Table 57">
            <a:extLst>
              <a:ext uri="{FF2B5EF4-FFF2-40B4-BE49-F238E27FC236}">
                <a16:creationId xmlns:a16="http://schemas.microsoft.com/office/drawing/2014/main" id="{93D1FC5C-6BE6-B23A-4C41-BF44ACC2BC62}"/>
              </a:ext>
            </a:extLst>
          </p:cNvPr>
          <p:cNvGraphicFramePr>
            <a:graphicFrameLocks noGrp="1"/>
          </p:cNvGraphicFramePr>
          <p:nvPr>
            <p:extLst>
              <p:ext uri="{D42A27DB-BD31-4B8C-83A1-F6EECF244321}">
                <p14:modId xmlns:p14="http://schemas.microsoft.com/office/powerpoint/2010/main" val="2195543584"/>
              </p:ext>
            </p:extLst>
          </p:nvPr>
        </p:nvGraphicFramePr>
        <p:xfrm>
          <a:off x="3285615" y="3579295"/>
          <a:ext cx="647363" cy="1923738"/>
        </p:xfrm>
        <a:graphic>
          <a:graphicData uri="http://schemas.openxmlformats.org/drawingml/2006/table">
            <a:tbl>
              <a:tblPr firstRow="1" bandRow="1">
                <a:tableStyleId>{5C22544A-7EE6-4342-B048-85BDC9FD1C3A}</a:tableStyleId>
              </a:tblPr>
              <a:tblGrid>
                <a:gridCol w="207661">
                  <a:extLst>
                    <a:ext uri="{9D8B030D-6E8A-4147-A177-3AD203B41FA5}">
                      <a16:colId xmlns:a16="http://schemas.microsoft.com/office/drawing/2014/main" val="20000"/>
                    </a:ext>
                  </a:extLst>
                </a:gridCol>
                <a:gridCol w="219851">
                  <a:extLst>
                    <a:ext uri="{9D8B030D-6E8A-4147-A177-3AD203B41FA5}">
                      <a16:colId xmlns:a16="http://schemas.microsoft.com/office/drawing/2014/main" val="20001"/>
                    </a:ext>
                  </a:extLst>
                </a:gridCol>
                <a:gridCol w="219851">
                  <a:extLst>
                    <a:ext uri="{9D8B030D-6E8A-4147-A177-3AD203B41FA5}">
                      <a16:colId xmlns:a16="http://schemas.microsoft.com/office/drawing/2014/main" val="20002"/>
                    </a:ext>
                  </a:extLst>
                </a:gridCol>
              </a:tblGrid>
              <a:tr h="276437">
                <a:tc>
                  <a:txBody>
                    <a:bodyPr/>
                    <a:lstStyle/>
                    <a:p>
                      <a:pPr algn="ctr"/>
                      <a:r>
                        <a:rPr lang="en-US" sz="1700" i="1" dirty="0">
                          <a:solidFill>
                            <a:srgbClr val="000000"/>
                          </a:solidFill>
                          <a:latin typeface="Times New Roman"/>
                          <a:cs typeface="Times New Roman"/>
                        </a:rPr>
                        <a:t>A</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700" i="1" dirty="0">
                          <a:solidFill>
                            <a:srgbClr val="000000"/>
                          </a:solidFill>
                          <a:latin typeface="Times New Roman"/>
                          <a:cs typeface="Times New Roman"/>
                        </a:rPr>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6437">
                <a:tc>
                  <a:txBody>
                    <a:bodyPr/>
                    <a:lstStyle/>
                    <a:p>
                      <a:pPr algn="ctr"/>
                      <a:r>
                        <a:rPr lang="en-US" sz="17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6437">
                <a:tc>
                  <a:txBody>
                    <a:bodyPr/>
                    <a:lstStyle/>
                    <a:p>
                      <a:pPr algn="ctr"/>
                      <a:r>
                        <a:rPr lang="en-US" sz="17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6437">
                <a:tc>
                  <a:txBody>
                    <a:bodyPr/>
                    <a:lstStyle/>
                    <a:p>
                      <a:pPr algn="ctr"/>
                      <a:r>
                        <a:rPr lang="en-US" sz="17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6437">
                <a:tc>
                  <a:txBody>
                    <a:bodyPr/>
                    <a:lstStyle/>
                    <a:p>
                      <a:pPr algn="ctr"/>
                      <a:r>
                        <a:rPr lang="en-US" sz="17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6437">
                <a:tc>
                  <a:txBody>
                    <a:bodyPr/>
                    <a:lstStyle/>
                    <a:p>
                      <a:pPr algn="ctr"/>
                      <a:r>
                        <a:rPr lang="en-US" sz="17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5116">
                <a:tc>
                  <a:txBody>
                    <a:bodyPr/>
                    <a:lstStyle/>
                    <a:p>
                      <a:pPr algn="ctr"/>
                      <a:r>
                        <a:rPr lang="en-US" sz="17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9" name="TextBox 107">
            <a:extLst>
              <a:ext uri="{FF2B5EF4-FFF2-40B4-BE49-F238E27FC236}">
                <a16:creationId xmlns:a16="http://schemas.microsoft.com/office/drawing/2014/main" id="{873E5E07-E3DB-45AE-B363-1E471738AE6B}"/>
              </a:ext>
            </a:extLst>
          </p:cNvPr>
          <p:cNvSpPr txBox="1">
            <a:spLocks noChangeArrowheads="1"/>
          </p:cNvSpPr>
          <p:nvPr/>
        </p:nvSpPr>
        <p:spPr bwMode="auto">
          <a:xfrm>
            <a:off x="5899029" y="3437179"/>
            <a:ext cx="628534" cy="276999"/>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sp>
        <p:nvSpPr>
          <p:cNvPr id="60" name="Content Placeholder 2">
            <a:extLst>
              <a:ext uri="{FF2B5EF4-FFF2-40B4-BE49-F238E27FC236}">
                <a16:creationId xmlns:a16="http://schemas.microsoft.com/office/drawing/2014/main" id="{889469C9-DE03-A07E-18DD-880BF406B3CA}"/>
              </a:ext>
            </a:extLst>
          </p:cNvPr>
          <p:cNvSpPr>
            <a:spLocks noGrp="1"/>
          </p:cNvSpPr>
          <p:nvPr>
            <p:ph sz="half" idx="1"/>
          </p:nvPr>
        </p:nvSpPr>
        <p:spPr>
          <a:xfrm>
            <a:off x="4530973" y="4242898"/>
            <a:ext cx="3089031" cy="1196608"/>
          </a:xfrm>
        </p:spPr>
        <p:txBody>
          <a:bodyPr/>
          <a:lstStyle/>
          <a:p>
            <a:pPr marL="0" indent="0">
              <a:buNone/>
            </a:pPr>
            <a:r>
              <a:rPr lang="en-US" sz="2000" dirty="0"/>
              <a:t>Huge savings in</a:t>
            </a:r>
          </a:p>
          <a:p>
            <a:pPr marL="514350" indent="-514350">
              <a:buFont typeface="+mj-lt"/>
              <a:buAutoNum type="arabicPeriod"/>
            </a:pPr>
            <a:r>
              <a:rPr lang="en-US" sz="2000" dirty="0"/>
              <a:t>Memory</a:t>
            </a:r>
          </a:p>
          <a:p>
            <a:pPr marL="514350" indent="-514350">
              <a:buFont typeface="+mj-lt"/>
              <a:buAutoNum type="arabicPeriod"/>
            </a:pPr>
            <a:r>
              <a:rPr lang="en-US" sz="2000" dirty="0"/>
              <a:t>Propagation speed</a:t>
            </a:r>
          </a:p>
        </p:txBody>
      </p:sp>
    </p:spTree>
    <p:extLst>
      <p:ext uri="{BB962C8B-B14F-4D97-AF65-F5344CB8AC3E}">
        <p14:creationId xmlns:p14="http://schemas.microsoft.com/office/powerpoint/2010/main" val="202399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 fill="hold"/>
                                        <p:tgtEl>
                                          <p:spTgt spid="28"/>
                                        </p:tgtEl>
                                        <p:attrNameLst>
                                          <p:attrName>stroke.color</p:attrName>
                                        </p:attrNameLst>
                                      </p:cBhvr>
                                      <p:to>
                                        <a:srgbClr val="FF2600"/>
                                      </p:to>
                                    </p:animClr>
                                    <p:set>
                                      <p:cBhvr>
                                        <p:cTn id="7" dur="10" fill="hold"/>
                                        <p:tgtEl>
                                          <p:spTgt spid="28"/>
                                        </p:tgtEl>
                                        <p:attrNameLst>
                                          <p:attrName>stroke.on</p:attrName>
                                        </p:attrNameLst>
                                      </p:cBhvr>
                                      <p:to>
                                        <p:strVal val="true"/>
                                      </p:to>
                                    </p:set>
                                  </p:childTnLst>
                                </p:cTn>
                              </p:par>
                              <p:par>
                                <p:cTn id="8" presetID="1"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29"/>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5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0">
                                            <p:txEl>
                                              <p:pRg st="0" end="0"/>
                                            </p:txEl>
                                          </p:spTgt>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0">
                                            <p:txEl>
                                              <p:pRg st="1" end="1"/>
                                            </p:txEl>
                                          </p:spTgt>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4" grpId="0" animBg="1"/>
      <p:bldP spid="15" grpId="0" animBg="1"/>
      <p:bldP spid="16" grpId="0" animBg="1"/>
      <p:bldP spid="20" grpId="0"/>
      <p:bldP spid="41" grpId="0" animBg="1"/>
      <p:bldP spid="43" grpId="0" animBg="1"/>
      <p:bldP spid="44" grpId="0" animBg="1"/>
      <p:bldP spid="45" grpId="0" animBg="1"/>
      <p:bldP spid="46" grpId="0" animBg="1"/>
      <p:bldP spid="49" grpId="0" animBg="1"/>
      <p:bldP spid="53" grpId="0" animBg="1"/>
      <p:bldP spid="54" grpId="0" animBg="1"/>
      <p:bldP spid="6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FCB0-6D13-CB19-D21C-4C75E3B830FD}"/>
              </a:ext>
            </a:extLst>
          </p:cNvPr>
          <p:cNvSpPr>
            <a:spLocks noGrp="1"/>
          </p:cNvSpPr>
          <p:nvPr>
            <p:ph type="title"/>
          </p:nvPr>
        </p:nvSpPr>
        <p:spPr/>
        <p:txBody>
          <a:bodyPr/>
          <a:lstStyle/>
          <a:p>
            <a:r>
              <a:rPr lang="en-US" dirty="0"/>
              <a:t>GAC is fast.  Use it.</a:t>
            </a:r>
          </a:p>
        </p:txBody>
      </p:sp>
      <p:sp>
        <p:nvSpPr>
          <p:cNvPr id="4" name="Date Placeholder 3">
            <a:extLst>
              <a:ext uri="{FF2B5EF4-FFF2-40B4-BE49-F238E27FC236}">
                <a16:creationId xmlns:a16="http://schemas.microsoft.com/office/drawing/2014/main" id="{3D6B3423-2D85-298A-2DF3-FEEF83D59A87}"/>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B5908E4A-434D-8AD9-AD49-3C38E6C007F5}"/>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A7B40F13-47D7-472E-66EC-DCE91A047AC8}"/>
              </a:ext>
            </a:extLst>
          </p:cNvPr>
          <p:cNvSpPr>
            <a:spLocks noGrp="1"/>
          </p:cNvSpPr>
          <p:nvPr>
            <p:ph type="sldNum" sz="quarter" idx="12"/>
          </p:nvPr>
        </p:nvSpPr>
        <p:spPr/>
        <p:txBody>
          <a:bodyPr/>
          <a:lstStyle/>
          <a:p>
            <a:fld id="{1B9EAF26-68E1-BB43-AA6D-380F048E5484}" type="slidenum">
              <a:rPr lang="en-US" altLang="zh-CN" smtClean="0"/>
              <a:pPr/>
              <a:t>21</a:t>
            </a:fld>
            <a:endParaRPr lang="en-US" altLang="zh-CN"/>
          </a:p>
        </p:txBody>
      </p:sp>
      <p:sp>
        <p:nvSpPr>
          <p:cNvPr id="3" name="Content Placeholder 2">
            <a:extLst>
              <a:ext uri="{FF2B5EF4-FFF2-40B4-BE49-F238E27FC236}">
                <a16:creationId xmlns:a16="http://schemas.microsoft.com/office/drawing/2014/main" id="{02DCA2E0-73F6-8BE1-3C07-32925C52B301}"/>
              </a:ext>
            </a:extLst>
          </p:cNvPr>
          <p:cNvSpPr>
            <a:spLocks noGrp="1"/>
          </p:cNvSpPr>
          <p:nvPr>
            <p:ph sz="half" idx="1"/>
          </p:nvPr>
        </p:nvSpPr>
        <p:spPr>
          <a:xfrm>
            <a:off x="691660" y="1295676"/>
            <a:ext cx="8088925" cy="4200884"/>
          </a:xfrm>
        </p:spPr>
        <p:txBody>
          <a:bodyPr/>
          <a:lstStyle/>
          <a:p>
            <a:r>
              <a:rPr lang="en-US" sz="2400" dirty="0"/>
              <a:t>Modern GAC algorithms are </a:t>
            </a:r>
            <a:r>
              <a:rPr lang="en-US" sz="2400" i="1" dirty="0"/>
              <a:t>fast</a:t>
            </a:r>
            <a:r>
              <a:rPr lang="en-US" sz="2400" dirty="0"/>
              <a:t> and low-memory</a:t>
            </a:r>
          </a:p>
          <a:p>
            <a:pPr lvl="1"/>
            <a:r>
              <a:rPr lang="en-US" sz="2000" dirty="0"/>
              <a:t>Compact Table, </a:t>
            </a:r>
            <a:r>
              <a:rPr lang="en-US" sz="2000" dirty="0" err="1"/>
              <a:t>STRBit</a:t>
            </a:r>
            <a:endParaRPr lang="en-US" sz="2000" dirty="0"/>
          </a:p>
          <a:p>
            <a:r>
              <a:rPr lang="en-US" sz="2400" dirty="0"/>
              <a:t>… and sometimes sufficient for enforcing </a:t>
            </a:r>
            <a:r>
              <a:rPr lang="en-US" sz="2400" dirty="0" err="1"/>
              <a:t>fPWC</a:t>
            </a:r>
            <a:endParaRPr lang="en-US" sz="2400" dirty="0"/>
          </a:p>
          <a:p>
            <a:pPr lvl="1">
              <a:tabLst>
                <a:tab pos="7816850" algn="r"/>
              </a:tabLst>
            </a:pPr>
            <a:r>
              <a:rPr lang="en-US" sz="2000" dirty="0"/>
              <a:t>Case 1: </a:t>
            </a:r>
            <a:r>
              <a:rPr lang="en-US" sz="2000" dirty="0" err="1"/>
              <a:t>Subscopes</a:t>
            </a:r>
            <a:r>
              <a:rPr lang="en-US" sz="2000" dirty="0"/>
              <a:t> with a single variable 	</a:t>
            </a:r>
            <a:r>
              <a:rPr lang="en-US" sz="1600" dirty="0">
                <a:solidFill>
                  <a:srgbClr val="E46C0A"/>
                </a:solidFill>
              </a:rPr>
              <a:t>[Lecoutre et al., 2016]</a:t>
            </a:r>
            <a:endParaRPr lang="en-US" dirty="0"/>
          </a:p>
          <a:p>
            <a:pPr lvl="1"/>
            <a:r>
              <a:rPr lang="en-US" sz="2000" dirty="0"/>
              <a:t>Case 2: Blocks whose signature contains a variable-value pair removed by a GAC algorithm</a:t>
            </a:r>
          </a:p>
          <a:p>
            <a:pPr marL="914400" lvl="2" indent="0">
              <a:buNone/>
            </a:pPr>
            <a:endParaRPr lang="en-US" sz="1600" dirty="0"/>
          </a:p>
        </p:txBody>
      </p:sp>
      <p:sp>
        <p:nvSpPr>
          <p:cNvPr id="7" name="Rectangle 6">
            <a:extLst>
              <a:ext uri="{FF2B5EF4-FFF2-40B4-BE49-F238E27FC236}">
                <a16:creationId xmlns:a16="http://schemas.microsoft.com/office/drawing/2014/main" id="{DD7362D7-D913-BD2D-5A49-60ABAF0BA3C5}"/>
              </a:ext>
            </a:extLst>
          </p:cNvPr>
          <p:cNvSpPr/>
          <p:nvPr/>
        </p:nvSpPr>
        <p:spPr>
          <a:xfrm>
            <a:off x="1984712" y="3946874"/>
            <a:ext cx="931207" cy="1062005"/>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0BC9F7-C9CC-CBAF-57E1-CDB0F0A5120C}"/>
              </a:ext>
            </a:extLst>
          </p:cNvPr>
          <p:cNvSpPr/>
          <p:nvPr/>
        </p:nvSpPr>
        <p:spPr>
          <a:xfrm>
            <a:off x="3444240" y="3921760"/>
            <a:ext cx="579121" cy="497841"/>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F2AD506-AFCA-AD79-6F62-C5724B829128}"/>
              </a:ext>
            </a:extLst>
          </p:cNvPr>
          <p:cNvSpPr/>
          <p:nvPr/>
        </p:nvSpPr>
        <p:spPr>
          <a:xfrm>
            <a:off x="4460627" y="3921761"/>
            <a:ext cx="548254" cy="243840"/>
          </a:xfrm>
          <a:prstGeom prst="rect">
            <a:avLst/>
          </a:prstGeom>
          <a:solidFill>
            <a:srgbClr val="CCFFCC">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8F6DCC9-72C7-52E6-DEEA-0A6223BDB557}"/>
              </a:ext>
            </a:extLst>
          </p:cNvPr>
          <p:cNvSpPr/>
          <p:nvPr/>
        </p:nvSpPr>
        <p:spPr>
          <a:xfrm>
            <a:off x="1984620" y="4995520"/>
            <a:ext cx="921140" cy="551840"/>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1928220-5D96-AE48-0FD8-8BEDD90FDF61}"/>
              </a:ext>
            </a:extLst>
          </p:cNvPr>
          <p:cNvSpPr/>
          <p:nvPr/>
        </p:nvSpPr>
        <p:spPr>
          <a:xfrm>
            <a:off x="3461451" y="4419601"/>
            <a:ext cx="561909" cy="487679"/>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734FA92-5F93-2BF2-1E08-67078B37DB1D}"/>
              </a:ext>
            </a:extLst>
          </p:cNvPr>
          <p:cNvSpPr/>
          <p:nvPr/>
        </p:nvSpPr>
        <p:spPr>
          <a:xfrm>
            <a:off x="4446973" y="4159587"/>
            <a:ext cx="561908" cy="260014"/>
          </a:xfrm>
          <a:prstGeom prst="rect">
            <a:avLst/>
          </a:prstGeom>
          <a:solidFill>
            <a:srgbClr val="3366FF">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0" name="Table 89">
            <a:extLst>
              <a:ext uri="{FF2B5EF4-FFF2-40B4-BE49-F238E27FC236}">
                <a16:creationId xmlns:a16="http://schemas.microsoft.com/office/drawing/2014/main" id="{B42E7F59-0AE3-60A1-69BB-34CA13073706}"/>
              </a:ext>
            </a:extLst>
          </p:cNvPr>
          <p:cNvGraphicFramePr>
            <a:graphicFrameLocks noGrp="1"/>
          </p:cNvGraphicFramePr>
          <p:nvPr>
            <p:extLst>
              <p:ext uri="{D42A27DB-BD31-4B8C-83A1-F6EECF244321}">
                <p14:modId xmlns:p14="http://schemas.microsoft.com/office/powerpoint/2010/main" val="2303079424"/>
              </p:ext>
            </p:extLst>
          </p:nvPr>
        </p:nvGraphicFramePr>
        <p:xfrm>
          <a:off x="3451292" y="3683936"/>
          <a:ext cx="571977" cy="1701631"/>
        </p:xfrm>
        <a:graphic>
          <a:graphicData uri="http://schemas.openxmlformats.org/drawingml/2006/table">
            <a:tbl>
              <a:tblPr firstRow="1" bandRow="1">
                <a:tableStyleId>{5C22544A-7EE6-4342-B048-85BDC9FD1C3A}</a:tableStyleId>
              </a:tblPr>
              <a:tblGrid>
                <a:gridCol w="183479">
                  <a:extLst>
                    <a:ext uri="{9D8B030D-6E8A-4147-A177-3AD203B41FA5}">
                      <a16:colId xmlns:a16="http://schemas.microsoft.com/office/drawing/2014/main" val="20000"/>
                    </a:ext>
                  </a:extLst>
                </a:gridCol>
                <a:gridCol w="194249">
                  <a:extLst>
                    <a:ext uri="{9D8B030D-6E8A-4147-A177-3AD203B41FA5}">
                      <a16:colId xmlns:a16="http://schemas.microsoft.com/office/drawing/2014/main" val="20001"/>
                    </a:ext>
                  </a:extLst>
                </a:gridCol>
                <a:gridCol w="194249">
                  <a:extLst>
                    <a:ext uri="{9D8B030D-6E8A-4147-A177-3AD203B41FA5}">
                      <a16:colId xmlns:a16="http://schemas.microsoft.com/office/drawing/2014/main" val="20002"/>
                    </a:ext>
                  </a:extLst>
                </a:gridCol>
              </a:tblGrid>
              <a:tr h="244245">
                <a:tc>
                  <a:txBody>
                    <a:bodyPr/>
                    <a:lstStyle/>
                    <a:p>
                      <a:pPr algn="ctr"/>
                      <a:r>
                        <a:rPr lang="en-US" sz="15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4245">
                <a:tc>
                  <a:txBody>
                    <a:bodyPr/>
                    <a:lstStyle/>
                    <a:p>
                      <a:pPr algn="ctr"/>
                      <a:r>
                        <a:rPr lang="en-US" sz="15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4245">
                <a:tc>
                  <a:txBody>
                    <a:bodyPr/>
                    <a:lstStyle/>
                    <a:p>
                      <a:pPr algn="ctr"/>
                      <a:r>
                        <a:rPr lang="en-US" sz="15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4245">
                <a:tc>
                  <a:txBody>
                    <a:bodyPr/>
                    <a:lstStyle/>
                    <a:p>
                      <a:pPr algn="ctr"/>
                      <a:r>
                        <a:rPr lang="en-US" sz="15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44245">
                <a:tc>
                  <a:txBody>
                    <a:bodyPr/>
                    <a:lstStyle/>
                    <a:p>
                      <a:pPr algn="ctr"/>
                      <a:r>
                        <a:rPr lang="en-US" sz="15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4245">
                <a:tc>
                  <a:txBody>
                    <a:bodyPr/>
                    <a:lstStyle/>
                    <a:p>
                      <a:pPr algn="ctr"/>
                      <a:r>
                        <a:rPr lang="en-US" sz="15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36161">
                <a:tc>
                  <a:txBody>
                    <a:bodyPr/>
                    <a:lstStyle/>
                    <a:p>
                      <a:pPr algn="ctr"/>
                      <a:r>
                        <a:rPr lang="en-US" sz="15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5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91" name="Table 90">
            <a:extLst>
              <a:ext uri="{FF2B5EF4-FFF2-40B4-BE49-F238E27FC236}">
                <a16:creationId xmlns:a16="http://schemas.microsoft.com/office/drawing/2014/main" id="{CAE64787-ACAC-E797-64B8-3ACC6884DF59}"/>
              </a:ext>
            </a:extLst>
          </p:cNvPr>
          <p:cNvGraphicFramePr>
            <a:graphicFrameLocks noGrp="1"/>
          </p:cNvGraphicFramePr>
          <p:nvPr>
            <p:extLst>
              <p:ext uri="{D42A27DB-BD31-4B8C-83A1-F6EECF244321}">
                <p14:modId xmlns:p14="http://schemas.microsoft.com/office/powerpoint/2010/main" val="2124352800"/>
              </p:ext>
            </p:extLst>
          </p:nvPr>
        </p:nvGraphicFramePr>
        <p:xfrm>
          <a:off x="4455805" y="3683936"/>
          <a:ext cx="556588" cy="1654644"/>
        </p:xfrm>
        <a:graphic>
          <a:graphicData uri="http://schemas.openxmlformats.org/drawingml/2006/table">
            <a:tbl>
              <a:tblPr firstRow="1" bandRow="1">
                <a:tableStyleId>{5C22544A-7EE6-4342-B048-85BDC9FD1C3A}</a:tableStyleId>
              </a:tblPr>
              <a:tblGrid>
                <a:gridCol w="178542">
                  <a:extLst>
                    <a:ext uri="{9D8B030D-6E8A-4147-A177-3AD203B41FA5}">
                      <a16:colId xmlns:a16="http://schemas.microsoft.com/office/drawing/2014/main" val="20000"/>
                    </a:ext>
                  </a:extLst>
                </a:gridCol>
                <a:gridCol w="189023">
                  <a:extLst>
                    <a:ext uri="{9D8B030D-6E8A-4147-A177-3AD203B41FA5}">
                      <a16:colId xmlns:a16="http://schemas.microsoft.com/office/drawing/2014/main" val="20001"/>
                    </a:ext>
                  </a:extLst>
                </a:gridCol>
                <a:gridCol w="189023">
                  <a:extLst>
                    <a:ext uri="{9D8B030D-6E8A-4147-A177-3AD203B41FA5}">
                      <a16:colId xmlns:a16="http://schemas.microsoft.com/office/drawing/2014/main" val="20002"/>
                    </a:ext>
                  </a:extLst>
                </a:gridCol>
              </a:tblGrid>
              <a:tr h="237674">
                <a:tc>
                  <a:txBody>
                    <a:bodyPr/>
                    <a:lstStyle/>
                    <a:p>
                      <a:pPr algn="ctr"/>
                      <a:r>
                        <a:rPr lang="en-US" sz="1500" i="1" dirty="0">
                          <a:solidFill>
                            <a:srgbClr val="000000"/>
                          </a:solidFill>
                          <a:latin typeface="Times New Roman"/>
                          <a:cs typeface="Times New Roman"/>
                        </a:rPr>
                        <a:t>A</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i="1" dirty="0">
                          <a:solidFill>
                            <a:srgbClr val="000000"/>
                          </a:solidFill>
                          <a:latin typeface="Times New Roman"/>
                          <a:cs typeface="Times New Roman"/>
                        </a:rPr>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74">
                <a:tc>
                  <a:txBody>
                    <a:bodyPr/>
                    <a:lstStyle/>
                    <a:p>
                      <a:pPr algn="ctr"/>
                      <a:r>
                        <a:rPr lang="en-US" sz="15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7674">
                <a:tc>
                  <a:txBody>
                    <a:bodyPr/>
                    <a:lstStyle/>
                    <a:p>
                      <a:pPr algn="ctr"/>
                      <a:r>
                        <a:rPr lang="en-US" sz="1500" dirty="0">
                          <a:latin typeface="Times New Roman"/>
                          <a:cs typeface="Times New Roman"/>
                        </a:rPr>
                        <a:t>0</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74">
                <a:tc>
                  <a:txBody>
                    <a:bodyPr/>
                    <a:lstStyle/>
                    <a:p>
                      <a:pPr algn="ctr"/>
                      <a:r>
                        <a:rPr lang="en-US" sz="15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7674">
                <a:tc>
                  <a:txBody>
                    <a:bodyPr/>
                    <a:lstStyle/>
                    <a:p>
                      <a:pPr algn="ctr"/>
                      <a:r>
                        <a:rPr lang="en-US" sz="15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74">
                <a:tc>
                  <a:txBody>
                    <a:bodyPr/>
                    <a:lstStyle/>
                    <a:p>
                      <a:pPr algn="ctr"/>
                      <a:r>
                        <a:rPr lang="en-US" sz="15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7940">
                <a:tc>
                  <a:txBody>
                    <a:bodyPr/>
                    <a:lstStyle/>
                    <a:p>
                      <a:pPr algn="ctr"/>
                      <a:r>
                        <a:rPr lang="en-US" sz="1500" dirty="0">
                          <a:latin typeface="Times New Roman"/>
                          <a:cs typeface="Times New Roman"/>
                        </a:rPr>
                        <a:t>1</a:t>
                      </a:r>
                    </a:p>
                  </a:txBody>
                  <a:tcPr marL="0" marR="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92" name="Table 91">
            <a:extLst>
              <a:ext uri="{FF2B5EF4-FFF2-40B4-BE49-F238E27FC236}">
                <a16:creationId xmlns:a16="http://schemas.microsoft.com/office/drawing/2014/main" id="{F33F49DC-F78E-E3E0-4950-D780CF334363}"/>
              </a:ext>
            </a:extLst>
          </p:cNvPr>
          <p:cNvGraphicFramePr>
            <a:graphicFrameLocks noGrp="1"/>
          </p:cNvGraphicFramePr>
          <p:nvPr>
            <p:extLst>
              <p:ext uri="{D42A27DB-BD31-4B8C-83A1-F6EECF244321}">
                <p14:modId xmlns:p14="http://schemas.microsoft.com/office/powerpoint/2010/main" val="3996118963"/>
              </p:ext>
            </p:extLst>
          </p:nvPr>
        </p:nvGraphicFramePr>
        <p:xfrm>
          <a:off x="1809331" y="3683936"/>
          <a:ext cx="1096267" cy="2117700"/>
        </p:xfrm>
        <a:graphic>
          <a:graphicData uri="http://schemas.openxmlformats.org/drawingml/2006/table">
            <a:tbl>
              <a:tblPr firstRow="1" bandRow="1">
                <a:tableStyleId>{5C22544A-7EE6-4342-B048-85BDC9FD1C3A}</a:tableStyleId>
              </a:tblPr>
              <a:tblGrid>
                <a:gridCol w="178715">
                  <a:extLst>
                    <a:ext uri="{9D8B030D-6E8A-4147-A177-3AD203B41FA5}">
                      <a16:colId xmlns:a16="http://schemas.microsoft.com/office/drawing/2014/main" val="20000"/>
                    </a:ext>
                  </a:extLst>
                </a:gridCol>
                <a:gridCol w="168506">
                  <a:extLst>
                    <a:ext uri="{9D8B030D-6E8A-4147-A177-3AD203B41FA5}">
                      <a16:colId xmlns:a16="http://schemas.microsoft.com/office/drawing/2014/main" val="20001"/>
                    </a:ext>
                  </a:extLst>
                </a:gridCol>
                <a:gridCol w="178397">
                  <a:extLst>
                    <a:ext uri="{9D8B030D-6E8A-4147-A177-3AD203B41FA5}">
                      <a16:colId xmlns:a16="http://schemas.microsoft.com/office/drawing/2014/main" val="20002"/>
                    </a:ext>
                  </a:extLst>
                </a:gridCol>
                <a:gridCol w="178397">
                  <a:extLst>
                    <a:ext uri="{9D8B030D-6E8A-4147-A177-3AD203B41FA5}">
                      <a16:colId xmlns:a16="http://schemas.microsoft.com/office/drawing/2014/main" val="20003"/>
                    </a:ext>
                  </a:extLst>
                </a:gridCol>
                <a:gridCol w="188289">
                  <a:extLst>
                    <a:ext uri="{9D8B030D-6E8A-4147-A177-3AD203B41FA5}">
                      <a16:colId xmlns:a16="http://schemas.microsoft.com/office/drawing/2014/main" val="20004"/>
                    </a:ext>
                  </a:extLst>
                </a:gridCol>
                <a:gridCol w="203963">
                  <a:extLst>
                    <a:ext uri="{9D8B030D-6E8A-4147-A177-3AD203B41FA5}">
                      <a16:colId xmlns:a16="http://schemas.microsoft.com/office/drawing/2014/main" val="20005"/>
                    </a:ext>
                  </a:extLst>
                </a:gridCol>
              </a:tblGrid>
              <a:tr h="259928">
                <a:tc>
                  <a:txBody>
                    <a:bodyPr/>
                    <a:lstStyle/>
                    <a:p>
                      <a:pPr algn="ctr"/>
                      <a:endParaRPr lang="en-US" sz="1600" i="1" dirty="0">
                        <a:solidFill>
                          <a:srgbClr val="000000"/>
                        </a:solidFill>
                        <a:latin typeface="Times New Roman"/>
                        <a:cs typeface="Times New Roman"/>
                      </a:endParaRPr>
                    </a:p>
                  </a:txBody>
                  <a:tcPr marL="0" marR="0" marT="0" marB="0">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G</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1</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2</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3</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4</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5</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6</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65396">
                <a:tc>
                  <a:txBody>
                    <a:bodyPr/>
                    <a:lstStyle/>
                    <a:p>
                      <a:pPr algn="ctr"/>
                      <a:r>
                        <a:rPr lang="en-US" sz="1600" i="1" dirty="0">
                          <a:solidFill>
                            <a:srgbClr val="000000"/>
                          </a:solidFill>
                          <a:latin typeface="Times New Roman"/>
                          <a:cs typeface="Times New Roman"/>
                        </a:rPr>
                        <a:t>t</a:t>
                      </a:r>
                      <a:r>
                        <a:rPr lang="en-US" sz="1600" i="0" baseline="-25000" dirty="0">
                          <a:solidFill>
                            <a:srgbClr val="000000"/>
                          </a:solidFill>
                          <a:latin typeface="Times New Roman"/>
                          <a:cs typeface="Times New Roman"/>
                        </a:rPr>
                        <a:t>7</a:t>
                      </a:r>
                    </a:p>
                  </a:txBody>
                  <a:tcPr marL="0" marR="0" marT="0" marB="0">
                    <a:lnL w="12700" cap="flat" cmpd="sng" algn="ctr">
                      <a:solidFill>
                        <a:prstClr val="black"/>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000000"/>
                          </a:solidFill>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93" name="TextBox 92">
            <a:extLst>
              <a:ext uri="{FF2B5EF4-FFF2-40B4-BE49-F238E27FC236}">
                <a16:creationId xmlns:a16="http://schemas.microsoft.com/office/drawing/2014/main" id="{CFBCD75A-70FE-6BF8-0DF3-07AF5E361163}"/>
              </a:ext>
            </a:extLst>
          </p:cNvPr>
          <p:cNvSpPr txBox="1"/>
          <p:nvPr/>
        </p:nvSpPr>
        <p:spPr>
          <a:xfrm flipH="1">
            <a:off x="5266659" y="3724721"/>
            <a:ext cx="3766818" cy="1877437"/>
          </a:xfrm>
          <a:prstGeom prst="rect">
            <a:avLst/>
          </a:prstGeom>
          <a:noFill/>
        </p:spPr>
        <p:txBody>
          <a:bodyPr wrap="square" rtlCol="0">
            <a:spAutoFit/>
          </a:bodyPr>
          <a:lstStyle/>
          <a:p>
            <a:pPr marL="342900" indent="-342900">
              <a:buFont typeface="+mj-lt"/>
              <a:buAutoNum type="arabicPeriod"/>
            </a:pPr>
            <a:r>
              <a:rPr lang="en-US" sz="1600" dirty="0">
                <a:solidFill>
                  <a:schemeClr val="tx1">
                    <a:lumMod val="75000"/>
                    <a:lumOff val="25000"/>
                  </a:schemeClr>
                </a:solidFill>
              </a:rPr>
              <a:t>GAC removes</a:t>
            </a:r>
            <a:r>
              <a:rPr lang="en-US" sz="1600" dirty="0"/>
              <a:t> </a:t>
            </a:r>
            <a:r>
              <a:rPr lang="en-US" sz="1600" dirty="0">
                <a:solidFill>
                  <a:srgbClr val="FF0000"/>
                </a:solidFill>
              </a:rPr>
              <a:t>〈</a:t>
            </a:r>
            <a:r>
              <a:rPr lang="en-US" sz="1600" i="1" dirty="0">
                <a:solidFill>
                  <a:srgbClr val="FF0000"/>
                </a:solidFill>
              </a:rPr>
              <a:t>A</a:t>
            </a:r>
            <a:r>
              <a:rPr lang="en-US" sz="1600" dirty="0">
                <a:solidFill>
                  <a:srgbClr val="FF0000"/>
                </a:solidFill>
              </a:rPr>
              <a:t>,0〉</a:t>
            </a:r>
          </a:p>
          <a:p>
            <a:pPr marL="342900" indent="-342900">
              <a:buFont typeface="+mj-lt"/>
              <a:buAutoNum type="arabicPeriod"/>
            </a:pPr>
            <a:r>
              <a:rPr lang="en-US" sz="1600" dirty="0">
                <a:solidFill>
                  <a:schemeClr val="tx1">
                    <a:lumMod val="75000"/>
                    <a:lumOff val="25000"/>
                  </a:schemeClr>
                </a:solidFill>
              </a:rPr>
              <a:t>GAC filters all tuples with </a:t>
            </a:r>
            <a:r>
              <a:rPr lang="en-US" sz="1600" dirty="0">
                <a:solidFill>
                  <a:srgbClr val="FF0000"/>
                </a:solidFill>
              </a:rPr>
              <a:t>〈</a:t>
            </a:r>
            <a:r>
              <a:rPr lang="en-US" sz="1600" i="1" dirty="0">
                <a:solidFill>
                  <a:srgbClr val="FF0000"/>
                </a:solidFill>
              </a:rPr>
              <a:t>A</a:t>
            </a:r>
            <a:r>
              <a:rPr lang="en-US" sz="1600" dirty="0">
                <a:solidFill>
                  <a:srgbClr val="FF0000"/>
                </a:solidFill>
              </a:rPr>
              <a:t>,0〉</a:t>
            </a:r>
          </a:p>
          <a:p>
            <a:pPr marL="342900" indent="-342900">
              <a:buFont typeface="+mj-lt"/>
              <a:buAutoNum type="arabicPeriod"/>
            </a:pPr>
            <a:r>
              <a:rPr lang="en-US" sz="1600" dirty="0">
                <a:solidFill>
                  <a:schemeClr val="tx1">
                    <a:lumMod val="75000"/>
                    <a:lumOff val="25000"/>
                  </a:schemeClr>
                </a:solidFill>
              </a:rPr>
              <a:t>Consequently, blocks</a:t>
            </a:r>
          </a:p>
          <a:p>
            <a:pPr marL="742950" lvl="1" indent="-285750">
              <a:buFont typeface="Arial" panose="020B0604020202020204" pitchFamily="34" charset="0"/>
              <a:buChar char="•"/>
            </a:pPr>
            <a:r>
              <a:rPr lang="en-US" sz="1600" dirty="0">
                <a:solidFill>
                  <a:srgbClr val="FF0000"/>
                </a:solidFill>
              </a:rPr>
              <a:t>{〈</a:t>
            </a:r>
            <a:r>
              <a:rPr lang="en-US" sz="1600" i="1" dirty="0">
                <a:solidFill>
                  <a:srgbClr val="FF0000"/>
                </a:solidFill>
              </a:rPr>
              <a:t>A</a:t>
            </a:r>
            <a:r>
              <a:rPr lang="en-US" sz="1600" dirty="0">
                <a:solidFill>
                  <a:srgbClr val="FF0000"/>
                </a:solidFill>
              </a:rPr>
              <a:t>,0〉,〈</a:t>
            </a:r>
            <a:r>
              <a:rPr lang="en-US" sz="1600" i="1" dirty="0">
                <a:solidFill>
                  <a:srgbClr val="FF0000"/>
                </a:solidFill>
              </a:rPr>
              <a:t>B</a:t>
            </a:r>
            <a:r>
              <a:rPr lang="en-US" sz="1600" dirty="0">
                <a:solidFill>
                  <a:srgbClr val="FF0000"/>
                </a:solidFill>
              </a:rPr>
              <a:t>,0〉} </a:t>
            </a:r>
            <a:r>
              <a:rPr lang="en-US" sz="1600" dirty="0">
                <a:solidFill>
                  <a:schemeClr val="tx1">
                    <a:lumMod val="75000"/>
                    <a:lumOff val="25000"/>
                  </a:schemeClr>
                </a:solidFill>
              </a:rPr>
              <a:t>and </a:t>
            </a:r>
          </a:p>
          <a:p>
            <a:pPr marL="742950" lvl="1" indent="-285750">
              <a:buFont typeface="Arial" panose="020B0604020202020204" pitchFamily="34" charset="0"/>
              <a:buChar char="•"/>
            </a:pPr>
            <a:r>
              <a:rPr lang="en-US" sz="1600" dirty="0">
                <a:solidFill>
                  <a:srgbClr val="FF0000"/>
                </a:solidFill>
              </a:rPr>
              <a:t>{〈</a:t>
            </a:r>
            <a:r>
              <a:rPr lang="en-US" sz="1600" i="1" dirty="0">
                <a:solidFill>
                  <a:srgbClr val="FF0000"/>
                </a:solidFill>
              </a:rPr>
              <a:t>A</a:t>
            </a:r>
            <a:r>
              <a:rPr lang="en-US" sz="1600" dirty="0">
                <a:solidFill>
                  <a:srgbClr val="FF0000"/>
                </a:solidFill>
              </a:rPr>
              <a:t>,0〉,〈</a:t>
            </a:r>
            <a:r>
              <a:rPr lang="en-US" sz="1600" i="1" dirty="0">
                <a:solidFill>
                  <a:srgbClr val="FF0000"/>
                </a:solidFill>
              </a:rPr>
              <a:t>B</a:t>
            </a:r>
            <a:r>
              <a:rPr lang="en-US" sz="1600" dirty="0">
                <a:solidFill>
                  <a:srgbClr val="FF0000"/>
                </a:solidFill>
              </a:rPr>
              <a:t>,1〉} </a:t>
            </a:r>
          </a:p>
          <a:p>
            <a:r>
              <a:rPr lang="en-US" sz="1600" dirty="0">
                <a:solidFill>
                  <a:schemeClr val="tx1">
                    <a:lumMod val="75000"/>
                    <a:lumOff val="25000"/>
                  </a:schemeClr>
                </a:solidFill>
              </a:rPr>
              <a:t>      are removed</a:t>
            </a:r>
          </a:p>
          <a:p>
            <a:endParaRPr lang="en-US" sz="1600" dirty="0">
              <a:solidFill>
                <a:srgbClr val="FF0000"/>
              </a:solidFill>
            </a:endParaRPr>
          </a:p>
        </p:txBody>
      </p:sp>
      <p:sp>
        <p:nvSpPr>
          <p:cNvPr id="94" name="Right Bracket 93">
            <a:extLst>
              <a:ext uri="{FF2B5EF4-FFF2-40B4-BE49-F238E27FC236}">
                <a16:creationId xmlns:a16="http://schemas.microsoft.com/office/drawing/2014/main" id="{F444CFF3-C7EA-CAD6-D108-B6C6545F05D6}"/>
              </a:ext>
            </a:extLst>
          </p:cNvPr>
          <p:cNvSpPr/>
          <p:nvPr/>
        </p:nvSpPr>
        <p:spPr>
          <a:xfrm>
            <a:off x="2943967" y="3946875"/>
            <a:ext cx="76685" cy="101033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Right Bracket 94">
            <a:extLst>
              <a:ext uri="{FF2B5EF4-FFF2-40B4-BE49-F238E27FC236}">
                <a16:creationId xmlns:a16="http://schemas.microsoft.com/office/drawing/2014/main" id="{75050C4D-695B-CA9C-58A1-E36331DDD9B1}"/>
              </a:ext>
            </a:extLst>
          </p:cNvPr>
          <p:cNvSpPr/>
          <p:nvPr/>
        </p:nvSpPr>
        <p:spPr>
          <a:xfrm flipH="1">
            <a:off x="3336238" y="3979048"/>
            <a:ext cx="78100" cy="430393"/>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8C86F59E-4D10-B0CD-F9B2-27475ED25DCC}"/>
              </a:ext>
            </a:extLst>
          </p:cNvPr>
          <p:cNvCxnSpPr>
            <a:cxnSpLocks/>
            <a:stCxn id="94" idx="2"/>
            <a:endCxn id="95" idx="2"/>
          </p:cNvCxnSpPr>
          <p:nvPr/>
        </p:nvCxnSpPr>
        <p:spPr>
          <a:xfrm flipV="1">
            <a:off x="3020652" y="4194245"/>
            <a:ext cx="315586" cy="257795"/>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97" name="Right Bracket 96">
            <a:extLst>
              <a:ext uri="{FF2B5EF4-FFF2-40B4-BE49-F238E27FC236}">
                <a16:creationId xmlns:a16="http://schemas.microsoft.com/office/drawing/2014/main" id="{42BE491C-A0FD-2C36-A806-C785CEB15AE2}"/>
              </a:ext>
            </a:extLst>
          </p:cNvPr>
          <p:cNvSpPr/>
          <p:nvPr/>
        </p:nvSpPr>
        <p:spPr>
          <a:xfrm>
            <a:off x="2943967" y="5018165"/>
            <a:ext cx="73553" cy="498715"/>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Right Bracket 97">
            <a:extLst>
              <a:ext uri="{FF2B5EF4-FFF2-40B4-BE49-F238E27FC236}">
                <a16:creationId xmlns:a16="http://schemas.microsoft.com/office/drawing/2014/main" id="{ED661C21-D3FD-BE17-E214-AD72D525027E}"/>
              </a:ext>
            </a:extLst>
          </p:cNvPr>
          <p:cNvSpPr/>
          <p:nvPr/>
        </p:nvSpPr>
        <p:spPr>
          <a:xfrm>
            <a:off x="4050641" y="4441880"/>
            <a:ext cx="64558" cy="4552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Right Bracket 98">
            <a:extLst>
              <a:ext uri="{FF2B5EF4-FFF2-40B4-BE49-F238E27FC236}">
                <a16:creationId xmlns:a16="http://schemas.microsoft.com/office/drawing/2014/main" id="{0924FA57-2374-1F37-BEFD-BC0C4D298C52}"/>
              </a:ext>
            </a:extLst>
          </p:cNvPr>
          <p:cNvSpPr/>
          <p:nvPr/>
        </p:nvSpPr>
        <p:spPr>
          <a:xfrm>
            <a:off x="4050641" y="3954201"/>
            <a:ext cx="64558" cy="436879"/>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Right Bracket 99">
            <a:extLst>
              <a:ext uri="{FF2B5EF4-FFF2-40B4-BE49-F238E27FC236}">
                <a16:creationId xmlns:a16="http://schemas.microsoft.com/office/drawing/2014/main" id="{FC67D230-7803-2571-004D-0300278C06E1}"/>
              </a:ext>
            </a:extLst>
          </p:cNvPr>
          <p:cNvSpPr/>
          <p:nvPr/>
        </p:nvSpPr>
        <p:spPr>
          <a:xfrm flipH="1">
            <a:off x="3336238" y="4452040"/>
            <a:ext cx="78100" cy="430393"/>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37D1E2E2-5360-4E20-EB6A-0FDC2AB1D67A}"/>
              </a:ext>
            </a:extLst>
          </p:cNvPr>
          <p:cNvCxnSpPr>
            <a:cxnSpLocks/>
            <a:stCxn id="97" idx="2"/>
            <a:endCxn id="100" idx="2"/>
          </p:cNvCxnSpPr>
          <p:nvPr/>
        </p:nvCxnSpPr>
        <p:spPr>
          <a:xfrm flipV="1">
            <a:off x="3017520" y="4667237"/>
            <a:ext cx="318718" cy="600286"/>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AAFD6D62-2FC5-BF1D-1506-B4E108C05954}"/>
              </a:ext>
            </a:extLst>
          </p:cNvPr>
          <p:cNvCxnSpPr>
            <a:cxnSpLocks/>
            <a:stCxn id="99" idx="2"/>
            <a:endCxn id="104" idx="2"/>
          </p:cNvCxnSpPr>
          <p:nvPr/>
        </p:nvCxnSpPr>
        <p:spPr>
          <a:xfrm flipV="1">
            <a:off x="4115199" y="4048760"/>
            <a:ext cx="253600" cy="123881"/>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898B34F6-63DE-C428-65A2-C8F36951BFC0}"/>
              </a:ext>
            </a:extLst>
          </p:cNvPr>
          <p:cNvCxnSpPr>
            <a:cxnSpLocks/>
            <a:stCxn id="98" idx="2"/>
            <a:endCxn id="105" idx="2"/>
          </p:cNvCxnSpPr>
          <p:nvPr/>
        </p:nvCxnSpPr>
        <p:spPr>
          <a:xfrm flipV="1">
            <a:off x="4115199" y="4279899"/>
            <a:ext cx="253600" cy="389601"/>
          </a:xfrm>
          <a:prstGeom prst="line">
            <a:avLst/>
          </a:prstGeom>
          <a:ln w="9525">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4" name="Right Bracket 103">
            <a:extLst>
              <a:ext uri="{FF2B5EF4-FFF2-40B4-BE49-F238E27FC236}">
                <a16:creationId xmlns:a16="http://schemas.microsoft.com/office/drawing/2014/main" id="{D70144C8-9A62-0D9A-785F-E225518CD0AC}"/>
              </a:ext>
            </a:extLst>
          </p:cNvPr>
          <p:cNvSpPr/>
          <p:nvPr/>
        </p:nvSpPr>
        <p:spPr>
          <a:xfrm flipH="1">
            <a:off x="4368799" y="3952240"/>
            <a:ext cx="50799" cy="1930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Right Bracket 104">
            <a:extLst>
              <a:ext uri="{FF2B5EF4-FFF2-40B4-BE49-F238E27FC236}">
                <a16:creationId xmlns:a16="http://schemas.microsoft.com/office/drawing/2014/main" id="{BAC590A7-0F7B-9D10-399B-4E2848782911}"/>
              </a:ext>
            </a:extLst>
          </p:cNvPr>
          <p:cNvSpPr/>
          <p:nvPr/>
        </p:nvSpPr>
        <p:spPr>
          <a:xfrm flipH="1">
            <a:off x="4368799" y="4183379"/>
            <a:ext cx="50799" cy="193040"/>
          </a:xfrm>
          <a:prstGeom prst="rightBracket">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6880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FF2600"/>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87"/>
                                        </p:tgtEl>
                                        <p:attrNameLst>
                                          <p:attrName>fillcolor</p:attrName>
                                        </p:attrNameLst>
                                      </p:cBhvr>
                                      <p:to>
                                        <a:srgbClr val="FF2600"/>
                                      </p:to>
                                    </p:animClr>
                                    <p:set>
                                      <p:cBhvr>
                                        <p:cTn id="17" dur="2000" fill="hold"/>
                                        <p:tgtEl>
                                          <p:spTgt spid="87"/>
                                        </p:tgtEl>
                                        <p:attrNameLst>
                                          <p:attrName>fill.type</p:attrName>
                                        </p:attrNameLst>
                                      </p:cBhvr>
                                      <p:to>
                                        <p:strVal val="solid"/>
                                      </p:to>
                                    </p:set>
                                    <p:set>
                                      <p:cBhvr>
                                        <p:cTn id="18" dur="2000" fill="hold"/>
                                        <p:tgtEl>
                                          <p:spTgt spid="87"/>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8"/>
                                        </p:tgtEl>
                                        <p:attrNameLst>
                                          <p:attrName>fillcolor</p:attrName>
                                        </p:attrNameLst>
                                      </p:cBhvr>
                                      <p:to>
                                        <a:srgbClr val="FF2600"/>
                                      </p:to>
                                    </p:animClr>
                                    <p:set>
                                      <p:cBhvr>
                                        <p:cTn id="21" dur="2000" fill="hold"/>
                                        <p:tgtEl>
                                          <p:spTgt spid="8"/>
                                        </p:tgtEl>
                                        <p:attrNameLst>
                                          <p:attrName>fill.type</p:attrName>
                                        </p:attrNameLst>
                                      </p:cBhvr>
                                      <p:to>
                                        <p:strVal val="solid"/>
                                      </p:to>
                                    </p:set>
                                    <p:set>
                                      <p:cBhvr>
                                        <p:cTn id="22" dur="2000" fill="hold"/>
                                        <p:tgtEl>
                                          <p:spTgt spid="8"/>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88"/>
                                        </p:tgtEl>
                                        <p:attrNameLst>
                                          <p:attrName>fillcolor</p:attrName>
                                        </p:attrNameLst>
                                      </p:cBhvr>
                                      <p:to>
                                        <a:srgbClr val="FF2600"/>
                                      </p:to>
                                    </p:animClr>
                                    <p:set>
                                      <p:cBhvr>
                                        <p:cTn id="25" dur="2000" fill="hold"/>
                                        <p:tgtEl>
                                          <p:spTgt spid="88"/>
                                        </p:tgtEl>
                                        <p:attrNameLst>
                                          <p:attrName>fill.type</p:attrName>
                                        </p:attrNameLst>
                                      </p:cBhvr>
                                      <p:to>
                                        <p:strVal val="solid"/>
                                      </p:to>
                                    </p:set>
                                    <p:set>
                                      <p:cBhvr>
                                        <p:cTn id="26" dur="2000" fill="hold"/>
                                        <p:tgtEl>
                                          <p:spTgt spid="88"/>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86"/>
                                        </p:tgtEl>
                                        <p:attrNameLst>
                                          <p:attrName>fillcolor</p:attrName>
                                        </p:attrNameLst>
                                      </p:cBhvr>
                                      <p:to>
                                        <a:srgbClr val="FF2600"/>
                                      </p:to>
                                    </p:animClr>
                                    <p:set>
                                      <p:cBhvr>
                                        <p:cTn id="29" dur="2000" fill="hold"/>
                                        <p:tgtEl>
                                          <p:spTgt spid="86"/>
                                        </p:tgtEl>
                                        <p:attrNameLst>
                                          <p:attrName>fill.type</p:attrName>
                                        </p:attrNameLst>
                                      </p:cBhvr>
                                      <p:to>
                                        <p:strVal val="solid"/>
                                      </p:to>
                                    </p:set>
                                    <p:set>
                                      <p:cBhvr>
                                        <p:cTn id="30" dur="2000" fill="hold"/>
                                        <p:tgtEl>
                                          <p:spTgt spid="86"/>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89"/>
                                        </p:tgtEl>
                                        <p:attrNameLst>
                                          <p:attrName>fillcolor</p:attrName>
                                        </p:attrNameLst>
                                      </p:cBhvr>
                                      <p:to>
                                        <a:srgbClr val="FF2600"/>
                                      </p:to>
                                    </p:animClr>
                                    <p:set>
                                      <p:cBhvr>
                                        <p:cTn id="33" dur="2000" fill="hold"/>
                                        <p:tgtEl>
                                          <p:spTgt spid="89"/>
                                        </p:tgtEl>
                                        <p:attrNameLst>
                                          <p:attrName>fill.type</p:attrName>
                                        </p:attrNameLst>
                                      </p:cBhvr>
                                      <p:to>
                                        <p:strVal val="solid"/>
                                      </p:to>
                                    </p:set>
                                    <p:set>
                                      <p:cBhvr>
                                        <p:cTn id="34" dur="2000" fill="hold"/>
                                        <p:tgtEl>
                                          <p:spTgt spid="89"/>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3">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3">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3">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t>PWC Algorithms</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22</a:t>
            </a:fld>
            <a:endParaRPr lang="en-US" altLang="zh-CN"/>
          </a:p>
        </p:txBody>
      </p:sp>
      <p:graphicFrame>
        <p:nvGraphicFramePr>
          <p:cNvPr id="7" name="Table 6">
            <a:extLst>
              <a:ext uri="{FF2B5EF4-FFF2-40B4-BE49-F238E27FC236}">
                <a16:creationId xmlns:a16="http://schemas.microsoft.com/office/drawing/2014/main" id="{E33501A7-0469-8F43-99E2-B7F93F684637}"/>
              </a:ext>
            </a:extLst>
          </p:cNvPr>
          <p:cNvGraphicFramePr>
            <a:graphicFrameLocks noGrp="1"/>
          </p:cNvGraphicFramePr>
          <p:nvPr>
            <p:extLst>
              <p:ext uri="{D42A27DB-BD31-4B8C-83A1-F6EECF244321}">
                <p14:modId xmlns:p14="http://schemas.microsoft.com/office/powerpoint/2010/main" val="3771725085"/>
              </p:ext>
            </p:extLst>
          </p:nvPr>
        </p:nvGraphicFramePr>
        <p:xfrm>
          <a:off x="1257300" y="3412403"/>
          <a:ext cx="5193355" cy="1981200"/>
        </p:xfrm>
        <a:graphic>
          <a:graphicData uri="http://schemas.openxmlformats.org/drawingml/2006/table">
            <a:tbl>
              <a:tblPr bandRow="1">
                <a:tableStyleId>{616DA210-FB5B-4158-B5E0-FEB733F419BA}</a:tableStyleId>
              </a:tblPr>
              <a:tblGrid>
                <a:gridCol w="3432429">
                  <a:extLst>
                    <a:ext uri="{9D8B030D-6E8A-4147-A177-3AD203B41FA5}">
                      <a16:colId xmlns:a16="http://schemas.microsoft.com/office/drawing/2014/main" val="4257235178"/>
                    </a:ext>
                  </a:extLst>
                </a:gridCol>
                <a:gridCol w="378847">
                  <a:extLst>
                    <a:ext uri="{9D8B030D-6E8A-4147-A177-3AD203B41FA5}">
                      <a16:colId xmlns:a16="http://schemas.microsoft.com/office/drawing/2014/main" val="2482277293"/>
                    </a:ext>
                  </a:extLst>
                </a:gridCol>
                <a:gridCol w="460693">
                  <a:extLst>
                    <a:ext uri="{9D8B030D-6E8A-4147-A177-3AD203B41FA5}">
                      <a16:colId xmlns:a16="http://schemas.microsoft.com/office/drawing/2014/main" val="1154779200"/>
                    </a:ext>
                  </a:extLst>
                </a:gridCol>
                <a:gridCol w="460693">
                  <a:extLst>
                    <a:ext uri="{9D8B030D-6E8A-4147-A177-3AD203B41FA5}">
                      <a16:colId xmlns:a16="http://schemas.microsoft.com/office/drawing/2014/main" val="3418189393"/>
                    </a:ext>
                  </a:extLst>
                </a:gridCol>
                <a:gridCol w="460693">
                  <a:extLst>
                    <a:ext uri="{9D8B030D-6E8A-4147-A177-3AD203B41FA5}">
                      <a16:colId xmlns:a16="http://schemas.microsoft.com/office/drawing/2014/main" val="42736720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cap="small" baseline="0" dirty="0" err="1"/>
                        <a:t>PerTuple</a:t>
                      </a:r>
                      <a:r>
                        <a:rPr lang="en-US" cap="small" baseline="0" dirty="0"/>
                        <a:t>     </a:t>
                      </a:r>
                      <a:r>
                        <a:rPr lang="en-US" dirty="0">
                          <a:solidFill>
                            <a:srgbClr val="E46C0A"/>
                          </a:solidFill>
                        </a:rPr>
                        <a:t>[</a:t>
                      </a:r>
                      <a:r>
                        <a:rPr lang="en-US" sz="1600" dirty="0" err="1">
                          <a:solidFill>
                            <a:srgbClr val="E46C0A"/>
                          </a:solidFill>
                        </a:rPr>
                        <a:t>Karakashian</a:t>
                      </a:r>
                      <a:r>
                        <a:rPr lang="en-US" sz="1600" dirty="0">
                          <a:solidFill>
                            <a:srgbClr val="E46C0A"/>
                          </a:solidFill>
                        </a:rPr>
                        <a:t>+ 2010</a:t>
                      </a:r>
                      <a:r>
                        <a:rPr lang="en-US" dirty="0">
                          <a:solidFill>
                            <a:srgbClr val="E46C0A"/>
                          </a:solidFill>
                        </a:rPr>
                        <a:t>]</a:t>
                      </a:r>
                    </a:p>
                  </a:txBody>
                  <a:tcPr>
                    <a:solidFill>
                      <a:schemeClr val="bg1">
                        <a:lumMod val="65000"/>
                        <a:alpha val="20000"/>
                      </a:schemeClr>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1">
                        <a:lumMod val="65000"/>
                        <a:alpha val="20000"/>
                      </a:schemeClr>
                    </a:solidFill>
                  </a:tcPr>
                </a:tc>
                <a:tc>
                  <a:txBody>
                    <a:bodyPr/>
                    <a:lstStyle/>
                    <a:p>
                      <a:pPr algn="ctr"/>
                      <a:r>
                        <a:rPr lang="en-US" sz="2000" b="1" dirty="0">
                          <a:solidFill>
                            <a:srgbClr val="00B050"/>
                          </a:solidFill>
                        </a:rPr>
                        <a:t>✓</a:t>
                      </a:r>
                    </a:p>
                  </a:txBody>
                  <a:tcPr>
                    <a:solidFill>
                      <a:schemeClr val="bg1">
                        <a:lumMod val="65000"/>
                        <a:alpha val="20000"/>
                      </a:schemeClr>
                    </a:solidFill>
                  </a:tcPr>
                </a:tc>
                <a:tc>
                  <a:txBody>
                    <a:bodyPr/>
                    <a:lstStyle/>
                    <a:p>
                      <a:pPr algn="ctr"/>
                      <a:r>
                        <a:rPr lang="en-US" sz="2000" b="1" dirty="0">
                          <a:solidFill>
                            <a:srgbClr val="00B050"/>
                          </a:solidFill>
                        </a:rPr>
                        <a:t>✓</a:t>
                      </a:r>
                    </a:p>
                  </a:txBody>
                  <a:tcPr>
                    <a:solidFill>
                      <a:schemeClr val="bg1">
                        <a:lumMod val="65000"/>
                        <a:alpha val="20000"/>
                      </a:schemeClr>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1">
                        <a:lumMod val="65000"/>
                        <a:alpha val="20000"/>
                      </a:schemeClr>
                    </a:solidFill>
                  </a:tcPr>
                </a:tc>
                <a:extLst>
                  <a:ext uri="{0D108BD9-81ED-4DB2-BD59-A6C34878D82A}">
                    <a16:rowId xmlns:a16="http://schemas.microsoft.com/office/drawing/2014/main" val="512419190"/>
                  </a:ext>
                </a:extLst>
              </a:tr>
              <a:tr h="370840">
                <a:tc>
                  <a:txBody>
                    <a:bodyPr/>
                    <a:lstStyle/>
                    <a:p>
                      <a:pPr marL="0" indent="0">
                        <a:tabLst>
                          <a:tab pos="3197225" algn="r"/>
                        </a:tabLst>
                      </a:pPr>
                      <a:r>
                        <a:rPr lang="en-US" dirty="0"/>
                        <a:t>PW-AC              </a:t>
                      </a:r>
                      <a:r>
                        <a:rPr lang="en-US" sz="1600" dirty="0">
                          <a:solidFill>
                            <a:srgbClr val="E46C0A"/>
                          </a:solidFill>
                        </a:rPr>
                        <a:t>[Samaras+ 2005]</a:t>
                      </a:r>
                      <a:endParaRPr lang="en-US" dirty="0"/>
                    </a:p>
                  </a:txBody>
                  <a:tcPr/>
                </a:tc>
                <a:tc>
                  <a:txBody>
                    <a:bodyPr/>
                    <a:lstStyle/>
                    <a:p>
                      <a:pPr algn="ctr"/>
                      <a:r>
                        <a:rPr lang="en-US" sz="2000" b="1" dirty="0">
                          <a:solidFill>
                            <a:srgbClr val="00B050"/>
                          </a:solidFill>
                        </a:rPr>
                        <a:t>✓</a:t>
                      </a:r>
                    </a:p>
                  </a:txBody>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tc>
                <a:extLst>
                  <a:ext uri="{0D108BD9-81ED-4DB2-BD59-A6C34878D82A}">
                    <a16:rowId xmlns:a16="http://schemas.microsoft.com/office/drawing/2014/main" val="3944688646"/>
                  </a:ext>
                </a:extLst>
              </a:tr>
              <a:tr h="370840">
                <a:tc>
                  <a:txBody>
                    <a:bodyPr/>
                    <a:lstStyle/>
                    <a:p>
                      <a:pPr marL="0" indent="0">
                        <a:tabLst>
                          <a:tab pos="3197225" algn="r"/>
                        </a:tabLst>
                      </a:pPr>
                      <a:r>
                        <a:rPr lang="en-US" dirty="0" err="1"/>
                        <a:t>eSTR</a:t>
                      </a:r>
                      <a:r>
                        <a:rPr lang="en-US" dirty="0"/>
                        <a:t>                 </a:t>
                      </a:r>
                      <a:r>
                        <a:rPr lang="en-US" sz="1600" dirty="0">
                          <a:solidFill>
                            <a:srgbClr val="E46C0A"/>
                          </a:solidFill>
                        </a:rPr>
                        <a:t>[</a:t>
                      </a:r>
                      <a:r>
                        <a:rPr lang="en-US" sz="1600" dirty="0" err="1">
                          <a:solidFill>
                            <a:srgbClr val="E46C0A"/>
                          </a:solidFill>
                        </a:rPr>
                        <a:t>Lecoutre</a:t>
                      </a:r>
                      <a:r>
                        <a:rPr lang="en-US" sz="1600" dirty="0">
                          <a:solidFill>
                            <a:srgbClr val="E46C0A"/>
                          </a:solidFill>
                        </a:rPr>
                        <a:t>+ 2013]</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tc>
                <a:tc>
                  <a:txBody>
                    <a:bodyPr/>
                    <a:lstStyle/>
                    <a:p>
                      <a:pPr algn="ctr"/>
                      <a:r>
                        <a:rPr lang="en-US" sz="2000" b="1" dirty="0">
                          <a:solidFill>
                            <a:srgbClr val="00B050"/>
                          </a:solidFill>
                        </a:rPr>
                        <a:t>✓</a:t>
                      </a:r>
                      <a:endParaRPr lang="en-US" sz="2000" b="1" dirty="0">
                        <a:solidFill>
                          <a:srgbClr val="FF0000"/>
                        </a:solidFill>
                      </a:endParaRPr>
                    </a:p>
                  </a:txBody>
                  <a:tcPr/>
                </a:tc>
                <a:extLst>
                  <a:ext uri="{0D108BD9-81ED-4DB2-BD59-A6C34878D82A}">
                    <a16:rowId xmlns:a16="http://schemas.microsoft.com/office/drawing/2014/main" val="2480458695"/>
                  </a:ext>
                </a:extLst>
              </a:tr>
              <a:tr h="370840">
                <a:tc>
                  <a:txBody>
                    <a:bodyPr/>
                    <a:lstStyle/>
                    <a:p>
                      <a:r>
                        <a:rPr lang="en-US" dirty="0"/>
                        <a:t>…</a:t>
                      </a:r>
                    </a:p>
                  </a:txBody>
                  <a:tcPr>
                    <a:solidFill>
                      <a:schemeClr val="bg1">
                        <a:lumMod val="65000"/>
                        <a:alpha val="20000"/>
                      </a:schemeClr>
                    </a:solidFill>
                  </a:tcPr>
                </a:tc>
                <a:tc>
                  <a:txBody>
                    <a:bodyPr/>
                    <a:lstStyle/>
                    <a:p>
                      <a:pPr algn="ctr"/>
                      <a:endParaRPr lang="en-US" sz="2000" b="1" dirty="0">
                        <a:solidFill>
                          <a:srgbClr val="00B050"/>
                        </a:solidFill>
                      </a:endParaRPr>
                    </a:p>
                  </a:txBody>
                  <a:tcPr>
                    <a:solidFill>
                      <a:schemeClr val="bg1">
                        <a:lumMod val="65000"/>
                        <a:alpha val="20000"/>
                      </a:schemeClr>
                    </a:solidFill>
                  </a:tcPr>
                </a:tc>
                <a:tc>
                  <a:txBody>
                    <a:bodyPr/>
                    <a:lstStyle/>
                    <a:p>
                      <a:pPr algn="ctr"/>
                      <a:endParaRPr lang="en-US" sz="2000" b="1" dirty="0">
                        <a:solidFill>
                          <a:srgbClr val="00B050"/>
                        </a:solidFill>
                      </a:endParaRPr>
                    </a:p>
                  </a:txBody>
                  <a:tcPr>
                    <a:solidFill>
                      <a:schemeClr val="bg1">
                        <a:lumMod val="65000"/>
                        <a:alpha val="20000"/>
                      </a:schemeClr>
                    </a:solidFill>
                  </a:tcPr>
                </a:tc>
                <a:tc>
                  <a:txBody>
                    <a:bodyPr/>
                    <a:lstStyle/>
                    <a:p>
                      <a:pPr algn="ctr"/>
                      <a:endParaRPr lang="en-US" sz="2000" b="1" dirty="0">
                        <a:solidFill>
                          <a:srgbClr val="00B050"/>
                        </a:solidFill>
                      </a:endParaRPr>
                    </a:p>
                  </a:txBody>
                  <a:tcPr>
                    <a:solidFill>
                      <a:schemeClr val="bg1">
                        <a:lumMod val="65000"/>
                        <a:alpha val="20000"/>
                      </a:schemeClr>
                    </a:solidFill>
                  </a:tcPr>
                </a:tc>
                <a:tc>
                  <a:txBody>
                    <a:bodyPr/>
                    <a:lstStyle/>
                    <a:p>
                      <a:pPr algn="ctr"/>
                      <a:endParaRPr lang="en-US" sz="2000" b="1" dirty="0">
                        <a:solidFill>
                          <a:srgbClr val="00B050"/>
                        </a:solidFill>
                      </a:endParaRPr>
                    </a:p>
                  </a:txBody>
                  <a:tcPr>
                    <a:solidFill>
                      <a:schemeClr val="bg1">
                        <a:lumMod val="65000"/>
                        <a:alpha val="20000"/>
                      </a:schemeClr>
                    </a:solidFill>
                  </a:tcPr>
                </a:tc>
                <a:extLst>
                  <a:ext uri="{0D108BD9-81ED-4DB2-BD59-A6C34878D82A}">
                    <a16:rowId xmlns:a16="http://schemas.microsoft.com/office/drawing/2014/main" val="426568372"/>
                  </a:ext>
                </a:extLst>
              </a:tr>
              <a:tr h="370840">
                <a:tc>
                  <a:txBody>
                    <a:bodyPr/>
                    <a:lstStyle/>
                    <a:p>
                      <a:r>
                        <a:rPr lang="en-US" dirty="0"/>
                        <a:t>…</a:t>
                      </a:r>
                    </a:p>
                  </a:txBody>
                  <a:tcPr>
                    <a:solidFill>
                      <a:schemeClr val="bg1">
                        <a:lumMod val="65000"/>
                        <a:alpha val="20000"/>
                      </a:schemeClr>
                    </a:solidFill>
                  </a:tcPr>
                </a:tc>
                <a:tc>
                  <a:txBody>
                    <a:bodyPr/>
                    <a:lstStyle/>
                    <a:p>
                      <a:pPr algn="ctr"/>
                      <a:endParaRPr lang="en-US" sz="2000" b="1" dirty="0">
                        <a:solidFill>
                          <a:srgbClr val="00B050"/>
                        </a:solidFill>
                      </a:endParaRPr>
                    </a:p>
                  </a:txBody>
                  <a:tcPr>
                    <a:solidFill>
                      <a:schemeClr val="bg1">
                        <a:lumMod val="65000"/>
                        <a:alpha val="20000"/>
                      </a:schemeClr>
                    </a:solidFill>
                  </a:tcPr>
                </a:tc>
                <a:tc>
                  <a:txBody>
                    <a:bodyPr/>
                    <a:lstStyle/>
                    <a:p>
                      <a:pPr algn="ctr"/>
                      <a:endParaRPr lang="en-US" sz="2000" b="1" dirty="0">
                        <a:solidFill>
                          <a:srgbClr val="00B050"/>
                        </a:solidFill>
                      </a:endParaRPr>
                    </a:p>
                  </a:txBody>
                  <a:tcPr>
                    <a:solidFill>
                      <a:schemeClr val="bg1">
                        <a:lumMod val="65000"/>
                        <a:alpha val="20000"/>
                      </a:schemeClr>
                    </a:solidFill>
                  </a:tcPr>
                </a:tc>
                <a:tc>
                  <a:txBody>
                    <a:bodyPr/>
                    <a:lstStyle/>
                    <a:p>
                      <a:pPr algn="ctr"/>
                      <a:endParaRPr lang="en-US" sz="2000" b="1" dirty="0">
                        <a:solidFill>
                          <a:srgbClr val="00B050"/>
                        </a:solidFill>
                      </a:endParaRPr>
                    </a:p>
                  </a:txBody>
                  <a:tcPr>
                    <a:solidFill>
                      <a:schemeClr val="bg1">
                        <a:lumMod val="65000"/>
                        <a:alpha val="20000"/>
                      </a:schemeClr>
                    </a:solidFill>
                  </a:tcPr>
                </a:tc>
                <a:tc>
                  <a:txBody>
                    <a:bodyPr/>
                    <a:lstStyle/>
                    <a:p>
                      <a:pPr algn="ctr"/>
                      <a:endParaRPr lang="en-US" sz="2000" b="1" dirty="0">
                        <a:solidFill>
                          <a:srgbClr val="00B050"/>
                        </a:solidFill>
                      </a:endParaRPr>
                    </a:p>
                  </a:txBody>
                  <a:tcPr>
                    <a:solidFill>
                      <a:schemeClr val="bg1">
                        <a:lumMod val="65000"/>
                        <a:alpha val="20000"/>
                      </a:schemeClr>
                    </a:solidFill>
                  </a:tcPr>
                </a:tc>
                <a:extLst>
                  <a:ext uri="{0D108BD9-81ED-4DB2-BD59-A6C34878D82A}">
                    <a16:rowId xmlns:a16="http://schemas.microsoft.com/office/drawing/2014/main" val="1095627612"/>
                  </a:ext>
                </a:extLst>
              </a:tr>
            </a:tbl>
          </a:graphicData>
        </a:graphic>
      </p:graphicFrame>
      <p:sp>
        <p:nvSpPr>
          <p:cNvPr id="8" name="Rectangle 7">
            <a:extLst>
              <a:ext uri="{FF2B5EF4-FFF2-40B4-BE49-F238E27FC236}">
                <a16:creationId xmlns:a16="http://schemas.microsoft.com/office/drawing/2014/main" id="{AD3BC3DC-1840-DF8C-A238-BDD0591B8A23}"/>
              </a:ext>
            </a:extLst>
          </p:cNvPr>
          <p:cNvSpPr/>
          <p:nvPr/>
        </p:nvSpPr>
        <p:spPr>
          <a:xfrm rot="18300923">
            <a:off x="4142278" y="1987201"/>
            <a:ext cx="2960850" cy="369332"/>
          </a:xfrm>
          <a:prstGeom prst="rect">
            <a:avLst/>
          </a:prstGeom>
        </p:spPr>
        <p:txBody>
          <a:bodyPr wrap="square">
            <a:spAutoFit/>
          </a:bodyPr>
          <a:lstStyle/>
          <a:p>
            <a:r>
              <a:rPr lang="en-US" dirty="0"/>
              <a:t>Piecewise Functionality</a:t>
            </a:r>
          </a:p>
        </p:txBody>
      </p:sp>
      <p:sp>
        <p:nvSpPr>
          <p:cNvPr id="9" name="Rectangle 8">
            <a:extLst>
              <a:ext uri="{FF2B5EF4-FFF2-40B4-BE49-F238E27FC236}">
                <a16:creationId xmlns:a16="http://schemas.microsoft.com/office/drawing/2014/main" id="{4AF295DD-8F16-B0BF-84E5-CF99FD71D768}"/>
              </a:ext>
            </a:extLst>
          </p:cNvPr>
          <p:cNvSpPr/>
          <p:nvPr/>
        </p:nvSpPr>
        <p:spPr>
          <a:xfrm rot="18305851">
            <a:off x="4948351" y="2656998"/>
            <a:ext cx="1326004" cy="369332"/>
          </a:xfrm>
          <a:prstGeom prst="rect">
            <a:avLst/>
          </a:prstGeom>
        </p:spPr>
        <p:txBody>
          <a:bodyPr wrap="none">
            <a:spAutoFit/>
          </a:bodyPr>
          <a:lstStyle/>
          <a:p>
            <a:r>
              <a:rPr lang="en-US" dirty="0" err="1"/>
              <a:t>Subscopes</a:t>
            </a:r>
            <a:endParaRPr lang="en-US" dirty="0"/>
          </a:p>
        </p:txBody>
      </p:sp>
      <p:sp>
        <p:nvSpPr>
          <p:cNvPr id="10" name="Rectangle 9">
            <a:extLst>
              <a:ext uri="{FF2B5EF4-FFF2-40B4-BE49-F238E27FC236}">
                <a16:creationId xmlns:a16="http://schemas.microsoft.com/office/drawing/2014/main" id="{B9C1ED15-5C01-6CE0-D10D-5D06E63BFE5E}"/>
              </a:ext>
            </a:extLst>
          </p:cNvPr>
          <p:cNvSpPr/>
          <p:nvPr/>
        </p:nvSpPr>
        <p:spPr>
          <a:xfrm rot="18300519">
            <a:off x="5250962" y="2325774"/>
            <a:ext cx="2133918" cy="369332"/>
          </a:xfrm>
          <a:prstGeom prst="rect">
            <a:avLst/>
          </a:prstGeom>
        </p:spPr>
        <p:txBody>
          <a:bodyPr wrap="none">
            <a:spAutoFit/>
          </a:bodyPr>
          <a:lstStyle/>
          <a:p>
            <a:pPr lvl="0" fontAlgn="auto">
              <a:spcBef>
                <a:spcPts val="0"/>
              </a:spcBef>
              <a:spcAft>
                <a:spcPts val="0"/>
              </a:spcAft>
              <a:defRPr/>
            </a:pPr>
            <a:r>
              <a:rPr lang="en-US" dirty="0"/>
              <a:t>Minimal dual graph</a:t>
            </a:r>
          </a:p>
        </p:txBody>
      </p:sp>
      <p:sp>
        <p:nvSpPr>
          <p:cNvPr id="11" name="Rectangle 10">
            <a:extLst>
              <a:ext uri="{FF2B5EF4-FFF2-40B4-BE49-F238E27FC236}">
                <a16:creationId xmlns:a16="http://schemas.microsoft.com/office/drawing/2014/main" id="{3FA1A2C7-9DEC-464C-7B8F-A8367BBEAE93}"/>
              </a:ext>
            </a:extLst>
          </p:cNvPr>
          <p:cNvSpPr/>
          <p:nvPr/>
        </p:nvSpPr>
        <p:spPr>
          <a:xfrm rot="18298029">
            <a:off x="5648014" y="2269349"/>
            <a:ext cx="2270814" cy="369332"/>
          </a:xfrm>
          <a:prstGeom prst="rect">
            <a:avLst/>
          </a:prstGeom>
        </p:spPr>
        <p:txBody>
          <a:bodyPr wrap="none">
            <a:spAutoFit/>
          </a:bodyPr>
          <a:lstStyle/>
          <a:p>
            <a:r>
              <a:rPr lang="en-US" dirty="0"/>
              <a:t>GAC when sufficient</a:t>
            </a:r>
          </a:p>
        </p:txBody>
      </p:sp>
    </p:spTree>
    <p:extLst>
      <p:ext uri="{BB962C8B-B14F-4D97-AF65-F5344CB8AC3E}">
        <p14:creationId xmlns:p14="http://schemas.microsoft.com/office/powerpoint/2010/main" val="3549020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t>PWC Algorithms: </a:t>
            </a:r>
            <a:r>
              <a:rPr lang="en-US" dirty="0">
                <a:solidFill>
                  <a:srgbClr val="FF6666"/>
                </a:solidFill>
              </a:rPr>
              <a:t>PW-AC2</a:t>
            </a:r>
          </a:p>
        </p:txBody>
      </p:sp>
      <p:sp>
        <p:nvSpPr>
          <p:cNvPr id="3" name="Content Placeholder 2">
            <a:extLst>
              <a:ext uri="{FF2B5EF4-FFF2-40B4-BE49-F238E27FC236}">
                <a16:creationId xmlns:a16="http://schemas.microsoft.com/office/drawing/2014/main" id="{7B501493-065E-13D6-4A30-C06AEDCFCF91}"/>
              </a:ext>
            </a:extLst>
          </p:cNvPr>
          <p:cNvSpPr>
            <a:spLocks noGrp="1"/>
          </p:cNvSpPr>
          <p:nvPr>
            <p:ph idx="1"/>
          </p:nvPr>
        </p:nvSpPr>
        <p:spPr/>
        <p:txBody>
          <a:bodyPr>
            <a:normAutofit/>
          </a:bodyPr>
          <a:lstStyle/>
          <a:p>
            <a:r>
              <a:rPr lang="en-US" sz="2800" dirty="0"/>
              <a:t>Based off of PW-AC algorithm</a:t>
            </a:r>
          </a:p>
          <a:p>
            <a:endParaRPr lang="en-US" sz="2800" dirty="0"/>
          </a:p>
          <a:p>
            <a:endParaRPr lang="en-US" sz="2800" dirty="0"/>
          </a:p>
          <a:p>
            <a:pPr marL="0" indent="0">
              <a:buNone/>
            </a:pPr>
            <a:endParaRPr lang="en-US" sz="2800" dirty="0"/>
          </a:p>
          <a:p>
            <a:pPr marL="0" indent="0">
              <a:buNone/>
            </a:pPr>
            <a:endParaRPr lang="en-US" sz="2800" dirty="0"/>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23</a:t>
            </a:fld>
            <a:endParaRPr lang="en-US" altLang="zh-CN"/>
          </a:p>
        </p:txBody>
      </p:sp>
      <p:sp>
        <p:nvSpPr>
          <p:cNvPr id="7" name="Rectangle 6">
            <a:extLst>
              <a:ext uri="{FF2B5EF4-FFF2-40B4-BE49-F238E27FC236}">
                <a16:creationId xmlns:a16="http://schemas.microsoft.com/office/drawing/2014/main" id="{E96CCFD2-6BF4-03BE-13B8-85FFAD0BA5D6}"/>
              </a:ext>
            </a:extLst>
          </p:cNvPr>
          <p:cNvSpPr/>
          <p:nvPr/>
        </p:nvSpPr>
        <p:spPr>
          <a:xfrm>
            <a:off x="1523999" y="2076081"/>
            <a:ext cx="5631971" cy="2705836"/>
          </a:xfrm>
          <a:prstGeom prst="rect">
            <a:avLst/>
          </a:prstGeom>
          <a:noFill/>
          <a:ln>
            <a:solidFill>
              <a:srgbClr val="3A65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None/>
              <a:tabLst>
                <a:tab pos="220663" algn="l"/>
                <a:tab pos="561975" algn="l"/>
                <a:tab pos="904875" algn="l"/>
                <a:tab pos="1247775" algn="l"/>
              </a:tabLst>
            </a:pPr>
            <a:r>
              <a:rPr lang="en-US" sz="1600" dirty="0">
                <a:solidFill>
                  <a:schemeClr val="tx1"/>
                </a:solidFill>
              </a:rPr>
              <a:t>For each pair of relations</a:t>
            </a:r>
          </a:p>
          <a:p>
            <a:pPr>
              <a:buNone/>
              <a:tabLst>
                <a:tab pos="220663" algn="l"/>
                <a:tab pos="561975" algn="l"/>
                <a:tab pos="904875" algn="l"/>
                <a:tab pos="1247775" algn="l"/>
              </a:tabLst>
            </a:pPr>
            <a:r>
              <a:rPr lang="en-US" sz="1600" dirty="0">
                <a:solidFill>
                  <a:schemeClr val="tx1"/>
                </a:solidFill>
              </a:rPr>
              <a:t>	Partition tuples into piecewise functional blocks</a:t>
            </a:r>
          </a:p>
          <a:p>
            <a:pPr>
              <a:buNone/>
              <a:tabLst>
                <a:tab pos="220663" algn="l"/>
                <a:tab pos="561975" algn="l"/>
                <a:tab pos="904875" algn="l"/>
                <a:tab pos="1247775" algn="l"/>
              </a:tabLst>
            </a:pPr>
            <a:r>
              <a:rPr lang="en-US" sz="1600" dirty="0">
                <a:solidFill>
                  <a:schemeClr val="tx1"/>
                </a:solidFill>
              </a:rPr>
              <a:t>    Add any empty blocks to Q </a:t>
            </a:r>
          </a:p>
          <a:p>
            <a:pPr>
              <a:buNone/>
              <a:tabLst>
                <a:tab pos="220663" algn="l"/>
                <a:tab pos="561975" algn="l"/>
                <a:tab pos="904875" algn="l"/>
                <a:tab pos="1247775" algn="l"/>
              </a:tabLst>
            </a:pPr>
            <a:r>
              <a:rPr lang="en-US" sz="1600" dirty="0">
                <a:solidFill>
                  <a:schemeClr val="tx1"/>
                </a:solidFill>
              </a:rPr>
              <a:t>Repeat until a fixpoint</a:t>
            </a:r>
          </a:p>
          <a:p>
            <a:pPr>
              <a:buNone/>
              <a:tabLst>
                <a:tab pos="220663" algn="l"/>
                <a:tab pos="561975" algn="l"/>
                <a:tab pos="904875" algn="l"/>
                <a:tab pos="1247775" algn="l"/>
              </a:tabLst>
            </a:pPr>
            <a:r>
              <a:rPr lang="en-US" sz="1600" dirty="0">
                <a:solidFill>
                  <a:schemeClr val="tx1"/>
                </a:solidFill>
              </a:rPr>
              <a:t>	For all blocks </a:t>
            </a:r>
            <a:r>
              <a:rPr lang="en-US" sz="1600" i="1" dirty="0">
                <a:solidFill>
                  <a:schemeClr val="tx1"/>
                </a:solidFill>
              </a:rPr>
              <a:t>b</a:t>
            </a:r>
            <a:r>
              <a:rPr lang="en-US" sz="1600" dirty="0">
                <a:solidFill>
                  <a:schemeClr val="tx1"/>
                </a:solidFill>
              </a:rPr>
              <a:t> in Q</a:t>
            </a:r>
          </a:p>
          <a:p>
            <a:pPr>
              <a:buNone/>
              <a:tabLst>
                <a:tab pos="220663" algn="l"/>
                <a:tab pos="561975" algn="l"/>
                <a:tab pos="904875" algn="l"/>
                <a:tab pos="1247775" algn="l"/>
              </a:tabLst>
            </a:pPr>
            <a:r>
              <a:rPr lang="en-US" sz="1600" dirty="0">
                <a:solidFill>
                  <a:schemeClr val="tx1"/>
                </a:solidFill>
              </a:rPr>
              <a:t>        For all tuples </a:t>
            </a:r>
            <a:r>
              <a:rPr lang="en-US" sz="1600" i="1" dirty="0">
                <a:solidFill>
                  <a:schemeClr val="tx1"/>
                </a:solidFill>
              </a:rPr>
              <a:t>t </a:t>
            </a:r>
            <a:r>
              <a:rPr lang="en-US" sz="1600" dirty="0">
                <a:solidFill>
                  <a:schemeClr val="tx1"/>
                </a:solidFill>
              </a:rPr>
              <a:t>in pairwise support of </a:t>
            </a:r>
            <a:r>
              <a:rPr lang="en-US" sz="1600" i="1" dirty="0">
                <a:solidFill>
                  <a:schemeClr val="tx1"/>
                </a:solidFill>
              </a:rPr>
              <a:t>b</a:t>
            </a:r>
            <a:endParaRPr lang="en-US" sz="1600" dirty="0">
              <a:solidFill>
                <a:schemeClr val="tx1"/>
              </a:solidFill>
            </a:endParaRPr>
          </a:p>
          <a:p>
            <a:pPr algn="just">
              <a:buNone/>
              <a:tabLst>
                <a:tab pos="220663" algn="l"/>
                <a:tab pos="561975" algn="l"/>
                <a:tab pos="904875" algn="l"/>
                <a:tab pos="1247775" algn="l"/>
              </a:tabLst>
            </a:pPr>
            <a:r>
              <a:rPr lang="en-US" sz="1600" dirty="0">
                <a:solidFill>
                  <a:schemeClr val="tx1"/>
                </a:solidFill>
              </a:rPr>
              <a:t>            Remove </a:t>
            </a:r>
            <a:r>
              <a:rPr lang="en-US" sz="1600" i="1" dirty="0">
                <a:solidFill>
                  <a:schemeClr val="tx1"/>
                </a:solidFill>
              </a:rPr>
              <a:t>t </a:t>
            </a:r>
            <a:r>
              <a:rPr lang="en-US" sz="1600" dirty="0">
                <a:solidFill>
                  <a:schemeClr val="tx1"/>
                </a:solidFill>
              </a:rPr>
              <a:t>from problem and other blocks </a:t>
            </a:r>
            <a:r>
              <a:rPr lang="en-US" sz="1600" i="1" dirty="0">
                <a:solidFill>
                  <a:schemeClr val="tx1"/>
                </a:solidFill>
              </a:rPr>
              <a:t>b’ </a:t>
            </a:r>
            <a:r>
              <a:rPr lang="en-US" sz="1600" dirty="0">
                <a:solidFill>
                  <a:schemeClr val="tx1"/>
                </a:solidFill>
              </a:rPr>
              <a:t>with </a:t>
            </a:r>
            <a:r>
              <a:rPr lang="en-US" sz="1600" i="1" dirty="0">
                <a:solidFill>
                  <a:schemeClr val="tx1"/>
                </a:solidFill>
              </a:rPr>
              <a:t>t</a:t>
            </a:r>
          </a:p>
          <a:p>
            <a:pPr algn="just">
              <a:buNone/>
              <a:tabLst>
                <a:tab pos="220663" algn="l"/>
                <a:tab pos="561975" algn="l"/>
                <a:tab pos="904875" algn="l"/>
                <a:tab pos="1247775" algn="l"/>
              </a:tabLst>
            </a:pPr>
            <a:r>
              <a:rPr lang="en-US" sz="1600" i="1" dirty="0">
                <a:solidFill>
                  <a:schemeClr val="tx1"/>
                </a:solidFill>
              </a:rPr>
              <a:t>            </a:t>
            </a:r>
            <a:r>
              <a:rPr lang="en-US" sz="1600" dirty="0">
                <a:solidFill>
                  <a:schemeClr val="tx1"/>
                </a:solidFill>
              </a:rPr>
              <a:t>If </a:t>
            </a:r>
            <a:r>
              <a:rPr lang="en-US" sz="1600" i="1" dirty="0">
                <a:solidFill>
                  <a:schemeClr val="tx1"/>
                </a:solidFill>
              </a:rPr>
              <a:t>b’</a:t>
            </a:r>
            <a:r>
              <a:rPr lang="en-US" sz="1600" dirty="0">
                <a:solidFill>
                  <a:schemeClr val="tx1"/>
                </a:solidFill>
              </a:rPr>
              <a:t> contains no living tuples</a:t>
            </a:r>
            <a:endParaRPr lang="en-US" sz="1600" i="1" dirty="0">
              <a:solidFill>
                <a:schemeClr val="tx1"/>
              </a:solidFill>
            </a:endParaRPr>
          </a:p>
          <a:p>
            <a:pPr algn="just">
              <a:buNone/>
              <a:tabLst>
                <a:tab pos="220663" algn="l"/>
                <a:tab pos="561975" algn="l"/>
                <a:tab pos="904875" algn="l"/>
                <a:tab pos="1247775" algn="l"/>
              </a:tabLst>
            </a:pPr>
            <a:r>
              <a:rPr lang="en-US" sz="1600" i="1" dirty="0">
                <a:solidFill>
                  <a:schemeClr val="tx1"/>
                </a:solidFill>
              </a:rPr>
              <a:t>               </a:t>
            </a:r>
            <a:r>
              <a:rPr lang="en-US" sz="1600" dirty="0">
                <a:solidFill>
                  <a:schemeClr val="tx1"/>
                </a:solidFill>
              </a:rPr>
              <a:t>Add </a:t>
            </a:r>
            <a:r>
              <a:rPr lang="en-US" sz="1600" i="1" dirty="0">
                <a:solidFill>
                  <a:schemeClr val="tx1"/>
                </a:solidFill>
              </a:rPr>
              <a:t>b’</a:t>
            </a:r>
            <a:r>
              <a:rPr lang="en-US" sz="1600" dirty="0">
                <a:solidFill>
                  <a:schemeClr val="tx1"/>
                </a:solidFill>
              </a:rPr>
              <a:t> to Q</a:t>
            </a:r>
          </a:p>
        </p:txBody>
      </p:sp>
      <p:sp>
        <p:nvSpPr>
          <p:cNvPr id="8" name="Rectangle 7">
            <a:extLst>
              <a:ext uri="{FF2B5EF4-FFF2-40B4-BE49-F238E27FC236}">
                <a16:creationId xmlns:a16="http://schemas.microsoft.com/office/drawing/2014/main" id="{09EA374B-1099-25E6-0ABC-C5AD7D9EC640}"/>
              </a:ext>
            </a:extLst>
          </p:cNvPr>
          <p:cNvSpPr/>
          <p:nvPr/>
        </p:nvSpPr>
        <p:spPr>
          <a:xfrm>
            <a:off x="1523999" y="2076081"/>
            <a:ext cx="5631970" cy="2705835"/>
          </a:xfrm>
          <a:prstGeom prst="rect">
            <a:avLst/>
          </a:prstGeom>
          <a:noFill/>
          <a:ln>
            <a:solidFill>
              <a:srgbClr val="3A65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None/>
              <a:tabLst>
                <a:tab pos="220663" algn="l"/>
                <a:tab pos="561975" algn="l"/>
                <a:tab pos="904875" algn="l"/>
                <a:tab pos="1247775" algn="l"/>
              </a:tabLst>
            </a:pPr>
            <a:r>
              <a:rPr lang="en-US" sz="1600" dirty="0">
                <a:solidFill>
                  <a:srgbClr val="FF6666"/>
                </a:solidFill>
              </a:rPr>
              <a:t>Remove redundant edges from dual graph</a:t>
            </a:r>
          </a:p>
          <a:p>
            <a:pPr>
              <a:tabLst>
                <a:tab pos="220663" algn="l"/>
                <a:tab pos="561975" algn="l"/>
                <a:tab pos="904875" algn="l"/>
                <a:tab pos="1247775" algn="l"/>
              </a:tabLst>
            </a:pPr>
            <a:r>
              <a:rPr lang="en-US" sz="1600" dirty="0">
                <a:solidFill>
                  <a:srgbClr val="FF6666"/>
                </a:solidFill>
              </a:rPr>
              <a:t>For every relation R</a:t>
            </a:r>
            <a:r>
              <a:rPr lang="en-US" sz="1600" baseline="-25000" dirty="0">
                <a:solidFill>
                  <a:srgbClr val="FF6666"/>
                </a:solidFill>
              </a:rPr>
              <a:t>i</a:t>
            </a:r>
            <a:r>
              <a:rPr lang="en-US" sz="1600" dirty="0">
                <a:solidFill>
                  <a:srgbClr val="FF6666"/>
                </a:solidFill>
              </a:rPr>
              <a:t> and each </a:t>
            </a:r>
            <a:r>
              <a:rPr lang="en-US" sz="1600" dirty="0" err="1">
                <a:solidFill>
                  <a:srgbClr val="FF6666"/>
                </a:solidFill>
              </a:rPr>
              <a:t>subscope</a:t>
            </a:r>
            <a:r>
              <a:rPr lang="en-US" sz="1600" dirty="0">
                <a:solidFill>
                  <a:srgbClr val="FF6666"/>
                </a:solidFill>
              </a:rPr>
              <a:t> incident to R</a:t>
            </a:r>
            <a:r>
              <a:rPr lang="en-US" sz="1600" baseline="-25000" dirty="0">
                <a:solidFill>
                  <a:srgbClr val="FF6666"/>
                </a:solidFill>
              </a:rPr>
              <a:t>i</a:t>
            </a:r>
            <a:endParaRPr lang="en-US" sz="1600" dirty="0">
              <a:solidFill>
                <a:schemeClr val="tx1"/>
              </a:solidFill>
            </a:endParaRPr>
          </a:p>
          <a:p>
            <a:pPr>
              <a:buNone/>
              <a:tabLst>
                <a:tab pos="220663" algn="l"/>
                <a:tab pos="561975" algn="l"/>
                <a:tab pos="904875" algn="l"/>
                <a:tab pos="1247775" algn="l"/>
              </a:tabLst>
            </a:pPr>
            <a:r>
              <a:rPr lang="en-US" sz="1600" dirty="0">
                <a:solidFill>
                  <a:schemeClr val="tx1"/>
                </a:solidFill>
              </a:rPr>
              <a:t>	Partition tuples into piecewise functional blocks</a:t>
            </a:r>
          </a:p>
          <a:p>
            <a:pPr>
              <a:buNone/>
              <a:tabLst>
                <a:tab pos="220663" algn="l"/>
                <a:tab pos="561975" algn="l"/>
                <a:tab pos="904875" algn="l"/>
                <a:tab pos="1247775" algn="l"/>
              </a:tabLst>
            </a:pPr>
            <a:r>
              <a:rPr lang="en-US" sz="1600" dirty="0">
                <a:solidFill>
                  <a:schemeClr val="tx1"/>
                </a:solidFill>
              </a:rPr>
              <a:t>    Add any empty blocks to Q </a:t>
            </a:r>
          </a:p>
          <a:p>
            <a:pPr>
              <a:buNone/>
              <a:tabLst>
                <a:tab pos="220663" algn="l"/>
                <a:tab pos="561975" algn="l"/>
                <a:tab pos="904875" algn="l"/>
                <a:tab pos="1247775" algn="l"/>
              </a:tabLst>
            </a:pPr>
            <a:r>
              <a:rPr lang="en-US" sz="1600" dirty="0">
                <a:solidFill>
                  <a:schemeClr val="tx1"/>
                </a:solidFill>
              </a:rPr>
              <a:t>Repeat until a fixpoint</a:t>
            </a:r>
          </a:p>
          <a:p>
            <a:pPr>
              <a:buNone/>
              <a:tabLst>
                <a:tab pos="220663" algn="l"/>
                <a:tab pos="561975" algn="l"/>
                <a:tab pos="904875" algn="l"/>
                <a:tab pos="1247775" algn="l"/>
              </a:tabLst>
            </a:pPr>
            <a:r>
              <a:rPr lang="en-US" sz="1600" dirty="0">
                <a:solidFill>
                  <a:schemeClr val="tx1"/>
                </a:solidFill>
              </a:rPr>
              <a:t>	For all blocks </a:t>
            </a:r>
            <a:r>
              <a:rPr lang="en-US" sz="1600" i="1" dirty="0">
                <a:solidFill>
                  <a:schemeClr val="tx1"/>
                </a:solidFill>
              </a:rPr>
              <a:t>b</a:t>
            </a:r>
            <a:r>
              <a:rPr lang="en-US" sz="1600" dirty="0">
                <a:solidFill>
                  <a:schemeClr val="tx1"/>
                </a:solidFill>
              </a:rPr>
              <a:t> in Q</a:t>
            </a:r>
          </a:p>
          <a:p>
            <a:pPr>
              <a:buNone/>
              <a:tabLst>
                <a:tab pos="220663" algn="l"/>
                <a:tab pos="561975" algn="l"/>
                <a:tab pos="904875" algn="l"/>
                <a:tab pos="1247775" algn="l"/>
              </a:tabLst>
            </a:pPr>
            <a:r>
              <a:rPr lang="en-US" sz="1600" dirty="0">
                <a:solidFill>
                  <a:schemeClr val="tx1"/>
                </a:solidFill>
              </a:rPr>
              <a:t>        For all tuples </a:t>
            </a:r>
            <a:r>
              <a:rPr lang="en-US" sz="1600" i="1" dirty="0">
                <a:solidFill>
                  <a:schemeClr val="tx1"/>
                </a:solidFill>
              </a:rPr>
              <a:t>t </a:t>
            </a:r>
            <a:r>
              <a:rPr lang="en-US" sz="1600" dirty="0">
                <a:solidFill>
                  <a:schemeClr val="tx1"/>
                </a:solidFill>
              </a:rPr>
              <a:t>in pairwise support</a:t>
            </a:r>
            <a:r>
              <a:rPr lang="en-US" sz="1600" dirty="0">
                <a:solidFill>
                  <a:srgbClr val="FF6666"/>
                </a:solidFill>
              </a:rPr>
              <a:t>s</a:t>
            </a:r>
            <a:r>
              <a:rPr lang="en-US" sz="1600" dirty="0">
                <a:solidFill>
                  <a:schemeClr val="tx1"/>
                </a:solidFill>
              </a:rPr>
              <a:t> of </a:t>
            </a:r>
            <a:r>
              <a:rPr lang="en-US" sz="1600" i="1" dirty="0">
                <a:solidFill>
                  <a:schemeClr val="tx1"/>
                </a:solidFill>
              </a:rPr>
              <a:t>b</a:t>
            </a:r>
            <a:endParaRPr lang="en-US" sz="1600" dirty="0">
              <a:solidFill>
                <a:schemeClr val="tx1"/>
              </a:solidFill>
            </a:endParaRPr>
          </a:p>
          <a:p>
            <a:pPr algn="just">
              <a:buNone/>
              <a:tabLst>
                <a:tab pos="220663" algn="l"/>
                <a:tab pos="561975" algn="l"/>
                <a:tab pos="904875" algn="l"/>
                <a:tab pos="1247775" algn="l"/>
              </a:tabLst>
            </a:pPr>
            <a:r>
              <a:rPr lang="en-US" sz="1600" dirty="0">
                <a:solidFill>
                  <a:schemeClr val="tx1"/>
                </a:solidFill>
              </a:rPr>
              <a:t>            Remove </a:t>
            </a:r>
            <a:r>
              <a:rPr lang="en-US" sz="1600" i="1" dirty="0">
                <a:solidFill>
                  <a:schemeClr val="tx1"/>
                </a:solidFill>
              </a:rPr>
              <a:t>t </a:t>
            </a:r>
            <a:r>
              <a:rPr lang="en-US" sz="1600" dirty="0">
                <a:solidFill>
                  <a:schemeClr val="tx1"/>
                </a:solidFill>
              </a:rPr>
              <a:t>from problem and other blocks </a:t>
            </a:r>
            <a:r>
              <a:rPr lang="en-US" sz="1600" i="1" dirty="0">
                <a:solidFill>
                  <a:schemeClr val="tx1"/>
                </a:solidFill>
              </a:rPr>
              <a:t>b’ </a:t>
            </a:r>
            <a:r>
              <a:rPr lang="en-US" sz="1600" dirty="0">
                <a:solidFill>
                  <a:schemeClr val="tx1"/>
                </a:solidFill>
              </a:rPr>
              <a:t>with </a:t>
            </a:r>
            <a:r>
              <a:rPr lang="en-US" sz="1600" i="1" dirty="0">
                <a:solidFill>
                  <a:schemeClr val="tx1"/>
                </a:solidFill>
              </a:rPr>
              <a:t>t</a:t>
            </a:r>
          </a:p>
          <a:p>
            <a:pPr algn="just">
              <a:buNone/>
              <a:tabLst>
                <a:tab pos="220663" algn="l"/>
                <a:tab pos="561975" algn="l"/>
                <a:tab pos="904875" algn="l"/>
                <a:tab pos="1247775" algn="l"/>
              </a:tabLst>
            </a:pPr>
            <a:r>
              <a:rPr lang="en-US" sz="1600" i="1" dirty="0">
                <a:solidFill>
                  <a:schemeClr val="tx1"/>
                </a:solidFill>
              </a:rPr>
              <a:t>            </a:t>
            </a:r>
            <a:r>
              <a:rPr lang="en-US" sz="1600" dirty="0">
                <a:solidFill>
                  <a:schemeClr val="tx1"/>
                </a:solidFill>
              </a:rPr>
              <a:t>If </a:t>
            </a:r>
            <a:r>
              <a:rPr lang="en-US" sz="1600" i="1" dirty="0">
                <a:solidFill>
                  <a:schemeClr val="tx1"/>
                </a:solidFill>
              </a:rPr>
              <a:t>b’</a:t>
            </a:r>
            <a:r>
              <a:rPr lang="en-US" sz="1600" dirty="0">
                <a:solidFill>
                  <a:schemeClr val="tx1"/>
                </a:solidFill>
              </a:rPr>
              <a:t> contains no living tuples</a:t>
            </a:r>
            <a:endParaRPr lang="en-US" sz="1600" i="1" dirty="0">
              <a:solidFill>
                <a:schemeClr val="tx1"/>
              </a:solidFill>
            </a:endParaRPr>
          </a:p>
          <a:p>
            <a:pPr algn="just">
              <a:buNone/>
              <a:tabLst>
                <a:tab pos="220663" algn="l"/>
                <a:tab pos="561975" algn="l"/>
                <a:tab pos="904875" algn="l"/>
                <a:tab pos="1247775" algn="l"/>
              </a:tabLst>
            </a:pPr>
            <a:r>
              <a:rPr lang="en-US" sz="1600" i="1" dirty="0">
                <a:solidFill>
                  <a:schemeClr val="tx1"/>
                </a:solidFill>
              </a:rPr>
              <a:t>               </a:t>
            </a:r>
            <a:r>
              <a:rPr lang="en-US" sz="1600" dirty="0">
                <a:solidFill>
                  <a:schemeClr val="tx1"/>
                </a:solidFill>
              </a:rPr>
              <a:t>Add </a:t>
            </a:r>
            <a:r>
              <a:rPr lang="en-US" sz="1600" i="1" dirty="0">
                <a:solidFill>
                  <a:schemeClr val="tx1"/>
                </a:solidFill>
              </a:rPr>
              <a:t>b’  </a:t>
            </a:r>
            <a:r>
              <a:rPr lang="en-US" sz="1600" dirty="0">
                <a:solidFill>
                  <a:schemeClr val="tx1"/>
                </a:solidFill>
              </a:rPr>
              <a:t>to Q</a:t>
            </a:r>
          </a:p>
        </p:txBody>
      </p:sp>
    </p:spTree>
    <p:extLst>
      <p:ext uri="{BB962C8B-B14F-4D97-AF65-F5344CB8AC3E}">
        <p14:creationId xmlns:p14="http://schemas.microsoft.com/office/powerpoint/2010/main" val="217912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solidFill>
                  <a:srgbClr val="FF6666"/>
                </a:solidFill>
              </a:rPr>
              <a:t>PW-AC2</a:t>
            </a:r>
            <a:r>
              <a:rPr lang="en-US" dirty="0"/>
              <a:t> </a:t>
            </a:r>
            <a:r>
              <a:rPr lang="en-US" dirty="0" err="1"/>
              <a:t>Datastructures</a:t>
            </a:r>
            <a:r>
              <a:rPr lang="en-US" dirty="0">
                <a:solidFill>
                  <a:srgbClr val="FF6666"/>
                </a:solidFill>
              </a:rPr>
              <a:t> </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dirty="0"/>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24</a:t>
            </a:fld>
            <a:endParaRPr lang="en-US" altLang="zh-CN"/>
          </a:p>
        </p:txBody>
      </p:sp>
      <p:graphicFrame>
        <p:nvGraphicFramePr>
          <p:cNvPr id="7" name="Table 6">
            <a:extLst>
              <a:ext uri="{FF2B5EF4-FFF2-40B4-BE49-F238E27FC236}">
                <a16:creationId xmlns:a16="http://schemas.microsoft.com/office/drawing/2014/main" id="{378CA68D-FCBC-6C65-97BF-3E4235A2F910}"/>
              </a:ext>
            </a:extLst>
          </p:cNvPr>
          <p:cNvGraphicFramePr>
            <a:graphicFrameLocks noGrp="1"/>
          </p:cNvGraphicFramePr>
          <p:nvPr>
            <p:extLst>
              <p:ext uri="{D42A27DB-BD31-4B8C-83A1-F6EECF244321}">
                <p14:modId xmlns:p14="http://schemas.microsoft.com/office/powerpoint/2010/main" val="2907446891"/>
              </p:ext>
            </p:extLst>
          </p:nvPr>
        </p:nvGraphicFramePr>
        <p:xfrm>
          <a:off x="613549" y="2195447"/>
          <a:ext cx="1273836" cy="2504575"/>
        </p:xfrm>
        <a:graphic>
          <a:graphicData uri="http://schemas.openxmlformats.org/drawingml/2006/table">
            <a:tbl>
              <a:tblPr firstRow="1" bandRow="1">
                <a:tableStyleId>{5C22544A-7EE6-4342-B048-85BDC9FD1C3A}</a:tableStyleId>
              </a:tblPr>
              <a:tblGrid>
                <a:gridCol w="636918">
                  <a:extLst>
                    <a:ext uri="{9D8B030D-6E8A-4147-A177-3AD203B41FA5}">
                      <a16:colId xmlns:a16="http://schemas.microsoft.com/office/drawing/2014/main" val="20000"/>
                    </a:ext>
                  </a:extLst>
                </a:gridCol>
                <a:gridCol w="636918">
                  <a:extLst>
                    <a:ext uri="{9D8B030D-6E8A-4147-A177-3AD203B41FA5}">
                      <a16:colId xmlns:a16="http://schemas.microsoft.com/office/drawing/2014/main" val="20001"/>
                    </a:ext>
                  </a:extLst>
                </a:gridCol>
              </a:tblGrid>
              <a:tr h="460029">
                <a:tc>
                  <a:txBody>
                    <a:bodyPr/>
                    <a:lstStyle/>
                    <a:p>
                      <a:pPr algn="ctr"/>
                      <a:r>
                        <a:rPr lang="el-GR" sz="2400" i="0" dirty="0">
                          <a:solidFill>
                            <a:srgbClr val="000000"/>
                          </a:solidFill>
                          <a:latin typeface="Times New Roman" panose="02020603050405020304" pitchFamily="18" charset="0"/>
                          <a:ea typeface="Microsoft Himalaya" pitchFamily="2" charset="0"/>
                          <a:cs typeface="Microsoft Himalaya" pitchFamily="2" charset="0"/>
                        </a:rPr>
                        <a:t>σ</a:t>
                      </a:r>
                    </a:p>
                  </a:txBody>
                  <a:tcPr marL="0" marR="0"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0" dirty="0" err="1">
                          <a:solidFill>
                            <a:srgbClr val="000000"/>
                          </a:solidFill>
                          <a:latin typeface="Times New Roman"/>
                          <a:cs typeface="Times New Roman"/>
                        </a:rPr>
                        <a:t>ValuesTable</a:t>
                      </a:r>
                      <a:endParaRPr lang="en-US" sz="1600" i="0" dirty="0">
                        <a:solidFill>
                          <a:srgbClr val="000000"/>
                        </a:solidFill>
                        <a:latin typeface="Times New Roman"/>
                        <a:cs typeface="Times New Roman"/>
                      </a:endParaRPr>
                    </a:p>
                  </a:txBody>
                  <a:tcPr marL="0" marR="0" marT="0" marB="0">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endParaRPr lang="en-US" sz="800" dirty="0">
                        <a:solidFill>
                          <a:srgbClr val="000000"/>
                        </a:solidFill>
                        <a:latin typeface="Microsoft Himalaya" pitchFamily="2" charset="0"/>
                        <a:ea typeface="Microsoft Himalaya" pitchFamily="2" charset="0"/>
                        <a:cs typeface="Microsoft Himalaya" pitchFamily="2" charset="0"/>
                      </a:endParaRPr>
                    </a:p>
                  </a:txBody>
                  <a:tcPr marL="0" marR="0" marT="0" marB="0">
                    <a:lnL w="285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latin typeface="Times New Roman"/>
                        <a:cs typeface="Times New Roman"/>
                      </a:endParaRPr>
                    </a:p>
                  </a:txBody>
                  <a:tcPr marL="0" marR="0" marT="0" marB="0">
                    <a:lnL w="31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8995">
                <a:tc>
                  <a:txBody>
                    <a:bodyPr/>
                    <a:lstStyle/>
                    <a:p>
                      <a:pPr algn="ctr"/>
                      <a:r>
                        <a:rPr lang="el-GR" sz="2400" i="0" dirty="0">
                          <a:solidFill>
                            <a:srgbClr val="000000"/>
                          </a:solidFill>
                          <a:latin typeface="Times New Roman" panose="02020603050405020304" pitchFamily="18" charset="0"/>
                          <a:ea typeface="Microsoft Himalaya" pitchFamily="2" charset="0"/>
                          <a:cs typeface="Microsoft Himalaya" pitchFamily="2" charset="0"/>
                        </a:rPr>
                        <a:t>σ</a:t>
                      </a:r>
                      <a:r>
                        <a:rPr lang="en-US" sz="2400" i="0" baseline="-25000" dirty="0">
                          <a:solidFill>
                            <a:srgbClr val="000000"/>
                          </a:solidFill>
                          <a:latin typeface="Microsoft Himalaya" pitchFamily="2" charset="0"/>
                          <a:ea typeface="Microsoft Himalaya" pitchFamily="2" charset="0"/>
                          <a:cs typeface="Microsoft Himalaya" pitchFamily="2" charset="0"/>
                        </a:rPr>
                        <a:t>1</a:t>
                      </a:r>
                      <a:endParaRPr lang="el-GR" sz="2400" i="0" dirty="0">
                        <a:solidFill>
                          <a:srgbClr val="000000"/>
                        </a:solidFill>
                        <a:latin typeface="Times New Roman" panose="02020603050405020304" pitchFamily="18" charset="0"/>
                        <a:ea typeface="Microsoft Himalaya" pitchFamily="2" charset="0"/>
                        <a:cs typeface="Microsoft Himalaya" pitchFamily="2" charset="0"/>
                      </a:endParaRPr>
                    </a:p>
                  </a:txBody>
                  <a:tcPr marL="0" marR="0"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u="none" strike="noStrike" kern="1200" dirty="0">
                          <a:solidFill>
                            <a:schemeClr val="dk1"/>
                          </a:solidFill>
                          <a:effectLst/>
                          <a:latin typeface="+mn-lt"/>
                          <a:ea typeface="+mn-ea"/>
                          <a:cs typeface="+mn-cs"/>
                        </a:rPr>
                        <a:t>ᴠᴛ</a:t>
                      </a:r>
                      <a:r>
                        <a:rPr lang="en-US" sz="2400" i="0" baseline="-25000" dirty="0">
                          <a:solidFill>
                            <a:srgbClr val="000000"/>
                          </a:solidFill>
                          <a:latin typeface="Microsoft Himalaya" pitchFamily="2" charset="0"/>
                          <a:ea typeface="Microsoft Himalaya" pitchFamily="2" charset="0"/>
                          <a:cs typeface="Microsoft Himalaya" pitchFamily="2" charset="0"/>
                        </a:rPr>
                        <a:t>1</a:t>
                      </a:r>
                      <a:endParaRPr lang="en-US" sz="2400" dirty="0">
                        <a:latin typeface="Times New Roman"/>
                        <a:cs typeface="Times New Roman"/>
                      </a:endParaRPr>
                    </a:p>
                  </a:txBody>
                  <a:tcPr marL="0" marR="0" marT="0" marB="0">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8995">
                <a:tc>
                  <a:txBody>
                    <a:bodyPr/>
                    <a:lstStyle/>
                    <a:p>
                      <a:pPr algn="ctr"/>
                      <a:r>
                        <a:rPr lang="el-GR" sz="2400" i="0" dirty="0">
                          <a:solidFill>
                            <a:srgbClr val="000000"/>
                          </a:solidFill>
                          <a:latin typeface="Times New Roman" panose="02020603050405020304" pitchFamily="18" charset="0"/>
                          <a:ea typeface="Microsoft Himalaya" pitchFamily="2" charset="0"/>
                          <a:cs typeface="Microsoft Himalaya" pitchFamily="2" charset="0"/>
                        </a:rPr>
                        <a:t>σ</a:t>
                      </a:r>
                      <a:r>
                        <a:rPr lang="en-US" sz="2400" i="0" baseline="-25000" dirty="0">
                          <a:solidFill>
                            <a:srgbClr val="000000"/>
                          </a:solidFill>
                          <a:latin typeface="Microsoft Himalaya" pitchFamily="2" charset="0"/>
                          <a:ea typeface="Microsoft Himalaya" pitchFamily="2" charset="0"/>
                          <a:cs typeface="Microsoft Himalaya" pitchFamily="2" charset="0"/>
                        </a:rPr>
                        <a:t>2</a:t>
                      </a:r>
                      <a:endParaRPr lang="el-GR" sz="2400" i="0" dirty="0">
                        <a:solidFill>
                          <a:srgbClr val="000000"/>
                        </a:solidFill>
                        <a:latin typeface="Times New Roman" panose="02020603050405020304" pitchFamily="18" charset="0"/>
                        <a:ea typeface="Microsoft Himalaya" pitchFamily="2" charset="0"/>
                        <a:cs typeface="Microsoft Himalaya" pitchFamily="2" charset="0"/>
                      </a:endParaRPr>
                    </a:p>
                  </a:txBody>
                  <a:tcPr marL="0" marR="0"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u="none" strike="noStrike" kern="1200" dirty="0">
                          <a:solidFill>
                            <a:schemeClr val="dk1"/>
                          </a:solidFill>
                          <a:effectLst/>
                          <a:latin typeface="+mn-lt"/>
                          <a:ea typeface="+mn-ea"/>
                          <a:cs typeface="+mn-cs"/>
                        </a:rPr>
                        <a:t>ᴠᴛ</a:t>
                      </a:r>
                      <a:r>
                        <a:rPr lang="en-US" sz="2400" b="0" i="0" u="none" strike="noStrike" kern="1200" baseline="-25000" dirty="0">
                          <a:solidFill>
                            <a:srgbClr val="000000"/>
                          </a:solidFill>
                          <a:effectLst/>
                          <a:latin typeface="Microsoft Himalaya" pitchFamily="2" charset="0"/>
                          <a:ea typeface="Microsoft Himalaya" pitchFamily="2" charset="0"/>
                          <a:cs typeface="Microsoft Himalaya" pitchFamily="2" charset="0"/>
                        </a:rPr>
                        <a:t>2</a:t>
                      </a:r>
                      <a:endParaRPr lang="en-US" sz="2400" dirty="0">
                        <a:latin typeface="Times New Roman"/>
                        <a:cs typeface="Times New Roman"/>
                      </a:endParaRPr>
                    </a:p>
                  </a:txBody>
                  <a:tcPr marL="0" marR="0" marT="0" marB="0">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7990">
                <a:tc>
                  <a:txBody>
                    <a:bodyPr/>
                    <a:lstStyle/>
                    <a:p>
                      <a:pPr algn="ctr">
                        <a:lnSpc>
                          <a:spcPct val="100000"/>
                        </a:lnSpc>
                      </a:pPr>
                      <a:r>
                        <a:rPr lang="en-US" sz="2400" b="0" i="0" u="none" strike="noStrike" kern="1200" dirty="0">
                          <a:solidFill>
                            <a:schemeClr val="dk1"/>
                          </a:solidFill>
                          <a:effectLst/>
                          <a:latin typeface="+mn-lt"/>
                          <a:ea typeface="+mn-ea"/>
                          <a:cs typeface="+mn-cs"/>
                        </a:rPr>
                        <a:t>⋮</a:t>
                      </a:r>
                    </a:p>
                  </a:txBody>
                  <a:tcPr marL="0" marR="0" marT="0" marB="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a:solidFill>
                            <a:schemeClr val="dk1"/>
                          </a:solidFill>
                          <a:effectLst/>
                          <a:latin typeface="+mn-lt"/>
                          <a:ea typeface="+mn-ea"/>
                          <a:cs typeface="+mn-cs"/>
                        </a:rPr>
                        <a:t>⋮</a:t>
                      </a:r>
                    </a:p>
                  </a:txBody>
                  <a:tcPr marL="0" marR="0" marT="0" marB="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i="0" dirty="0">
                          <a:solidFill>
                            <a:srgbClr val="000000"/>
                          </a:solidFill>
                          <a:latin typeface="Times New Roman" panose="02020603050405020304" pitchFamily="18" charset="0"/>
                          <a:ea typeface="Microsoft Himalaya" pitchFamily="2" charset="0"/>
                          <a:cs typeface="Microsoft Himalaya" pitchFamily="2" charset="0"/>
                        </a:rPr>
                        <a:t>σ</a:t>
                      </a:r>
                      <a:r>
                        <a:rPr lang="en-US" sz="1800" i="0" baseline="-25000" dirty="0" err="1">
                          <a:solidFill>
                            <a:srgbClr val="000000"/>
                          </a:solidFill>
                          <a:latin typeface="+mn-lt"/>
                          <a:ea typeface="Microsoft Himalaya" pitchFamily="2" charset="0"/>
                          <a:cs typeface="Microsoft Himalaya" pitchFamily="2" charset="0"/>
                        </a:rPr>
                        <a:t>i</a:t>
                      </a:r>
                      <a:endParaRPr lang="el-GR" sz="1800" i="0" dirty="0">
                        <a:solidFill>
                          <a:srgbClr val="000000"/>
                        </a:solidFill>
                        <a:latin typeface="+mn-lt"/>
                        <a:ea typeface="Microsoft Himalaya" pitchFamily="2" charset="0"/>
                        <a:cs typeface="Microsoft Himalaya" pitchFamily="2" charset="0"/>
                      </a:endParaRPr>
                    </a:p>
                  </a:txBody>
                  <a:tcPr marL="0" marR="0" marT="0" marB="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u="none" strike="noStrike" kern="1200" dirty="0">
                          <a:solidFill>
                            <a:schemeClr val="dk1"/>
                          </a:solidFill>
                          <a:effectLst/>
                          <a:latin typeface="+mn-lt"/>
                          <a:ea typeface="+mn-ea"/>
                          <a:cs typeface="+mn-cs"/>
                        </a:rPr>
                        <a:t>ᴠᴛ</a:t>
                      </a:r>
                      <a:r>
                        <a:rPr lang="en-US" sz="2000" b="0" i="0" u="none" strike="noStrike" kern="1200" baseline="-25000" dirty="0" err="1">
                          <a:solidFill>
                            <a:schemeClr val="dk1"/>
                          </a:solidFill>
                          <a:effectLst/>
                          <a:latin typeface="+mn-lt"/>
                          <a:ea typeface="+mn-ea"/>
                          <a:cs typeface="+mn-cs"/>
                        </a:rPr>
                        <a:t>i</a:t>
                      </a:r>
                      <a:endParaRPr lang="en-US" sz="2000" dirty="0">
                        <a:latin typeface="Times New Roman"/>
                        <a:cs typeface="Times New Roman"/>
                      </a:endParaRPr>
                    </a:p>
                  </a:txBody>
                  <a:tcPr marL="0" marR="0" marT="0" marB="0">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cxnSp>
        <p:nvCxnSpPr>
          <p:cNvPr id="8" name="Straight Arrow Connector 7">
            <a:extLst>
              <a:ext uri="{FF2B5EF4-FFF2-40B4-BE49-F238E27FC236}">
                <a16:creationId xmlns:a16="http://schemas.microsoft.com/office/drawing/2014/main" id="{298A55A2-68DE-C3D7-623F-3E8D150A0E2A}"/>
              </a:ext>
            </a:extLst>
          </p:cNvPr>
          <p:cNvCxnSpPr>
            <a:cxnSpLocks/>
          </p:cNvCxnSpPr>
          <p:nvPr/>
        </p:nvCxnSpPr>
        <p:spPr>
          <a:xfrm>
            <a:off x="1974277" y="2508937"/>
            <a:ext cx="777701" cy="807720"/>
          </a:xfrm>
          <a:prstGeom prst="straightConnector1">
            <a:avLst/>
          </a:prstGeom>
          <a:ln w="22225">
            <a:solidFill>
              <a:schemeClr val="tx1"/>
            </a:solidFill>
            <a:prstDash val="dash"/>
            <a:tailEnd type="triangle" w="lg" len="med"/>
          </a:ln>
        </p:spPr>
        <p:style>
          <a:lnRef idx="1">
            <a:schemeClr val="dk1"/>
          </a:lnRef>
          <a:fillRef idx="0">
            <a:schemeClr val="dk1"/>
          </a:fillRef>
          <a:effectRef idx="0">
            <a:schemeClr val="dk1"/>
          </a:effectRef>
          <a:fontRef idx="minor">
            <a:schemeClr val="tx1"/>
          </a:fontRef>
        </p:style>
      </p:cxnSp>
      <p:graphicFrame>
        <p:nvGraphicFramePr>
          <p:cNvPr id="9" name="Table 8">
            <a:extLst>
              <a:ext uri="{FF2B5EF4-FFF2-40B4-BE49-F238E27FC236}">
                <a16:creationId xmlns:a16="http://schemas.microsoft.com/office/drawing/2014/main" id="{19869F53-954E-607E-AB72-970EEB564A1D}"/>
              </a:ext>
            </a:extLst>
          </p:cNvPr>
          <p:cNvGraphicFramePr>
            <a:graphicFrameLocks noGrp="1"/>
          </p:cNvGraphicFramePr>
          <p:nvPr>
            <p:extLst>
              <p:ext uri="{D42A27DB-BD31-4B8C-83A1-F6EECF244321}">
                <p14:modId xmlns:p14="http://schemas.microsoft.com/office/powerpoint/2010/main" val="3786855447"/>
              </p:ext>
            </p:extLst>
          </p:nvPr>
        </p:nvGraphicFramePr>
        <p:xfrm>
          <a:off x="2851128" y="2195447"/>
          <a:ext cx="1273836" cy="2504575"/>
        </p:xfrm>
        <a:graphic>
          <a:graphicData uri="http://schemas.openxmlformats.org/drawingml/2006/table">
            <a:tbl>
              <a:tblPr firstRow="1" bandRow="1">
                <a:tableStyleId>{5C22544A-7EE6-4342-B048-85BDC9FD1C3A}</a:tableStyleId>
              </a:tblPr>
              <a:tblGrid>
                <a:gridCol w="636918">
                  <a:extLst>
                    <a:ext uri="{9D8B030D-6E8A-4147-A177-3AD203B41FA5}">
                      <a16:colId xmlns:a16="http://schemas.microsoft.com/office/drawing/2014/main" val="20000"/>
                    </a:ext>
                  </a:extLst>
                </a:gridCol>
                <a:gridCol w="636918">
                  <a:extLst>
                    <a:ext uri="{9D8B030D-6E8A-4147-A177-3AD203B41FA5}">
                      <a16:colId xmlns:a16="http://schemas.microsoft.com/office/drawing/2014/main" val="20001"/>
                    </a:ext>
                  </a:extLst>
                </a:gridCol>
              </a:tblGrid>
              <a:tr h="4600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imes New Roman"/>
                          <a:ea typeface="+mn-ea"/>
                          <a:cs typeface="Times New Roman"/>
                        </a:rPr>
                        <a:t>Values</a:t>
                      </a:r>
                      <a:endParaRPr lang="en-US" sz="3200" dirty="0">
                        <a:latin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0" dirty="0">
                          <a:solidFill>
                            <a:srgbClr val="000000"/>
                          </a:solidFill>
                          <a:latin typeface="Times New Roman"/>
                          <a:cs typeface="Times New Roman"/>
                        </a:rPr>
                        <a:t>PWC Table</a:t>
                      </a:r>
                    </a:p>
                  </a:txBody>
                  <a:tcPr marL="0" marR="0" marT="0" marB="0">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endParaRPr lang="en-US" sz="800" dirty="0">
                        <a:solidFill>
                          <a:srgbClr val="000000"/>
                        </a:solidFill>
                        <a:latin typeface="Microsoft Himalaya" pitchFamily="2" charset="0"/>
                        <a:ea typeface="Microsoft Himalaya" pitchFamily="2" charset="0"/>
                        <a:cs typeface="Microsoft Himalaya" pitchFamily="2" charset="0"/>
                      </a:endParaRPr>
                    </a:p>
                  </a:txBody>
                  <a:tcPr marL="0" marR="0" marT="0" marB="0">
                    <a:lnL w="285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latin typeface="Times New Roman"/>
                        <a:cs typeface="Times New Roman"/>
                      </a:endParaRPr>
                    </a:p>
                  </a:txBody>
                  <a:tcPr marL="0" marR="0" marT="0" marB="0">
                    <a:lnL w="31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8995">
                <a:tc>
                  <a:txBody>
                    <a:bodyPr/>
                    <a:lstStyle/>
                    <a:p>
                      <a:pPr algn="ctr"/>
                      <a:r>
                        <a:rPr lang="en-US" sz="2400" b="0" i="1" u="none" strike="noStrike" kern="1200" dirty="0">
                          <a:solidFill>
                            <a:schemeClr val="dk1"/>
                          </a:solidFill>
                          <a:effectLst/>
                          <a:latin typeface="+mn-lt"/>
                          <a:ea typeface="+mn-ea"/>
                          <a:cs typeface="+mn-cs"/>
                        </a:rPr>
                        <a:t>v</a:t>
                      </a:r>
                      <a:r>
                        <a:rPr lang="en-US" sz="2400" b="0" i="0" u="none" strike="noStrike" kern="1200" baseline="-25000" dirty="0">
                          <a:solidFill>
                            <a:schemeClr val="dk1"/>
                          </a:solidFill>
                          <a:effectLst/>
                          <a:latin typeface="+mn-lt"/>
                          <a:ea typeface="+mn-ea"/>
                          <a:cs typeface="+mn-cs"/>
                        </a:rPr>
                        <a:t>1</a:t>
                      </a:r>
                      <a:endParaRPr lang="en-US" sz="3200" dirty="0">
                        <a:latin typeface="Times New Roman"/>
                        <a:cs typeface="Times New Roman"/>
                      </a:endParaRPr>
                    </a:p>
                  </a:txBody>
                  <a:tcPr marL="0" marR="0"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u="none" strike="noStrike" kern="1200" dirty="0">
                          <a:solidFill>
                            <a:schemeClr val="dk1"/>
                          </a:solidFill>
                          <a:effectLst/>
                          <a:latin typeface="+mn-lt"/>
                          <a:ea typeface="+mn-ea"/>
                          <a:cs typeface="+mn-cs"/>
                        </a:rPr>
                        <a:t>ᴘᴡᴄ</a:t>
                      </a:r>
                      <a:r>
                        <a:rPr lang="en-US" sz="2400" i="0" baseline="-25000" dirty="0">
                          <a:solidFill>
                            <a:srgbClr val="000000"/>
                          </a:solidFill>
                          <a:latin typeface="Microsoft Himalaya" pitchFamily="2" charset="0"/>
                          <a:ea typeface="Microsoft Himalaya" pitchFamily="2" charset="0"/>
                          <a:cs typeface="Microsoft Himalaya" pitchFamily="2" charset="0"/>
                        </a:rPr>
                        <a:t>1</a:t>
                      </a:r>
                      <a:endParaRPr lang="en-US" sz="2400" dirty="0">
                        <a:latin typeface="Times New Roman"/>
                        <a:cs typeface="Times New Roman"/>
                      </a:endParaRPr>
                    </a:p>
                  </a:txBody>
                  <a:tcPr marL="0" marR="0" marT="0" marB="0">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8995">
                <a:tc>
                  <a:txBody>
                    <a:bodyPr/>
                    <a:lstStyle/>
                    <a:p>
                      <a:pPr algn="ctr"/>
                      <a:r>
                        <a:rPr lang="en-US" sz="2400" b="0" i="1" u="none" strike="noStrike" kern="1200" dirty="0">
                          <a:solidFill>
                            <a:schemeClr val="dk1"/>
                          </a:solidFill>
                          <a:effectLst/>
                          <a:latin typeface="+mn-lt"/>
                          <a:ea typeface="+mn-ea"/>
                          <a:cs typeface="+mn-cs"/>
                        </a:rPr>
                        <a:t>v</a:t>
                      </a:r>
                      <a:r>
                        <a:rPr lang="en-US" sz="2400" b="0" i="0" u="none" strike="noStrike" kern="1200" baseline="-25000" dirty="0">
                          <a:solidFill>
                            <a:schemeClr val="dk1"/>
                          </a:solidFill>
                          <a:effectLst/>
                          <a:latin typeface="+mn-lt"/>
                          <a:ea typeface="+mn-ea"/>
                          <a:cs typeface="+mn-cs"/>
                        </a:rPr>
                        <a:t>2</a:t>
                      </a:r>
                      <a:endParaRPr lang="en-US" sz="3200" dirty="0">
                        <a:latin typeface="Times New Roman"/>
                        <a:cs typeface="Times New Roman"/>
                      </a:endParaRPr>
                    </a:p>
                  </a:txBody>
                  <a:tcPr marL="0" marR="0"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u="none" strike="noStrike" kern="1200" dirty="0">
                          <a:solidFill>
                            <a:schemeClr val="dk1"/>
                          </a:solidFill>
                          <a:effectLst/>
                          <a:latin typeface="+mn-lt"/>
                          <a:ea typeface="+mn-ea"/>
                          <a:cs typeface="+mn-cs"/>
                        </a:rPr>
                        <a:t>ᴘᴡᴄ</a:t>
                      </a:r>
                      <a:r>
                        <a:rPr lang="en-US" sz="2400" b="0" i="0" u="none" strike="noStrike" kern="1200" baseline="-25000" dirty="0">
                          <a:solidFill>
                            <a:srgbClr val="000000"/>
                          </a:solidFill>
                          <a:effectLst/>
                          <a:latin typeface="Microsoft Himalaya" pitchFamily="2" charset="0"/>
                          <a:ea typeface="Microsoft Himalaya" pitchFamily="2" charset="0"/>
                          <a:cs typeface="Microsoft Himalaya" pitchFamily="2" charset="0"/>
                        </a:rPr>
                        <a:t>2</a:t>
                      </a:r>
                      <a:endParaRPr lang="en-US" sz="2400" dirty="0">
                        <a:latin typeface="Times New Roman"/>
                        <a:cs typeface="Times New Roman"/>
                      </a:endParaRPr>
                    </a:p>
                  </a:txBody>
                  <a:tcPr marL="0" marR="0" marT="0" marB="0">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7990">
                <a:tc>
                  <a:txBody>
                    <a:bodyPr/>
                    <a:lstStyle/>
                    <a:p>
                      <a:pPr algn="ctr">
                        <a:lnSpc>
                          <a:spcPct val="100000"/>
                        </a:lnSpc>
                      </a:pPr>
                      <a:r>
                        <a:rPr lang="en-US" sz="2400" b="0" i="0" u="none" strike="noStrike" kern="1200" dirty="0">
                          <a:solidFill>
                            <a:schemeClr val="dk1"/>
                          </a:solidFill>
                          <a:effectLst/>
                          <a:latin typeface="+mn-lt"/>
                          <a:ea typeface="+mn-ea"/>
                          <a:cs typeface="+mn-cs"/>
                        </a:rPr>
                        <a:t>⋮</a:t>
                      </a:r>
                    </a:p>
                  </a:txBody>
                  <a:tcPr marL="0" marR="0" marT="0" marB="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a:solidFill>
                            <a:schemeClr val="dk1"/>
                          </a:solidFill>
                          <a:effectLst/>
                          <a:latin typeface="+mn-lt"/>
                          <a:ea typeface="+mn-ea"/>
                          <a:cs typeface="+mn-cs"/>
                        </a:rPr>
                        <a:t>⋮</a:t>
                      </a:r>
                    </a:p>
                  </a:txBody>
                  <a:tcPr marL="0" marR="0" marT="0" marB="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8995">
                <a:tc>
                  <a:txBody>
                    <a:bodyPr/>
                    <a:lstStyle/>
                    <a:p>
                      <a:pPr algn="ctr"/>
                      <a:r>
                        <a:rPr lang="en-US" sz="2400" b="0" i="1" u="none" strike="noStrike" kern="1200" dirty="0" err="1">
                          <a:solidFill>
                            <a:schemeClr val="dk1"/>
                          </a:solidFill>
                          <a:effectLst/>
                          <a:latin typeface="+mn-lt"/>
                          <a:ea typeface="+mn-ea"/>
                          <a:cs typeface="+mn-cs"/>
                        </a:rPr>
                        <a:t>v</a:t>
                      </a:r>
                      <a:r>
                        <a:rPr lang="en-US" sz="2400" b="0" i="0" u="none" strike="noStrike" kern="1200" baseline="-25000" dirty="0" err="1">
                          <a:solidFill>
                            <a:schemeClr val="dk1"/>
                          </a:solidFill>
                          <a:effectLst/>
                          <a:latin typeface="+mn-lt"/>
                          <a:ea typeface="+mn-ea"/>
                          <a:cs typeface="+mn-cs"/>
                        </a:rPr>
                        <a:t>j</a:t>
                      </a:r>
                      <a:endParaRPr lang="en-US" sz="3200" dirty="0">
                        <a:latin typeface="Times New Roman"/>
                        <a:cs typeface="Times New Roman"/>
                      </a:endParaRPr>
                    </a:p>
                  </a:txBody>
                  <a:tcPr marL="0" marR="0"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u="none" strike="noStrike" kern="1200" dirty="0">
                          <a:solidFill>
                            <a:schemeClr val="dk1"/>
                          </a:solidFill>
                          <a:effectLst/>
                          <a:latin typeface="+mn-lt"/>
                          <a:ea typeface="+mn-ea"/>
                          <a:cs typeface="+mn-cs"/>
                        </a:rPr>
                        <a:t>ᴘᴡᴄ</a:t>
                      </a:r>
                      <a:r>
                        <a:rPr lang="en-US" sz="2400" b="0" i="0" u="none" strike="noStrike" kern="1200" baseline="-25000" dirty="0">
                          <a:solidFill>
                            <a:srgbClr val="000000"/>
                          </a:solidFill>
                          <a:effectLst/>
                          <a:latin typeface="Microsoft Himalaya" pitchFamily="2" charset="0"/>
                          <a:ea typeface="Microsoft Himalaya" pitchFamily="2" charset="0"/>
                          <a:cs typeface="Microsoft Himalaya" pitchFamily="2" charset="0"/>
                        </a:rPr>
                        <a:t>j</a:t>
                      </a:r>
                      <a:endParaRPr lang="en-US" sz="2400" dirty="0">
                        <a:latin typeface="Times New Roman"/>
                        <a:cs typeface="Times New Roman"/>
                      </a:endParaRPr>
                    </a:p>
                  </a:txBody>
                  <a:tcPr marL="0" marR="0" marT="0" marB="0">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0" name="Table 9">
            <a:extLst>
              <a:ext uri="{FF2B5EF4-FFF2-40B4-BE49-F238E27FC236}">
                <a16:creationId xmlns:a16="http://schemas.microsoft.com/office/drawing/2014/main" id="{F41179EA-B8B6-96A9-8A12-C2F3684DCE66}"/>
              </a:ext>
            </a:extLst>
          </p:cNvPr>
          <p:cNvGraphicFramePr>
            <a:graphicFrameLocks noGrp="1"/>
          </p:cNvGraphicFramePr>
          <p:nvPr>
            <p:extLst>
              <p:ext uri="{D42A27DB-BD31-4B8C-83A1-F6EECF244321}">
                <p14:modId xmlns:p14="http://schemas.microsoft.com/office/powerpoint/2010/main" val="2962891377"/>
              </p:ext>
            </p:extLst>
          </p:nvPr>
        </p:nvGraphicFramePr>
        <p:xfrm>
          <a:off x="5059044" y="2211510"/>
          <a:ext cx="1273836" cy="2504575"/>
        </p:xfrm>
        <a:graphic>
          <a:graphicData uri="http://schemas.openxmlformats.org/drawingml/2006/table">
            <a:tbl>
              <a:tblPr firstRow="1" bandRow="1">
                <a:tableStyleId>{5C22544A-7EE6-4342-B048-85BDC9FD1C3A}</a:tableStyleId>
              </a:tblPr>
              <a:tblGrid>
                <a:gridCol w="636918">
                  <a:extLst>
                    <a:ext uri="{9D8B030D-6E8A-4147-A177-3AD203B41FA5}">
                      <a16:colId xmlns:a16="http://schemas.microsoft.com/office/drawing/2014/main" val="20000"/>
                    </a:ext>
                  </a:extLst>
                </a:gridCol>
                <a:gridCol w="636918">
                  <a:extLst>
                    <a:ext uri="{9D8B030D-6E8A-4147-A177-3AD203B41FA5}">
                      <a16:colId xmlns:a16="http://schemas.microsoft.com/office/drawing/2014/main" val="20001"/>
                    </a:ext>
                  </a:extLst>
                </a:gridCol>
              </a:tblGrid>
              <a:tr h="4600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a:ea typeface="+mn-ea"/>
                          <a:cs typeface="Times New Roman"/>
                        </a:rPr>
                        <a:t>R</a:t>
                      </a:r>
                      <a:endParaRPr kumimoji="0" lang="en-US" sz="2800" b="0" i="0" u="none" strike="noStrike" kern="1200" cap="none" spc="0" normalizeH="0" baseline="-25000" noProof="0" dirty="0">
                        <a:ln>
                          <a:noFill/>
                        </a:ln>
                        <a:solidFill>
                          <a:prstClr val="black"/>
                        </a:solidFill>
                        <a:effectLst/>
                        <a:uLnTx/>
                        <a:uFillTx/>
                        <a:latin typeface="Times New Roman"/>
                        <a:ea typeface="+mn-ea"/>
                        <a:cs typeface="Times New Roman"/>
                      </a:endParaRPr>
                    </a:p>
                  </a:txBody>
                  <a:tcPr marL="0" marR="0"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0" dirty="0">
                          <a:solidFill>
                            <a:srgbClr val="000000"/>
                          </a:solidFill>
                          <a:latin typeface="Times New Roman"/>
                          <a:cs typeface="Times New Roman"/>
                        </a:rPr>
                        <a:t>Coarse Block</a:t>
                      </a:r>
                    </a:p>
                  </a:txBody>
                  <a:tcPr marL="0" marR="0" marT="0" marB="0">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endParaRPr lang="en-US" sz="800" dirty="0">
                        <a:solidFill>
                          <a:srgbClr val="000000"/>
                        </a:solidFill>
                        <a:latin typeface="Microsoft Himalaya" pitchFamily="2" charset="0"/>
                        <a:ea typeface="Microsoft Himalaya" pitchFamily="2" charset="0"/>
                        <a:cs typeface="Microsoft Himalaya" pitchFamily="2" charset="0"/>
                      </a:endParaRPr>
                    </a:p>
                  </a:txBody>
                  <a:tcPr marL="0" marR="0" marT="0" marB="0">
                    <a:lnL w="285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latin typeface="Times New Roman"/>
                        <a:cs typeface="Times New Roman"/>
                      </a:endParaRPr>
                    </a:p>
                  </a:txBody>
                  <a:tcPr marL="0" marR="0" marT="0" marB="0">
                    <a:lnL w="31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8995">
                <a:tc>
                  <a:txBody>
                    <a:bodyPr/>
                    <a:lstStyle/>
                    <a:p>
                      <a:pPr algn="ctr"/>
                      <a:r>
                        <a:rPr lang="en-US" sz="2400" b="0" i="1" u="none" strike="noStrike" kern="1200" dirty="0">
                          <a:solidFill>
                            <a:schemeClr val="dk1"/>
                          </a:solidFill>
                          <a:effectLst/>
                          <a:latin typeface="+mn-lt"/>
                          <a:ea typeface="+mn-ea"/>
                          <a:cs typeface="+mn-cs"/>
                        </a:rPr>
                        <a:t>R</a:t>
                      </a:r>
                      <a:r>
                        <a:rPr lang="en-US" sz="2400" b="0" i="0" u="none" strike="noStrike" kern="1200" baseline="-25000" dirty="0">
                          <a:solidFill>
                            <a:schemeClr val="dk1"/>
                          </a:solidFill>
                          <a:effectLst/>
                          <a:latin typeface="+mn-lt"/>
                          <a:ea typeface="+mn-ea"/>
                          <a:cs typeface="+mn-cs"/>
                        </a:rPr>
                        <a:t>1</a:t>
                      </a:r>
                      <a:endParaRPr lang="en-US" sz="3200" dirty="0">
                        <a:latin typeface="Times New Roman"/>
                        <a:cs typeface="Times New Roman"/>
                      </a:endParaRPr>
                    </a:p>
                  </a:txBody>
                  <a:tcPr marL="0" marR="0"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u="none" strike="noStrike" kern="1200" dirty="0">
                          <a:solidFill>
                            <a:schemeClr val="dk1"/>
                          </a:solidFill>
                          <a:effectLst/>
                          <a:latin typeface="+mn-lt"/>
                          <a:ea typeface="+mn-ea"/>
                          <a:cs typeface="+mn-cs"/>
                        </a:rPr>
                        <a:t>CB</a:t>
                      </a:r>
                      <a:r>
                        <a:rPr lang="en-US" sz="1800" b="0" i="0" u="none" strike="noStrike" kern="1200" baseline="-25000" dirty="0">
                          <a:solidFill>
                            <a:schemeClr val="dk1"/>
                          </a:solidFill>
                          <a:effectLst/>
                          <a:latin typeface="+mn-lt"/>
                          <a:ea typeface="+mn-ea"/>
                          <a:cs typeface="+mn-cs"/>
                        </a:rPr>
                        <a:t>1</a:t>
                      </a:r>
                      <a:endParaRPr lang="en-US" sz="2400" dirty="0">
                        <a:latin typeface="Times New Roman"/>
                        <a:cs typeface="Times New Roman"/>
                      </a:endParaRPr>
                    </a:p>
                  </a:txBody>
                  <a:tcPr marL="0" marR="0" marT="0" marB="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8995">
                <a:tc>
                  <a:txBody>
                    <a:bodyPr/>
                    <a:lstStyle/>
                    <a:p>
                      <a:pPr algn="ctr"/>
                      <a:r>
                        <a:rPr lang="en-US" sz="2400" b="0" i="1" u="none" strike="noStrike" kern="1200" dirty="0">
                          <a:solidFill>
                            <a:schemeClr val="dk1"/>
                          </a:solidFill>
                          <a:effectLst/>
                          <a:latin typeface="+mn-lt"/>
                          <a:ea typeface="+mn-ea"/>
                          <a:cs typeface="+mn-cs"/>
                        </a:rPr>
                        <a:t>R</a:t>
                      </a:r>
                      <a:r>
                        <a:rPr lang="en-US" sz="2400" b="0" i="0" u="none" strike="noStrike" kern="1200" baseline="-25000" dirty="0">
                          <a:solidFill>
                            <a:schemeClr val="dk1"/>
                          </a:solidFill>
                          <a:effectLst/>
                          <a:latin typeface="+mn-lt"/>
                          <a:ea typeface="+mn-ea"/>
                          <a:cs typeface="+mn-cs"/>
                        </a:rPr>
                        <a:t>2</a:t>
                      </a:r>
                      <a:endParaRPr lang="en-US" sz="3200" dirty="0">
                        <a:latin typeface="Times New Roman"/>
                        <a:cs typeface="Times New Roman"/>
                      </a:endParaRPr>
                    </a:p>
                  </a:txBody>
                  <a:tcPr marL="0" marR="0"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u="none" strike="noStrike" kern="1200" dirty="0">
                          <a:solidFill>
                            <a:schemeClr val="dk1"/>
                          </a:solidFill>
                          <a:effectLst/>
                          <a:latin typeface="+mn-lt"/>
                          <a:ea typeface="+mn-ea"/>
                          <a:cs typeface="+mn-cs"/>
                        </a:rPr>
                        <a:t>CB</a:t>
                      </a:r>
                      <a:r>
                        <a:rPr lang="en-US" sz="1800" b="0" i="0" u="none" strike="noStrike" kern="1200" baseline="-25000" dirty="0">
                          <a:solidFill>
                            <a:schemeClr val="dk1"/>
                          </a:solidFill>
                          <a:effectLst/>
                          <a:latin typeface="+mn-lt"/>
                          <a:ea typeface="+mn-ea"/>
                          <a:cs typeface="+mn-cs"/>
                        </a:rPr>
                        <a:t>2</a:t>
                      </a:r>
                      <a:endParaRPr lang="en-US" sz="2400" dirty="0">
                        <a:latin typeface="Times New Roman"/>
                        <a:cs typeface="Times New Roman"/>
                      </a:endParaRPr>
                    </a:p>
                  </a:txBody>
                  <a:tcPr marL="0" marR="0" marT="0" marB="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7990">
                <a:tc>
                  <a:txBody>
                    <a:bodyPr/>
                    <a:lstStyle/>
                    <a:p>
                      <a:pPr algn="ctr">
                        <a:lnSpc>
                          <a:spcPct val="100000"/>
                        </a:lnSpc>
                      </a:pPr>
                      <a:r>
                        <a:rPr lang="en-US" sz="2400" b="0" i="0" u="none" strike="noStrike" kern="1200" dirty="0">
                          <a:solidFill>
                            <a:schemeClr val="dk1"/>
                          </a:solidFill>
                          <a:effectLst/>
                          <a:latin typeface="+mn-lt"/>
                          <a:ea typeface="+mn-ea"/>
                          <a:cs typeface="+mn-cs"/>
                        </a:rPr>
                        <a:t>⋮</a:t>
                      </a:r>
                    </a:p>
                  </a:txBody>
                  <a:tcPr marL="0" marR="0" marT="0" marB="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a:solidFill>
                            <a:schemeClr val="dk1"/>
                          </a:solidFill>
                          <a:effectLst/>
                          <a:latin typeface="+mn-lt"/>
                          <a:ea typeface="+mn-ea"/>
                          <a:cs typeface="+mn-cs"/>
                        </a:rPr>
                        <a:t>⋮</a:t>
                      </a:r>
                    </a:p>
                  </a:txBody>
                  <a:tcPr marL="0" marR="0" marT="0" marB="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8995">
                <a:tc>
                  <a:txBody>
                    <a:bodyPr/>
                    <a:lstStyle/>
                    <a:p>
                      <a:pPr algn="ctr"/>
                      <a:r>
                        <a:rPr lang="en-US" sz="2400" b="0" i="1" u="none" strike="noStrike" kern="1200" dirty="0" err="1">
                          <a:solidFill>
                            <a:schemeClr val="dk1"/>
                          </a:solidFill>
                          <a:effectLst/>
                          <a:latin typeface="+mn-lt"/>
                          <a:ea typeface="+mn-ea"/>
                          <a:cs typeface="+mn-cs"/>
                        </a:rPr>
                        <a:t>R</a:t>
                      </a:r>
                      <a:r>
                        <a:rPr lang="en-US" sz="2400" b="0" i="0" u="none" strike="noStrike" kern="1200" baseline="-25000" dirty="0" err="1">
                          <a:solidFill>
                            <a:schemeClr val="dk1"/>
                          </a:solidFill>
                          <a:effectLst/>
                          <a:latin typeface="+mn-lt"/>
                          <a:ea typeface="+mn-ea"/>
                          <a:cs typeface="+mn-cs"/>
                        </a:rPr>
                        <a:t>k</a:t>
                      </a:r>
                      <a:endParaRPr lang="en-US" sz="3200" dirty="0">
                        <a:latin typeface="Times New Roman"/>
                        <a:cs typeface="Times New Roman"/>
                      </a:endParaRPr>
                    </a:p>
                  </a:txBody>
                  <a:tcPr marL="0" marR="0"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err="1">
                          <a:solidFill>
                            <a:schemeClr val="dk1"/>
                          </a:solidFill>
                          <a:effectLst/>
                          <a:latin typeface="+mn-lt"/>
                          <a:ea typeface="+mn-ea"/>
                          <a:cs typeface="+mn-cs"/>
                        </a:rPr>
                        <a:t>CB</a:t>
                      </a:r>
                      <a:r>
                        <a:rPr lang="en-US" sz="2400" b="0" i="0" u="none" strike="noStrike" kern="1200" baseline="-25000" dirty="0" err="1">
                          <a:solidFill>
                            <a:srgbClr val="000000"/>
                          </a:solidFill>
                          <a:effectLst/>
                          <a:latin typeface="Microsoft Himalaya" pitchFamily="2" charset="0"/>
                          <a:ea typeface="Microsoft Himalaya" pitchFamily="2" charset="0"/>
                          <a:cs typeface="Microsoft Himalaya" pitchFamily="2" charset="0"/>
                        </a:rPr>
                        <a:t>k</a:t>
                      </a:r>
                      <a:endParaRPr lang="en-US" sz="2400" dirty="0">
                        <a:latin typeface="Times New Roman"/>
                        <a:cs typeface="Times New Roman"/>
                      </a:endParaRPr>
                    </a:p>
                  </a:txBody>
                  <a:tcPr marL="0" marR="0" marT="0" marB="0">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1" name="Table 10">
            <a:extLst>
              <a:ext uri="{FF2B5EF4-FFF2-40B4-BE49-F238E27FC236}">
                <a16:creationId xmlns:a16="http://schemas.microsoft.com/office/drawing/2014/main" id="{33564657-3068-4FD3-443E-406012BCE71C}"/>
              </a:ext>
            </a:extLst>
          </p:cNvPr>
          <p:cNvGraphicFramePr>
            <a:graphicFrameLocks noGrp="1"/>
          </p:cNvGraphicFramePr>
          <p:nvPr>
            <p:extLst>
              <p:ext uri="{D42A27DB-BD31-4B8C-83A1-F6EECF244321}">
                <p14:modId xmlns:p14="http://schemas.microsoft.com/office/powerpoint/2010/main" val="2903460135"/>
              </p:ext>
            </p:extLst>
          </p:nvPr>
        </p:nvGraphicFramePr>
        <p:xfrm>
          <a:off x="7360582" y="2349727"/>
          <a:ext cx="1273836" cy="2257371"/>
        </p:xfrm>
        <a:graphic>
          <a:graphicData uri="http://schemas.openxmlformats.org/drawingml/2006/table">
            <a:tbl>
              <a:tblPr firstRow="1" bandRow="1">
                <a:tableStyleId>{5C22544A-7EE6-4342-B048-85BDC9FD1C3A}</a:tableStyleId>
              </a:tblPr>
              <a:tblGrid>
                <a:gridCol w="1273836">
                  <a:extLst>
                    <a:ext uri="{9D8B030D-6E8A-4147-A177-3AD203B41FA5}">
                      <a16:colId xmlns:a16="http://schemas.microsoft.com/office/drawing/2014/main" val="20000"/>
                    </a:ext>
                  </a:extLst>
                </a:gridCol>
              </a:tblGrid>
              <a:tr h="1641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Times New Roman"/>
                          <a:ea typeface="+mn-ea"/>
                          <a:cs typeface="Times New Roman"/>
                        </a:rPr>
                        <a:t>τ</a:t>
                      </a:r>
                      <a:r>
                        <a:rPr kumimoji="0" lang="en-US" sz="2000" b="0" i="0" u="none" strike="noStrike" kern="1200" cap="none" spc="0" normalizeH="0" baseline="-25000" noProof="0" dirty="0">
                          <a:ln>
                            <a:noFill/>
                          </a:ln>
                          <a:solidFill>
                            <a:prstClr val="black"/>
                          </a:solidFill>
                          <a:effectLst/>
                          <a:uLnTx/>
                          <a:uFillTx/>
                          <a:latin typeface="Times New Roman"/>
                          <a:ea typeface="+mn-ea"/>
                          <a:cs typeface="Times New Roman"/>
                        </a:rPr>
                        <a:t>1</a:t>
                      </a:r>
                      <a:endParaRPr lang="en-US" sz="2000" dirty="0">
                        <a:latin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6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Times New Roman"/>
                          <a:ea typeface="+mn-ea"/>
                          <a:cs typeface="Times New Roman"/>
                        </a:rPr>
                        <a:t>τ</a:t>
                      </a:r>
                      <a:r>
                        <a:rPr kumimoji="0" lang="en-US" sz="2000" b="0" i="0" u="none" strike="noStrike" kern="1200" cap="none" spc="0" normalizeH="0" baseline="-25000" noProof="0" dirty="0">
                          <a:ln>
                            <a:noFill/>
                          </a:ln>
                          <a:solidFill>
                            <a:prstClr val="black"/>
                          </a:solidFill>
                          <a:effectLst/>
                          <a:uLnTx/>
                          <a:uFillTx/>
                          <a:latin typeface="Times New Roman"/>
                          <a:ea typeface="+mn-ea"/>
                          <a:cs typeface="Times New Roman"/>
                        </a:rPr>
                        <a:t>2</a:t>
                      </a:r>
                      <a:endParaRPr kumimoji="0" lang="en-US" sz="2000" b="0" i="0" u="none" strike="noStrike" kern="1200" cap="none" spc="0" normalizeH="0" baseline="0" noProof="0" dirty="0">
                        <a:ln>
                          <a:noFill/>
                        </a:ln>
                        <a:solidFill>
                          <a:prstClr val="black"/>
                        </a:solidFill>
                        <a:effectLst/>
                        <a:uLnTx/>
                        <a:uFillTx/>
                        <a:latin typeface="Times New Roman"/>
                        <a:ea typeface="+mn-ea"/>
                        <a:cs typeface="Times New Roman"/>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73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a:solidFill>
                            <a:schemeClr val="dk1"/>
                          </a:solidFill>
                          <a:effectLst/>
                          <a:latin typeface="+mn-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0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Times New Roman"/>
                          <a:ea typeface="+mn-ea"/>
                          <a:cs typeface="Times New Roman"/>
                        </a:rPr>
                        <a:t>τ</a:t>
                      </a:r>
                      <a:r>
                        <a:rPr kumimoji="0" lang="en-US" sz="2000" b="0" i="0" u="none" strike="noStrike" kern="1200" cap="none" spc="0" normalizeH="0" baseline="-25000" noProof="0" dirty="0">
                          <a:ln>
                            <a:noFill/>
                          </a:ln>
                          <a:solidFill>
                            <a:prstClr val="black"/>
                          </a:solidFill>
                          <a:effectLst/>
                          <a:uLnTx/>
                          <a:uFillTx/>
                          <a:latin typeface="Times New Roman"/>
                          <a:ea typeface="+mn-ea"/>
                          <a:cs typeface="Times New Roman"/>
                        </a:rPr>
                        <a:t>m</a:t>
                      </a:r>
                      <a:endParaRPr kumimoji="0" lang="en-US" sz="2000" b="0" i="0" u="none" strike="noStrike" kern="1200" cap="none" spc="0" normalizeH="0" baseline="0" noProof="0" dirty="0">
                        <a:ln>
                          <a:noFill/>
                        </a:ln>
                        <a:solidFill>
                          <a:prstClr val="black"/>
                        </a:solidFill>
                        <a:effectLst/>
                        <a:uLnTx/>
                        <a:uFillTx/>
                        <a:latin typeface="Times New Roman"/>
                        <a:ea typeface="+mn-ea"/>
                        <a:cs typeface="Times New Roman"/>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pPr algn="ctr"/>
                      <a:endParaRPr lang="en-US" sz="800" dirty="0">
                        <a:latin typeface="Times New Roman"/>
                        <a:cs typeface="Times New Roman"/>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166176"/>
                  </a:ext>
                </a:extLst>
              </a:tr>
              <a:tr h="378995">
                <a:tc>
                  <a:txBody>
                    <a:bodyPr/>
                    <a:lstStyle/>
                    <a:p>
                      <a:pPr algn="ctr"/>
                      <a:r>
                        <a:rPr lang="en-US" sz="1600" dirty="0">
                          <a:latin typeface="Times New Roman"/>
                          <a:cs typeface="Times New Roman"/>
                        </a:rPr>
                        <a:t># Living</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300068"/>
                  </a:ext>
                </a:extLst>
              </a:tr>
              <a:tr h="378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a:ea typeface="+mn-ea"/>
                          <a:cs typeface="Times New Roman"/>
                        </a:rPr>
                        <a:t>PWC Table*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437405"/>
                  </a:ext>
                </a:extLst>
              </a:tr>
            </a:tbl>
          </a:graphicData>
        </a:graphic>
      </p:graphicFrame>
      <p:sp>
        <p:nvSpPr>
          <p:cNvPr id="14" name="TextBox 13">
            <a:extLst>
              <a:ext uri="{FF2B5EF4-FFF2-40B4-BE49-F238E27FC236}">
                <a16:creationId xmlns:a16="http://schemas.microsoft.com/office/drawing/2014/main" id="{B12318D3-57EB-2FB5-F685-04EB7CF64C34}"/>
              </a:ext>
            </a:extLst>
          </p:cNvPr>
          <p:cNvSpPr txBox="1"/>
          <p:nvPr/>
        </p:nvSpPr>
        <p:spPr>
          <a:xfrm>
            <a:off x="2764236" y="1781075"/>
            <a:ext cx="1447620" cy="369332"/>
          </a:xfrm>
          <a:prstGeom prst="rect">
            <a:avLst/>
          </a:prstGeom>
          <a:noFill/>
        </p:spPr>
        <p:txBody>
          <a:bodyPr wrap="square">
            <a:spAutoFit/>
          </a:bodyPr>
          <a:lstStyle/>
          <a:p>
            <a:r>
              <a:rPr lang="en-US" sz="1800" b="1" i="0" dirty="0">
                <a:solidFill>
                  <a:srgbClr val="000000"/>
                </a:solidFill>
                <a:latin typeface="Times New Roman"/>
                <a:cs typeface="Times New Roman"/>
              </a:rPr>
              <a:t>Values Table</a:t>
            </a:r>
            <a:endParaRPr lang="en-US" b="1" dirty="0"/>
          </a:p>
        </p:txBody>
      </p:sp>
      <p:sp>
        <p:nvSpPr>
          <p:cNvPr id="15" name="TextBox 14">
            <a:extLst>
              <a:ext uri="{FF2B5EF4-FFF2-40B4-BE49-F238E27FC236}">
                <a16:creationId xmlns:a16="http://schemas.microsoft.com/office/drawing/2014/main" id="{B5B73523-7763-1542-CA7A-F12C88E5A739}"/>
              </a:ext>
            </a:extLst>
          </p:cNvPr>
          <p:cNvSpPr txBox="1"/>
          <p:nvPr/>
        </p:nvSpPr>
        <p:spPr>
          <a:xfrm>
            <a:off x="457200" y="1781075"/>
            <a:ext cx="1699818" cy="369332"/>
          </a:xfrm>
          <a:prstGeom prst="rect">
            <a:avLst/>
          </a:prstGeom>
          <a:noFill/>
        </p:spPr>
        <p:txBody>
          <a:bodyPr wrap="square">
            <a:spAutoFit/>
          </a:bodyPr>
          <a:lstStyle/>
          <a:p>
            <a:r>
              <a:rPr lang="en-US" sz="1800" b="1" i="0" dirty="0" err="1">
                <a:solidFill>
                  <a:srgbClr val="000000"/>
                </a:solidFill>
                <a:latin typeface="Times New Roman"/>
                <a:cs typeface="Times New Roman"/>
              </a:rPr>
              <a:t>Subscope</a:t>
            </a:r>
            <a:r>
              <a:rPr lang="en-US" sz="1800" b="1" i="0" dirty="0">
                <a:solidFill>
                  <a:srgbClr val="000000"/>
                </a:solidFill>
                <a:latin typeface="Times New Roman"/>
                <a:cs typeface="Times New Roman"/>
              </a:rPr>
              <a:t> Table</a:t>
            </a:r>
            <a:endParaRPr lang="en-US" b="1" dirty="0"/>
          </a:p>
        </p:txBody>
      </p:sp>
      <p:sp>
        <p:nvSpPr>
          <p:cNvPr id="16" name="TextBox 15">
            <a:extLst>
              <a:ext uri="{FF2B5EF4-FFF2-40B4-BE49-F238E27FC236}">
                <a16:creationId xmlns:a16="http://schemas.microsoft.com/office/drawing/2014/main" id="{9B3C73F9-FA31-415E-A6F0-4881706D165B}"/>
              </a:ext>
            </a:extLst>
          </p:cNvPr>
          <p:cNvSpPr txBox="1"/>
          <p:nvPr/>
        </p:nvSpPr>
        <p:spPr>
          <a:xfrm>
            <a:off x="5090935" y="1797138"/>
            <a:ext cx="1447620" cy="369332"/>
          </a:xfrm>
          <a:prstGeom prst="rect">
            <a:avLst/>
          </a:prstGeom>
          <a:noFill/>
        </p:spPr>
        <p:txBody>
          <a:bodyPr wrap="square">
            <a:spAutoFit/>
          </a:bodyPr>
          <a:lstStyle/>
          <a:p>
            <a:r>
              <a:rPr lang="en-US" sz="1800" b="1" i="0" dirty="0">
                <a:solidFill>
                  <a:srgbClr val="000000"/>
                </a:solidFill>
                <a:latin typeface="Times New Roman"/>
                <a:cs typeface="Times New Roman"/>
              </a:rPr>
              <a:t>PWC Table</a:t>
            </a:r>
            <a:endParaRPr lang="en-US" b="1" dirty="0"/>
          </a:p>
        </p:txBody>
      </p:sp>
      <p:sp>
        <p:nvSpPr>
          <p:cNvPr id="17" name="TextBox 16">
            <a:extLst>
              <a:ext uri="{FF2B5EF4-FFF2-40B4-BE49-F238E27FC236}">
                <a16:creationId xmlns:a16="http://schemas.microsoft.com/office/drawing/2014/main" id="{94516B8D-21CD-F82F-8835-01EB5604F596}"/>
              </a:ext>
            </a:extLst>
          </p:cNvPr>
          <p:cNvSpPr txBox="1"/>
          <p:nvPr/>
        </p:nvSpPr>
        <p:spPr>
          <a:xfrm>
            <a:off x="7296623" y="1797138"/>
            <a:ext cx="1563259" cy="369332"/>
          </a:xfrm>
          <a:prstGeom prst="rect">
            <a:avLst/>
          </a:prstGeom>
          <a:noFill/>
        </p:spPr>
        <p:txBody>
          <a:bodyPr wrap="square">
            <a:spAutoFit/>
          </a:bodyPr>
          <a:lstStyle/>
          <a:p>
            <a:r>
              <a:rPr lang="en-US" sz="1800" b="1" i="0" dirty="0">
                <a:solidFill>
                  <a:srgbClr val="000000"/>
                </a:solidFill>
                <a:latin typeface="Times New Roman"/>
                <a:cs typeface="Times New Roman"/>
              </a:rPr>
              <a:t>Coarse Block</a:t>
            </a:r>
            <a:endParaRPr lang="en-US" b="1" dirty="0"/>
          </a:p>
        </p:txBody>
      </p:sp>
      <p:cxnSp>
        <p:nvCxnSpPr>
          <p:cNvPr id="20" name="Straight Arrow Connector 19">
            <a:extLst>
              <a:ext uri="{FF2B5EF4-FFF2-40B4-BE49-F238E27FC236}">
                <a16:creationId xmlns:a16="http://schemas.microsoft.com/office/drawing/2014/main" id="{170B65CC-B44F-A05F-E969-F5FA06D952F8}"/>
              </a:ext>
            </a:extLst>
          </p:cNvPr>
          <p:cNvCxnSpPr>
            <a:cxnSpLocks/>
          </p:cNvCxnSpPr>
          <p:nvPr/>
        </p:nvCxnSpPr>
        <p:spPr>
          <a:xfrm>
            <a:off x="4200236" y="2545054"/>
            <a:ext cx="777701" cy="807720"/>
          </a:xfrm>
          <a:prstGeom prst="straightConnector1">
            <a:avLst/>
          </a:prstGeom>
          <a:ln w="22225">
            <a:solidFill>
              <a:schemeClr val="tx1"/>
            </a:solidFill>
            <a:prstDash val="dash"/>
            <a:tailEnd type="triangle" w="lg" len="med"/>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CAD4BB98-F40D-3C98-45FD-D2D314257791}"/>
              </a:ext>
            </a:extLst>
          </p:cNvPr>
          <p:cNvCxnSpPr>
            <a:cxnSpLocks/>
          </p:cNvCxnSpPr>
          <p:nvPr/>
        </p:nvCxnSpPr>
        <p:spPr>
          <a:xfrm>
            <a:off x="6438794" y="2547376"/>
            <a:ext cx="777701" cy="807720"/>
          </a:xfrm>
          <a:prstGeom prst="straightConnector1">
            <a:avLst/>
          </a:prstGeom>
          <a:ln w="22225">
            <a:solidFill>
              <a:schemeClr val="tx1"/>
            </a:solidFill>
            <a:prstDash val="dash"/>
            <a:tailEnd type="triangle" w="lg" len="med"/>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FD580A6-8066-896D-07D4-491B78653536}"/>
              </a:ext>
            </a:extLst>
          </p:cNvPr>
          <p:cNvCxnSpPr>
            <a:cxnSpLocks/>
          </p:cNvCxnSpPr>
          <p:nvPr/>
        </p:nvCxnSpPr>
        <p:spPr>
          <a:xfrm>
            <a:off x="6442690" y="3584564"/>
            <a:ext cx="777701" cy="807720"/>
          </a:xfrm>
          <a:prstGeom prst="straightConnector1">
            <a:avLst/>
          </a:prstGeom>
          <a:ln w="22225">
            <a:solidFill>
              <a:schemeClr val="tx1"/>
            </a:solidFill>
            <a:prstDash val="dash"/>
            <a:headEnd type="triangle" w="med" len="med"/>
            <a:tailEnd type="non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2860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4000" dirty="0"/>
              <a:t>PWC Algorithms</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25</a:t>
            </a:fld>
            <a:endParaRPr lang="en-US" altLang="zh-CN"/>
          </a:p>
        </p:txBody>
      </p:sp>
      <p:graphicFrame>
        <p:nvGraphicFramePr>
          <p:cNvPr id="7" name="Table 6">
            <a:extLst>
              <a:ext uri="{FF2B5EF4-FFF2-40B4-BE49-F238E27FC236}">
                <a16:creationId xmlns:a16="http://schemas.microsoft.com/office/drawing/2014/main" id="{E33501A7-0469-8F43-99E2-B7F93F684637}"/>
              </a:ext>
            </a:extLst>
          </p:cNvPr>
          <p:cNvGraphicFramePr>
            <a:graphicFrameLocks noGrp="1"/>
          </p:cNvGraphicFramePr>
          <p:nvPr>
            <p:extLst>
              <p:ext uri="{D42A27DB-BD31-4B8C-83A1-F6EECF244321}">
                <p14:modId xmlns:p14="http://schemas.microsoft.com/office/powerpoint/2010/main" val="3745632508"/>
              </p:ext>
            </p:extLst>
          </p:nvPr>
        </p:nvGraphicFramePr>
        <p:xfrm>
          <a:off x="1257300" y="3412403"/>
          <a:ext cx="5193355" cy="1981200"/>
        </p:xfrm>
        <a:graphic>
          <a:graphicData uri="http://schemas.openxmlformats.org/drawingml/2006/table">
            <a:tbl>
              <a:tblPr bandRow="1">
                <a:tableStyleId>{616DA210-FB5B-4158-B5E0-FEB733F419BA}</a:tableStyleId>
              </a:tblPr>
              <a:tblGrid>
                <a:gridCol w="3432429">
                  <a:extLst>
                    <a:ext uri="{9D8B030D-6E8A-4147-A177-3AD203B41FA5}">
                      <a16:colId xmlns:a16="http://schemas.microsoft.com/office/drawing/2014/main" val="4257235178"/>
                    </a:ext>
                  </a:extLst>
                </a:gridCol>
                <a:gridCol w="378847">
                  <a:extLst>
                    <a:ext uri="{9D8B030D-6E8A-4147-A177-3AD203B41FA5}">
                      <a16:colId xmlns:a16="http://schemas.microsoft.com/office/drawing/2014/main" val="2482277293"/>
                    </a:ext>
                  </a:extLst>
                </a:gridCol>
                <a:gridCol w="460693">
                  <a:extLst>
                    <a:ext uri="{9D8B030D-6E8A-4147-A177-3AD203B41FA5}">
                      <a16:colId xmlns:a16="http://schemas.microsoft.com/office/drawing/2014/main" val="1154779200"/>
                    </a:ext>
                  </a:extLst>
                </a:gridCol>
                <a:gridCol w="460693">
                  <a:extLst>
                    <a:ext uri="{9D8B030D-6E8A-4147-A177-3AD203B41FA5}">
                      <a16:colId xmlns:a16="http://schemas.microsoft.com/office/drawing/2014/main" val="3418189393"/>
                    </a:ext>
                  </a:extLst>
                </a:gridCol>
                <a:gridCol w="460693">
                  <a:extLst>
                    <a:ext uri="{9D8B030D-6E8A-4147-A177-3AD203B41FA5}">
                      <a16:colId xmlns:a16="http://schemas.microsoft.com/office/drawing/2014/main" val="42736720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cap="small" baseline="0" dirty="0" err="1"/>
                        <a:t>PerTuple</a:t>
                      </a:r>
                      <a:r>
                        <a:rPr lang="en-US" cap="small" baseline="0" dirty="0"/>
                        <a:t>     </a:t>
                      </a:r>
                      <a:r>
                        <a:rPr lang="en-US" dirty="0">
                          <a:solidFill>
                            <a:srgbClr val="E46C0A"/>
                          </a:solidFill>
                        </a:rPr>
                        <a:t>[</a:t>
                      </a:r>
                      <a:r>
                        <a:rPr lang="en-US" sz="1600" dirty="0" err="1">
                          <a:solidFill>
                            <a:srgbClr val="E46C0A"/>
                          </a:solidFill>
                        </a:rPr>
                        <a:t>Karakashian</a:t>
                      </a:r>
                      <a:r>
                        <a:rPr lang="en-US" sz="1600" dirty="0">
                          <a:solidFill>
                            <a:srgbClr val="E46C0A"/>
                          </a:solidFill>
                        </a:rPr>
                        <a:t>+ 2010</a:t>
                      </a:r>
                      <a:r>
                        <a:rPr lang="en-US" dirty="0">
                          <a:solidFill>
                            <a:srgbClr val="E46C0A"/>
                          </a:solidFill>
                        </a:rPr>
                        <a:t>]</a:t>
                      </a: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tc>
                  <a:txBody>
                    <a:bodyPr/>
                    <a:lstStyle/>
                    <a:p>
                      <a:pPr algn="ctr"/>
                      <a:r>
                        <a:rPr lang="en-US" sz="2000" b="1" dirty="0">
                          <a:solidFill>
                            <a:srgbClr val="00B050"/>
                          </a:solidFill>
                        </a:rPr>
                        <a:t>✓</a:t>
                      </a:r>
                    </a:p>
                  </a:txBody>
                  <a:tcPr>
                    <a:solidFill>
                      <a:schemeClr val="bg2"/>
                    </a:solidFill>
                  </a:tcPr>
                </a:tc>
                <a:tc>
                  <a:txBody>
                    <a:bodyPr/>
                    <a:lstStyle/>
                    <a:p>
                      <a:pPr algn="ctr"/>
                      <a:r>
                        <a:rPr lang="en-US" sz="2000" b="1" dirty="0">
                          <a:solidFill>
                            <a:srgbClr val="00B050"/>
                          </a:solidFill>
                        </a:rPr>
                        <a:t>✓</a:t>
                      </a: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extLst>
                  <a:ext uri="{0D108BD9-81ED-4DB2-BD59-A6C34878D82A}">
                    <a16:rowId xmlns:a16="http://schemas.microsoft.com/office/drawing/2014/main" val="512419190"/>
                  </a:ext>
                </a:extLst>
              </a:tr>
              <a:tr h="370840">
                <a:tc>
                  <a:txBody>
                    <a:bodyPr/>
                    <a:lstStyle/>
                    <a:p>
                      <a:pPr marL="0" indent="0">
                        <a:tabLst>
                          <a:tab pos="3197225" algn="r"/>
                        </a:tabLst>
                      </a:pPr>
                      <a:r>
                        <a:rPr lang="en-US" dirty="0"/>
                        <a:t>PW-AC              </a:t>
                      </a:r>
                      <a:r>
                        <a:rPr lang="en-US" sz="1600" dirty="0">
                          <a:solidFill>
                            <a:srgbClr val="E46C0A"/>
                          </a:solidFill>
                        </a:rPr>
                        <a:t>[Samaras+ 2005]</a:t>
                      </a:r>
                      <a:endParaRPr lang="en-US" dirty="0"/>
                    </a:p>
                  </a:txBody>
                  <a:tcPr>
                    <a:solidFill>
                      <a:schemeClr val="bg2"/>
                    </a:solidFill>
                  </a:tcPr>
                </a:tc>
                <a:tc>
                  <a:txBody>
                    <a:bodyPr/>
                    <a:lstStyle/>
                    <a:p>
                      <a:pPr algn="ctr"/>
                      <a:r>
                        <a:rPr lang="en-US" sz="2000" b="1" dirty="0">
                          <a:solidFill>
                            <a:srgbClr val="00B050"/>
                          </a:solidFill>
                        </a:rPr>
                        <a:t>✓</a:t>
                      </a: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extLst>
                  <a:ext uri="{0D108BD9-81ED-4DB2-BD59-A6C34878D82A}">
                    <a16:rowId xmlns:a16="http://schemas.microsoft.com/office/drawing/2014/main" val="3944688646"/>
                  </a:ext>
                </a:extLst>
              </a:tr>
              <a:tr h="370840">
                <a:tc>
                  <a:txBody>
                    <a:bodyPr/>
                    <a:lstStyle/>
                    <a:p>
                      <a:pPr marL="0" indent="0">
                        <a:tabLst>
                          <a:tab pos="3197225" algn="r"/>
                        </a:tabLst>
                      </a:pPr>
                      <a:r>
                        <a:rPr lang="en-US" dirty="0" err="1"/>
                        <a:t>eSTR</a:t>
                      </a:r>
                      <a:r>
                        <a:rPr lang="en-US" dirty="0"/>
                        <a:t>                 </a:t>
                      </a:r>
                      <a:r>
                        <a:rPr lang="en-US" sz="1600" dirty="0">
                          <a:solidFill>
                            <a:srgbClr val="E46C0A"/>
                          </a:solidFill>
                        </a:rPr>
                        <a:t>[</a:t>
                      </a:r>
                      <a:r>
                        <a:rPr lang="en-US" sz="1600" dirty="0" err="1">
                          <a:solidFill>
                            <a:srgbClr val="E46C0A"/>
                          </a:solidFill>
                        </a:rPr>
                        <a:t>Lecoutre</a:t>
                      </a:r>
                      <a:r>
                        <a:rPr lang="en-US" sz="1600" dirty="0">
                          <a:solidFill>
                            <a:srgbClr val="E46C0A"/>
                          </a:solidFill>
                        </a:rPr>
                        <a:t>+ 2013]</a:t>
                      </a:r>
                      <a:endParaRPr lang="en-US" dirty="0"/>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tc>
                  <a:txBody>
                    <a:bodyPr/>
                    <a:lstStyle/>
                    <a:p>
                      <a:pPr algn="ctr"/>
                      <a:r>
                        <a:rPr lang="en-US" sz="2000" b="1" dirty="0">
                          <a:solidFill>
                            <a:srgbClr val="00B050"/>
                          </a:solidFill>
                        </a:rPr>
                        <a:t>✓</a:t>
                      </a:r>
                      <a:endParaRPr lang="en-US" sz="2000" b="1" dirty="0">
                        <a:solidFill>
                          <a:srgbClr val="FF0000"/>
                        </a:solidFill>
                      </a:endParaRPr>
                    </a:p>
                  </a:txBody>
                  <a:tcPr>
                    <a:solidFill>
                      <a:schemeClr val="bg2"/>
                    </a:solidFill>
                  </a:tcPr>
                </a:tc>
                <a:extLst>
                  <a:ext uri="{0D108BD9-81ED-4DB2-BD59-A6C34878D82A}">
                    <a16:rowId xmlns:a16="http://schemas.microsoft.com/office/drawing/2014/main" val="1297522895"/>
                  </a:ext>
                </a:extLst>
              </a:tr>
              <a:tr h="370840">
                <a:tc>
                  <a:txBody>
                    <a:bodyPr/>
                    <a:lstStyle/>
                    <a:p>
                      <a:r>
                        <a:rPr lang="en-US" dirty="0"/>
                        <a:t>PW-AC2</a:t>
                      </a:r>
                    </a:p>
                  </a:txBody>
                  <a:tcPr/>
                </a:tc>
                <a:tc>
                  <a:txBody>
                    <a:bodyPr/>
                    <a:lstStyle/>
                    <a:p>
                      <a:pPr algn="ctr"/>
                      <a:r>
                        <a:rPr lang="en-US" sz="2000" b="1" dirty="0">
                          <a:solidFill>
                            <a:srgbClr val="00B050"/>
                          </a:solidFill>
                        </a:rPr>
                        <a:t>✓</a:t>
                      </a:r>
                    </a:p>
                  </a:txBody>
                  <a:tcPr/>
                </a:tc>
                <a:tc>
                  <a:txBody>
                    <a:bodyPr/>
                    <a:lstStyle/>
                    <a:p>
                      <a:pPr algn="ctr"/>
                      <a:r>
                        <a:rPr lang="en-US" sz="2000" b="1" dirty="0">
                          <a:solidFill>
                            <a:srgbClr val="00B050"/>
                          </a:solidFill>
                        </a:rPr>
                        <a:t>✓</a:t>
                      </a:r>
                    </a:p>
                  </a:txBody>
                  <a:tcPr/>
                </a:tc>
                <a:tc>
                  <a:txBody>
                    <a:bodyPr/>
                    <a:lstStyle/>
                    <a:p>
                      <a:pPr algn="ctr"/>
                      <a:r>
                        <a:rPr lang="en-US" sz="2000" b="1" dirty="0">
                          <a:solidFill>
                            <a:srgbClr val="00B050"/>
                          </a:solidFill>
                        </a:rPr>
                        <a:t>✓</a:t>
                      </a:r>
                    </a:p>
                  </a:txBody>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tc>
                <a:extLst>
                  <a:ext uri="{0D108BD9-81ED-4DB2-BD59-A6C34878D82A}">
                    <a16:rowId xmlns:a16="http://schemas.microsoft.com/office/drawing/2014/main" val="2480458695"/>
                  </a:ext>
                </a:extLst>
              </a:tr>
              <a:tr h="370840">
                <a:tc>
                  <a:txBody>
                    <a:bodyPr/>
                    <a:lstStyle/>
                    <a:p>
                      <a:r>
                        <a:rPr lang="en-US" dirty="0"/>
                        <a:t>…</a:t>
                      </a:r>
                    </a:p>
                  </a:txBody>
                  <a:tcPr>
                    <a:solidFill>
                      <a:schemeClr val="bg1">
                        <a:lumMod val="65000"/>
                        <a:alpha val="20000"/>
                      </a:schemeClr>
                    </a:solidFill>
                  </a:tcPr>
                </a:tc>
                <a:tc>
                  <a:txBody>
                    <a:bodyPr/>
                    <a:lstStyle/>
                    <a:p>
                      <a:pPr algn="ctr"/>
                      <a:endParaRPr lang="en-US" sz="2000" b="1" dirty="0">
                        <a:solidFill>
                          <a:srgbClr val="00B050"/>
                        </a:solidFill>
                      </a:endParaRPr>
                    </a:p>
                  </a:txBody>
                  <a:tcPr>
                    <a:solidFill>
                      <a:schemeClr val="bg1">
                        <a:lumMod val="65000"/>
                        <a:alpha val="20000"/>
                      </a:schemeClr>
                    </a:solidFill>
                  </a:tcPr>
                </a:tc>
                <a:tc>
                  <a:txBody>
                    <a:bodyPr/>
                    <a:lstStyle/>
                    <a:p>
                      <a:pPr algn="ctr"/>
                      <a:endParaRPr lang="en-US" sz="2000" b="1" dirty="0">
                        <a:solidFill>
                          <a:srgbClr val="00B050"/>
                        </a:solidFill>
                      </a:endParaRPr>
                    </a:p>
                  </a:txBody>
                  <a:tcPr>
                    <a:solidFill>
                      <a:schemeClr val="bg1">
                        <a:lumMod val="65000"/>
                        <a:alpha val="20000"/>
                      </a:schemeClr>
                    </a:solidFill>
                  </a:tcPr>
                </a:tc>
                <a:tc>
                  <a:txBody>
                    <a:bodyPr/>
                    <a:lstStyle/>
                    <a:p>
                      <a:pPr algn="ctr"/>
                      <a:endParaRPr lang="en-US" sz="2000" b="1" dirty="0">
                        <a:solidFill>
                          <a:srgbClr val="00B050"/>
                        </a:solidFill>
                      </a:endParaRPr>
                    </a:p>
                  </a:txBody>
                  <a:tcPr>
                    <a:solidFill>
                      <a:schemeClr val="bg1">
                        <a:lumMod val="65000"/>
                        <a:alpha val="20000"/>
                      </a:schemeClr>
                    </a:solidFill>
                  </a:tcPr>
                </a:tc>
                <a:tc>
                  <a:txBody>
                    <a:bodyPr/>
                    <a:lstStyle/>
                    <a:p>
                      <a:pPr algn="ctr"/>
                      <a:endParaRPr lang="en-US" sz="2000" b="1" dirty="0">
                        <a:solidFill>
                          <a:srgbClr val="00B050"/>
                        </a:solidFill>
                      </a:endParaRPr>
                    </a:p>
                  </a:txBody>
                  <a:tcPr>
                    <a:solidFill>
                      <a:schemeClr val="bg1">
                        <a:lumMod val="65000"/>
                        <a:alpha val="20000"/>
                      </a:schemeClr>
                    </a:solidFill>
                  </a:tcPr>
                </a:tc>
                <a:extLst>
                  <a:ext uri="{0D108BD9-81ED-4DB2-BD59-A6C34878D82A}">
                    <a16:rowId xmlns:a16="http://schemas.microsoft.com/office/drawing/2014/main" val="426568372"/>
                  </a:ext>
                </a:extLst>
              </a:tr>
            </a:tbl>
          </a:graphicData>
        </a:graphic>
      </p:graphicFrame>
      <p:sp>
        <p:nvSpPr>
          <p:cNvPr id="8" name="Rectangle 7">
            <a:extLst>
              <a:ext uri="{FF2B5EF4-FFF2-40B4-BE49-F238E27FC236}">
                <a16:creationId xmlns:a16="http://schemas.microsoft.com/office/drawing/2014/main" id="{AD3BC3DC-1840-DF8C-A238-BDD0591B8A23}"/>
              </a:ext>
            </a:extLst>
          </p:cNvPr>
          <p:cNvSpPr/>
          <p:nvPr/>
        </p:nvSpPr>
        <p:spPr>
          <a:xfrm rot="18300923">
            <a:off x="4142278" y="1987201"/>
            <a:ext cx="2960850" cy="369332"/>
          </a:xfrm>
          <a:prstGeom prst="rect">
            <a:avLst/>
          </a:prstGeom>
        </p:spPr>
        <p:txBody>
          <a:bodyPr wrap="square">
            <a:spAutoFit/>
          </a:bodyPr>
          <a:lstStyle/>
          <a:p>
            <a:r>
              <a:rPr lang="en-US" dirty="0"/>
              <a:t>Piecewise Functionality</a:t>
            </a:r>
          </a:p>
        </p:txBody>
      </p:sp>
      <p:sp>
        <p:nvSpPr>
          <p:cNvPr id="9" name="Rectangle 8">
            <a:extLst>
              <a:ext uri="{FF2B5EF4-FFF2-40B4-BE49-F238E27FC236}">
                <a16:creationId xmlns:a16="http://schemas.microsoft.com/office/drawing/2014/main" id="{4AF295DD-8F16-B0BF-84E5-CF99FD71D768}"/>
              </a:ext>
            </a:extLst>
          </p:cNvPr>
          <p:cNvSpPr/>
          <p:nvPr/>
        </p:nvSpPr>
        <p:spPr>
          <a:xfrm rot="18305851">
            <a:off x="4948351" y="2656998"/>
            <a:ext cx="1326004" cy="369332"/>
          </a:xfrm>
          <a:prstGeom prst="rect">
            <a:avLst/>
          </a:prstGeom>
        </p:spPr>
        <p:txBody>
          <a:bodyPr wrap="none">
            <a:spAutoFit/>
          </a:bodyPr>
          <a:lstStyle/>
          <a:p>
            <a:r>
              <a:rPr lang="en-US" dirty="0" err="1"/>
              <a:t>Subscopes</a:t>
            </a:r>
            <a:endParaRPr lang="en-US" dirty="0"/>
          </a:p>
        </p:txBody>
      </p:sp>
      <p:sp>
        <p:nvSpPr>
          <p:cNvPr id="10" name="Rectangle 9">
            <a:extLst>
              <a:ext uri="{FF2B5EF4-FFF2-40B4-BE49-F238E27FC236}">
                <a16:creationId xmlns:a16="http://schemas.microsoft.com/office/drawing/2014/main" id="{B9C1ED15-5C01-6CE0-D10D-5D06E63BFE5E}"/>
              </a:ext>
            </a:extLst>
          </p:cNvPr>
          <p:cNvSpPr/>
          <p:nvPr/>
        </p:nvSpPr>
        <p:spPr>
          <a:xfrm rot="18300519">
            <a:off x="5250962" y="2325774"/>
            <a:ext cx="2133918" cy="369332"/>
          </a:xfrm>
          <a:prstGeom prst="rect">
            <a:avLst/>
          </a:prstGeom>
        </p:spPr>
        <p:txBody>
          <a:bodyPr wrap="none">
            <a:spAutoFit/>
          </a:bodyPr>
          <a:lstStyle/>
          <a:p>
            <a:pPr lvl="0" fontAlgn="auto">
              <a:spcBef>
                <a:spcPts val="0"/>
              </a:spcBef>
              <a:spcAft>
                <a:spcPts val="0"/>
              </a:spcAft>
              <a:defRPr/>
            </a:pPr>
            <a:r>
              <a:rPr lang="en-US" dirty="0"/>
              <a:t>Minimal dual graph</a:t>
            </a:r>
          </a:p>
        </p:txBody>
      </p:sp>
      <p:sp>
        <p:nvSpPr>
          <p:cNvPr id="11" name="Rectangle 10">
            <a:extLst>
              <a:ext uri="{FF2B5EF4-FFF2-40B4-BE49-F238E27FC236}">
                <a16:creationId xmlns:a16="http://schemas.microsoft.com/office/drawing/2014/main" id="{3FA1A2C7-9DEC-464C-7B8F-A8367BBEAE93}"/>
              </a:ext>
            </a:extLst>
          </p:cNvPr>
          <p:cNvSpPr/>
          <p:nvPr/>
        </p:nvSpPr>
        <p:spPr>
          <a:xfrm rot="18298029">
            <a:off x="5648014" y="2269349"/>
            <a:ext cx="2270814" cy="369332"/>
          </a:xfrm>
          <a:prstGeom prst="rect">
            <a:avLst/>
          </a:prstGeom>
        </p:spPr>
        <p:txBody>
          <a:bodyPr wrap="none">
            <a:spAutoFit/>
          </a:bodyPr>
          <a:lstStyle/>
          <a:p>
            <a:r>
              <a:rPr lang="en-US" dirty="0"/>
              <a:t>GAC when sufficient</a:t>
            </a:r>
          </a:p>
        </p:txBody>
      </p:sp>
    </p:spTree>
    <p:extLst>
      <p:ext uri="{BB962C8B-B14F-4D97-AF65-F5344CB8AC3E}">
        <p14:creationId xmlns:p14="http://schemas.microsoft.com/office/powerpoint/2010/main" val="3790964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4000" dirty="0"/>
              <a:t>Comparing PWC Algorithms</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26</a:t>
            </a:fld>
            <a:endParaRPr lang="en-US" altLang="zh-CN"/>
          </a:p>
        </p:txBody>
      </p:sp>
      <p:pic>
        <p:nvPicPr>
          <p:cNvPr id="8" name="Picture 7">
            <a:extLst>
              <a:ext uri="{FF2B5EF4-FFF2-40B4-BE49-F238E27FC236}">
                <a16:creationId xmlns:a16="http://schemas.microsoft.com/office/drawing/2014/main" id="{EA82FC8E-7B3A-F6D4-0A54-85A8CF3C6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26936"/>
            <a:ext cx="7772400" cy="4204128"/>
          </a:xfrm>
          <a:prstGeom prst="rect">
            <a:avLst/>
          </a:prstGeom>
        </p:spPr>
      </p:pic>
      <p:sp>
        <p:nvSpPr>
          <p:cNvPr id="9" name="Rectangle 8">
            <a:extLst>
              <a:ext uri="{FF2B5EF4-FFF2-40B4-BE49-F238E27FC236}">
                <a16:creationId xmlns:a16="http://schemas.microsoft.com/office/drawing/2014/main" id="{A91585A1-D6A2-48F1-A15D-C7E55D9E0548}"/>
              </a:ext>
            </a:extLst>
          </p:cNvPr>
          <p:cNvSpPr/>
          <p:nvPr/>
        </p:nvSpPr>
        <p:spPr>
          <a:xfrm>
            <a:off x="7580242" y="1704761"/>
            <a:ext cx="543341" cy="508352"/>
          </a:xfrm>
          <a:prstGeom prst="rect">
            <a:avLst/>
          </a:prstGeom>
          <a:noFill/>
          <a:ln>
            <a:solidFill>
              <a:srgbClr val="FF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04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4000" dirty="0"/>
              <a:t>Can we do any better?</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27</a:t>
            </a:fld>
            <a:endParaRPr lang="en-US" altLang="zh-CN"/>
          </a:p>
        </p:txBody>
      </p:sp>
      <p:pic>
        <p:nvPicPr>
          <p:cNvPr id="8" name="Picture 7">
            <a:extLst>
              <a:ext uri="{FF2B5EF4-FFF2-40B4-BE49-F238E27FC236}">
                <a16:creationId xmlns:a16="http://schemas.microsoft.com/office/drawing/2014/main" id="{E1BA9208-E7DB-96AA-2C3A-D4A11A561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28957"/>
            <a:ext cx="7772400" cy="4200085"/>
          </a:xfrm>
          <a:prstGeom prst="rect">
            <a:avLst/>
          </a:prstGeom>
        </p:spPr>
      </p:pic>
      <p:sp>
        <p:nvSpPr>
          <p:cNvPr id="9" name="Rectangle 8">
            <a:extLst>
              <a:ext uri="{FF2B5EF4-FFF2-40B4-BE49-F238E27FC236}">
                <a16:creationId xmlns:a16="http://schemas.microsoft.com/office/drawing/2014/main" id="{930AD9B4-813D-FE14-986A-147C51241404}"/>
              </a:ext>
            </a:extLst>
          </p:cNvPr>
          <p:cNvSpPr/>
          <p:nvPr/>
        </p:nvSpPr>
        <p:spPr>
          <a:xfrm>
            <a:off x="7620000" y="2463044"/>
            <a:ext cx="543341" cy="508352"/>
          </a:xfrm>
          <a:prstGeom prst="rect">
            <a:avLst/>
          </a:prstGeom>
          <a:noFill/>
          <a:ln>
            <a:solidFill>
              <a:srgbClr val="FF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111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4000" dirty="0"/>
              <a:t>PWC Algorithms: </a:t>
            </a:r>
            <a:r>
              <a:rPr lang="en-US" sz="4000" dirty="0">
                <a:solidFill>
                  <a:srgbClr val="FF6666"/>
                </a:solidFill>
              </a:rPr>
              <a:t>PW-CT</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28</a:t>
            </a:fld>
            <a:endParaRPr lang="en-US" altLang="zh-CN"/>
          </a:p>
        </p:txBody>
      </p:sp>
      <p:sp>
        <p:nvSpPr>
          <p:cNvPr id="7" name="Content Placeholder 7">
            <a:extLst>
              <a:ext uri="{FF2B5EF4-FFF2-40B4-BE49-F238E27FC236}">
                <a16:creationId xmlns:a16="http://schemas.microsoft.com/office/drawing/2014/main" id="{489E623C-1E85-95E5-2DCF-BAE1321F5A7F}"/>
              </a:ext>
            </a:extLst>
          </p:cNvPr>
          <p:cNvSpPr txBox="1">
            <a:spLocks noGrp="1"/>
          </p:cNvSpPr>
          <p:nvPr>
            <p:ph sz="half" idx="1"/>
          </p:nvPr>
        </p:nvSpPr>
        <p:spPr>
          <a:xfrm>
            <a:off x="533400" y="1265238"/>
            <a:ext cx="8153400" cy="954107"/>
          </a:xfrm>
          <a:prstGeom prst="rect">
            <a:avLst/>
          </a:prstGeom>
          <a:noFill/>
        </p:spPr>
        <p:txBody>
          <a:bodyPr wrap="square" rtlCol="0">
            <a:spAutoFit/>
          </a:bodyPr>
          <a:lstStyle/>
          <a:p>
            <a:pPr marL="1835150" indent="-1828800">
              <a:buNone/>
            </a:pPr>
            <a:r>
              <a:rPr lang="en-US" dirty="0"/>
              <a:t>Challenge: A new algorithm integrating all of these techniques</a:t>
            </a:r>
          </a:p>
        </p:txBody>
      </p:sp>
      <p:sp>
        <p:nvSpPr>
          <p:cNvPr id="8" name="Content Placeholder 2">
            <a:extLst>
              <a:ext uri="{FF2B5EF4-FFF2-40B4-BE49-F238E27FC236}">
                <a16:creationId xmlns:a16="http://schemas.microsoft.com/office/drawing/2014/main" id="{424FBFC4-8B51-AAFF-9060-0BC298EB0E76}"/>
              </a:ext>
            </a:extLst>
          </p:cNvPr>
          <p:cNvSpPr txBox="1">
            <a:spLocks/>
          </p:cNvSpPr>
          <p:nvPr/>
        </p:nvSpPr>
        <p:spPr bwMode="auto">
          <a:xfrm>
            <a:off x="712038" y="2532122"/>
            <a:ext cx="7796123" cy="340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18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18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1800">
                <a:solidFill>
                  <a:schemeClr val="tx1"/>
                </a:solidFill>
                <a:latin typeface="+mn-lt"/>
                <a:ea typeface="+mn-ea"/>
              </a:defRPr>
            </a:lvl6pPr>
            <a:lvl7pPr marL="2971800" indent="-228600" algn="l" rtl="0" fontAlgn="base">
              <a:spcBef>
                <a:spcPct val="20000"/>
              </a:spcBef>
              <a:spcAft>
                <a:spcPct val="0"/>
              </a:spcAft>
              <a:buClr>
                <a:srgbClr val="3A65BC"/>
              </a:buClr>
              <a:buChar char="»"/>
              <a:defRPr sz="1800">
                <a:solidFill>
                  <a:schemeClr val="tx1"/>
                </a:solidFill>
                <a:latin typeface="+mn-lt"/>
                <a:ea typeface="+mn-ea"/>
              </a:defRPr>
            </a:lvl7pPr>
            <a:lvl8pPr marL="3429000" indent="-228600" algn="l" rtl="0" fontAlgn="base">
              <a:spcBef>
                <a:spcPct val="20000"/>
              </a:spcBef>
              <a:spcAft>
                <a:spcPct val="0"/>
              </a:spcAft>
              <a:buClr>
                <a:srgbClr val="3A65BC"/>
              </a:buClr>
              <a:buChar char="»"/>
              <a:defRPr sz="1800">
                <a:solidFill>
                  <a:schemeClr val="tx1"/>
                </a:solidFill>
                <a:latin typeface="+mn-lt"/>
                <a:ea typeface="+mn-ea"/>
              </a:defRPr>
            </a:lvl8pPr>
            <a:lvl9pPr marL="3886200" indent="-228600" algn="l" rtl="0" fontAlgn="base">
              <a:spcBef>
                <a:spcPct val="20000"/>
              </a:spcBef>
              <a:spcAft>
                <a:spcPct val="0"/>
              </a:spcAft>
              <a:buClr>
                <a:srgbClr val="3A65BC"/>
              </a:buClr>
              <a:buChar char="»"/>
              <a:defRPr sz="1800">
                <a:solidFill>
                  <a:schemeClr val="tx1"/>
                </a:solidFill>
                <a:latin typeface="+mn-lt"/>
                <a:ea typeface="+mn-ea"/>
              </a:defRPr>
            </a:lvl9pPr>
          </a:lstStyle>
          <a:p>
            <a:r>
              <a:rPr lang="en-US" sz="2000" kern="0" dirty="0"/>
              <a:t>Use algorithm </a:t>
            </a:r>
            <a:r>
              <a:rPr lang="en-US" sz="2000" kern="0" dirty="0" err="1"/>
              <a:t>CompactTable</a:t>
            </a:r>
            <a:r>
              <a:rPr lang="en-US" sz="2000" kern="0" dirty="0"/>
              <a:t> (CT) to enforce GAC</a:t>
            </a:r>
          </a:p>
          <a:p>
            <a:r>
              <a:rPr lang="en-US" sz="2000" kern="0" dirty="0"/>
              <a:t>Detect </a:t>
            </a:r>
            <a:r>
              <a:rPr lang="en-US" sz="2000" i="1" kern="0" dirty="0"/>
              <a:t>blocks</a:t>
            </a:r>
            <a:r>
              <a:rPr lang="en-US" sz="2000" kern="0" dirty="0"/>
              <a:t> of tuples annihilated by CT</a:t>
            </a:r>
            <a:endParaRPr lang="en-US" sz="1100" kern="0" dirty="0"/>
          </a:p>
          <a:p>
            <a:pPr lvl="1"/>
            <a:r>
              <a:rPr lang="en-US" sz="1800" kern="0" dirty="0"/>
              <a:t>Dynamically determine blocks at run-time</a:t>
            </a:r>
          </a:p>
          <a:p>
            <a:r>
              <a:rPr lang="en-US" sz="2000" kern="0" dirty="0"/>
              <a:t>After CT runs</a:t>
            </a:r>
          </a:p>
          <a:p>
            <a:pPr lvl="1"/>
            <a:r>
              <a:rPr lang="en-US" sz="1800" kern="0" dirty="0"/>
              <a:t>Check modified constraints for blocks with no living tuples</a:t>
            </a:r>
          </a:p>
          <a:p>
            <a:pPr lvl="1"/>
            <a:r>
              <a:rPr lang="en-US" sz="1800" kern="0" dirty="0"/>
              <a:t>Propagate dead blocks to incident relations via </a:t>
            </a:r>
            <a:r>
              <a:rPr lang="en-US" sz="1800" kern="0" dirty="0" err="1"/>
              <a:t>subscopes</a:t>
            </a:r>
            <a:endParaRPr lang="en-US" sz="1800" kern="0" dirty="0"/>
          </a:p>
          <a:p>
            <a:r>
              <a:rPr lang="en-US" sz="2000" kern="0" dirty="0"/>
              <a:t>Repeat until fixpoint or failure</a:t>
            </a:r>
          </a:p>
          <a:p>
            <a:pPr marL="914400" lvl="2" indent="0">
              <a:buFontTx/>
              <a:buNone/>
            </a:pPr>
            <a:endParaRPr lang="en-US" sz="1800" kern="0" dirty="0"/>
          </a:p>
        </p:txBody>
      </p:sp>
    </p:spTree>
    <p:extLst>
      <p:ext uri="{BB962C8B-B14F-4D97-AF65-F5344CB8AC3E}">
        <p14:creationId xmlns:p14="http://schemas.microsoft.com/office/powerpoint/2010/main" val="2898832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4000" dirty="0" err="1"/>
              <a:t>Datastructures</a:t>
            </a:r>
            <a:r>
              <a:rPr lang="en-US" sz="4000" dirty="0"/>
              <a:t>: </a:t>
            </a:r>
            <a:r>
              <a:rPr lang="en-US" sz="4000" dirty="0">
                <a:solidFill>
                  <a:srgbClr val="FF6666"/>
                </a:solidFill>
              </a:rPr>
              <a:t>PW-CT</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29</a:t>
            </a:fld>
            <a:endParaRPr lang="en-US" altLang="zh-CN"/>
          </a:p>
        </p:txBody>
      </p:sp>
      <p:sp>
        <p:nvSpPr>
          <p:cNvPr id="7" name="Rectangle 6">
            <a:extLst>
              <a:ext uri="{FF2B5EF4-FFF2-40B4-BE49-F238E27FC236}">
                <a16:creationId xmlns:a16="http://schemas.microsoft.com/office/drawing/2014/main" id="{3EBB640D-C818-4797-2835-169BBAA9E626}"/>
              </a:ext>
            </a:extLst>
          </p:cNvPr>
          <p:cNvSpPr/>
          <p:nvPr/>
        </p:nvSpPr>
        <p:spPr>
          <a:xfrm>
            <a:off x="4719145" y="1484723"/>
            <a:ext cx="2536733" cy="4348517"/>
          </a:xfrm>
          <a:prstGeom prst="rect">
            <a:avLst/>
          </a:prstGeom>
          <a:solidFill>
            <a:srgbClr val="66FFFF">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07FB9B-8151-A57C-227F-E37F1F168D6D}"/>
              </a:ext>
            </a:extLst>
          </p:cNvPr>
          <p:cNvSpPr/>
          <p:nvPr/>
        </p:nvSpPr>
        <p:spPr>
          <a:xfrm>
            <a:off x="371812" y="1436791"/>
            <a:ext cx="2824687" cy="2559463"/>
          </a:xfrm>
          <a:prstGeom prst="rect">
            <a:avLst/>
          </a:prstGeom>
          <a:solidFill>
            <a:srgbClr val="FFCC66">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B6488F-F025-6F51-8E0C-444874ADD663}"/>
              </a:ext>
            </a:extLst>
          </p:cNvPr>
          <p:cNvSpPr/>
          <p:nvPr/>
        </p:nvSpPr>
        <p:spPr>
          <a:xfrm>
            <a:off x="3451035" y="1484723"/>
            <a:ext cx="1073840" cy="2243201"/>
          </a:xfrm>
          <a:prstGeom prst="rect">
            <a:avLst/>
          </a:prstGeom>
          <a:solidFill>
            <a:srgbClr val="B5C8FF">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82872C19-97B1-E532-25CB-5A36C6074B44}"/>
              </a:ext>
            </a:extLst>
          </p:cNvPr>
          <p:cNvGraphicFramePr>
            <a:graphicFrameLocks noGrp="1"/>
          </p:cNvGraphicFramePr>
          <p:nvPr>
            <p:extLst>
              <p:ext uri="{D42A27DB-BD31-4B8C-83A1-F6EECF244321}">
                <p14:modId xmlns:p14="http://schemas.microsoft.com/office/powerpoint/2010/main" val="3422037246"/>
              </p:ext>
            </p:extLst>
          </p:nvPr>
        </p:nvGraphicFramePr>
        <p:xfrm>
          <a:off x="492897" y="1549539"/>
          <a:ext cx="851041" cy="2325482"/>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gridCol w="174143">
                  <a:extLst>
                    <a:ext uri="{9D8B030D-6E8A-4147-A177-3AD203B41FA5}">
                      <a16:colId xmlns:a16="http://schemas.microsoft.com/office/drawing/2014/main" val="20005"/>
                    </a:ext>
                  </a:extLst>
                </a:gridCol>
              </a:tblGrid>
              <a:tr h="302368">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3</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4</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44994">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4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8</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11" name="TextBox 10">
            <a:extLst>
              <a:ext uri="{FF2B5EF4-FFF2-40B4-BE49-F238E27FC236}">
                <a16:creationId xmlns:a16="http://schemas.microsoft.com/office/drawing/2014/main" id="{2432592F-D989-0920-ACA7-F7798919E954}"/>
              </a:ext>
            </a:extLst>
          </p:cNvPr>
          <p:cNvSpPr txBox="1"/>
          <p:nvPr/>
        </p:nvSpPr>
        <p:spPr>
          <a:xfrm>
            <a:off x="258091" y="1532002"/>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1</a:t>
            </a:r>
          </a:p>
        </p:txBody>
      </p:sp>
      <p:graphicFrame>
        <p:nvGraphicFramePr>
          <p:cNvPr id="12" name="Table 11">
            <a:extLst>
              <a:ext uri="{FF2B5EF4-FFF2-40B4-BE49-F238E27FC236}">
                <a16:creationId xmlns:a16="http://schemas.microsoft.com/office/drawing/2014/main" id="{73EBEA3A-142A-8DBC-DC7C-0431819C6EB8}"/>
              </a:ext>
            </a:extLst>
          </p:cNvPr>
          <p:cNvGraphicFramePr>
            <a:graphicFrameLocks noGrp="1"/>
          </p:cNvGraphicFramePr>
          <p:nvPr>
            <p:extLst>
              <p:ext uri="{D42A27DB-BD31-4B8C-83A1-F6EECF244321}">
                <p14:modId xmlns:p14="http://schemas.microsoft.com/office/powerpoint/2010/main" val="2878176520"/>
              </p:ext>
            </p:extLst>
          </p:nvPr>
        </p:nvGraphicFramePr>
        <p:xfrm>
          <a:off x="3571542" y="1583857"/>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13" name="Table 12">
            <a:extLst>
              <a:ext uri="{FF2B5EF4-FFF2-40B4-BE49-F238E27FC236}">
                <a16:creationId xmlns:a16="http://schemas.microsoft.com/office/drawing/2014/main" id="{EFB16948-5B00-8BAA-D87D-F124317CB65C}"/>
              </a:ext>
            </a:extLst>
          </p:cNvPr>
          <p:cNvGraphicFramePr>
            <a:graphicFrameLocks noGrp="1"/>
          </p:cNvGraphicFramePr>
          <p:nvPr>
            <p:extLst>
              <p:ext uri="{D42A27DB-BD31-4B8C-83A1-F6EECF244321}">
                <p14:modId xmlns:p14="http://schemas.microsoft.com/office/powerpoint/2010/main" val="2598253795"/>
              </p:ext>
            </p:extLst>
          </p:nvPr>
        </p:nvGraphicFramePr>
        <p:xfrm>
          <a:off x="3889322" y="1583858"/>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2</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789959245"/>
                  </a:ext>
                </a:extLst>
              </a:tr>
            </a:tbl>
          </a:graphicData>
        </a:graphic>
      </p:graphicFrame>
      <p:graphicFrame>
        <p:nvGraphicFramePr>
          <p:cNvPr id="14" name="Table 13">
            <a:extLst>
              <a:ext uri="{FF2B5EF4-FFF2-40B4-BE49-F238E27FC236}">
                <a16:creationId xmlns:a16="http://schemas.microsoft.com/office/drawing/2014/main" id="{6FFDDDC5-8681-48C2-D05E-8705AF4995AF}"/>
              </a:ext>
            </a:extLst>
          </p:cNvPr>
          <p:cNvGraphicFramePr>
            <a:graphicFrameLocks noGrp="1"/>
          </p:cNvGraphicFramePr>
          <p:nvPr>
            <p:extLst>
              <p:ext uri="{D42A27DB-BD31-4B8C-83A1-F6EECF244321}">
                <p14:modId xmlns:p14="http://schemas.microsoft.com/office/powerpoint/2010/main" val="3425265353"/>
              </p:ext>
            </p:extLst>
          </p:nvPr>
        </p:nvGraphicFramePr>
        <p:xfrm>
          <a:off x="4207101" y="1583857"/>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3</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75427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86897152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45704790"/>
                  </a:ext>
                </a:extLst>
              </a:tr>
            </a:tbl>
          </a:graphicData>
        </a:graphic>
      </p:graphicFrame>
      <p:graphicFrame>
        <p:nvGraphicFramePr>
          <p:cNvPr id="15" name="Table 14">
            <a:extLst>
              <a:ext uri="{FF2B5EF4-FFF2-40B4-BE49-F238E27FC236}">
                <a16:creationId xmlns:a16="http://schemas.microsoft.com/office/drawing/2014/main" id="{82190116-3A31-E580-C207-37B5E3EDFB47}"/>
              </a:ext>
            </a:extLst>
          </p:cNvPr>
          <p:cNvGraphicFramePr>
            <a:graphicFrameLocks noGrp="1"/>
          </p:cNvGraphicFramePr>
          <p:nvPr>
            <p:extLst>
              <p:ext uri="{D42A27DB-BD31-4B8C-83A1-F6EECF244321}">
                <p14:modId xmlns:p14="http://schemas.microsoft.com/office/powerpoint/2010/main" val="3336343444"/>
              </p:ext>
            </p:extLst>
          </p:nvPr>
        </p:nvGraphicFramePr>
        <p:xfrm>
          <a:off x="4795995" y="1544307"/>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A,</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16" name="Table 15">
            <a:extLst>
              <a:ext uri="{FF2B5EF4-FFF2-40B4-BE49-F238E27FC236}">
                <a16:creationId xmlns:a16="http://schemas.microsoft.com/office/drawing/2014/main" id="{1483089C-A000-723F-80C5-7ED0708D8A4C}"/>
              </a:ext>
            </a:extLst>
          </p:cNvPr>
          <p:cNvGraphicFramePr>
            <a:graphicFrameLocks noGrp="1"/>
          </p:cNvGraphicFramePr>
          <p:nvPr>
            <p:extLst>
              <p:ext uri="{D42A27DB-BD31-4B8C-83A1-F6EECF244321}">
                <p14:modId xmlns:p14="http://schemas.microsoft.com/office/powerpoint/2010/main" val="244793855"/>
              </p:ext>
            </p:extLst>
          </p:nvPr>
        </p:nvGraphicFramePr>
        <p:xfrm>
          <a:off x="5147970" y="1544307"/>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A,</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17" name="Table 16">
            <a:extLst>
              <a:ext uri="{FF2B5EF4-FFF2-40B4-BE49-F238E27FC236}">
                <a16:creationId xmlns:a16="http://schemas.microsoft.com/office/drawing/2014/main" id="{FE6936EB-BA79-1964-D68E-DB71D20D614D}"/>
              </a:ext>
            </a:extLst>
          </p:cNvPr>
          <p:cNvGraphicFramePr>
            <a:graphicFrameLocks noGrp="1"/>
          </p:cNvGraphicFramePr>
          <p:nvPr>
            <p:extLst>
              <p:ext uri="{D42A27DB-BD31-4B8C-83A1-F6EECF244321}">
                <p14:modId xmlns:p14="http://schemas.microsoft.com/office/powerpoint/2010/main" val="2897398463"/>
              </p:ext>
            </p:extLst>
          </p:nvPr>
        </p:nvGraphicFramePr>
        <p:xfrm>
          <a:off x="5477399" y="1544307"/>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A,</a:t>
                      </a:r>
                      <a:r>
                        <a:rPr lang="en-US" sz="900" i="0" dirty="0">
                          <a:solidFill>
                            <a:srgbClr val="000000"/>
                          </a:solidFill>
                          <a:latin typeface="Times New Roman"/>
                          <a:cs typeface="Times New Roman"/>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18" name="Table 17">
            <a:extLst>
              <a:ext uri="{FF2B5EF4-FFF2-40B4-BE49-F238E27FC236}">
                <a16:creationId xmlns:a16="http://schemas.microsoft.com/office/drawing/2014/main" id="{1CCA4A65-DF9D-350B-1549-30C15520F0D8}"/>
              </a:ext>
            </a:extLst>
          </p:cNvPr>
          <p:cNvGraphicFramePr>
            <a:graphicFrameLocks noGrp="1"/>
          </p:cNvGraphicFramePr>
          <p:nvPr>
            <p:extLst>
              <p:ext uri="{D42A27DB-BD31-4B8C-83A1-F6EECF244321}">
                <p14:modId xmlns:p14="http://schemas.microsoft.com/office/powerpoint/2010/main" val="614683827"/>
              </p:ext>
            </p:extLst>
          </p:nvPr>
        </p:nvGraphicFramePr>
        <p:xfrm>
          <a:off x="4795995" y="3727924"/>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C,</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19" name="Table 18">
            <a:extLst>
              <a:ext uri="{FF2B5EF4-FFF2-40B4-BE49-F238E27FC236}">
                <a16:creationId xmlns:a16="http://schemas.microsoft.com/office/drawing/2014/main" id="{722B7A33-CFDD-C0D5-7EC5-E8756CF71EDC}"/>
              </a:ext>
            </a:extLst>
          </p:cNvPr>
          <p:cNvGraphicFramePr>
            <a:graphicFrameLocks noGrp="1"/>
          </p:cNvGraphicFramePr>
          <p:nvPr>
            <p:extLst>
              <p:ext uri="{D42A27DB-BD31-4B8C-83A1-F6EECF244321}">
                <p14:modId xmlns:p14="http://schemas.microsoft.com/office/powerpoint/2010/main" val="2110445353"/>
              </p:ext>
            </p:extLst>
          </p:nvPr>
        </p:nvGraphicFramePr>
        <p:xfrm>
          <a:off x="5149454" y="3727924"/>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C,</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20" name="TextBox 19">
            <a:extLst>
              <a:ext uri="{FF2B5EF4-FFF2-40B4-BE49-F238E27FC236}">
                <a16:creationId xmlns:a16="http://schemas.microsoft.com/office/drawing/2014/main" id="{38869DA4-1F9F-96E2-0799-EE54B39D904B}"/>
              </a:ext>
            </a:extLst>
          </p:cNvPr>
          <p:cNvSpPr txBox="1"/>
          <p:nvPr/>
        </p:nvSpPr>
        <p:spPr>
          <a:xfrm>
            <a:off x="3334859" y="1176948"/>
            <a:ext cx="1229504" cy="307777"/>
          </a:xfrm>
          <a:prstGeom prst="rect">
            <a:avLst/>
          </a:prstGeom>
          <a:noFill/>
        </p:spPr>
        <p:txBody>
          <a:bodyPr wrap="none" rtlCol="0">
            <a:spAutoFit/>
          </a:bodyPr>
          <a:lstStyle/>
          <a:p>
            <a:r>
              <a:rPr lang="en-US" sz="1400" dirty="0"/>
              <a:t>Living Tuples</a:t>
            </a:r>
          </a:p>
        </p:txBody>
      </p:sp>
      <p:sp>
        <p:nvSpPr>
          <p:cNvPr id="21" name="TextBox 20">
            <a:extLst>
              <a:ext uri="{FF2B5EF4-FFF2-40B4-BE49-F238E27FC236}">
                <a16:creationId xmlns:a16="http://schemas.microsoft.com/office/drawing/2014/main" id="{272DB427-D28F-884C-AE5D-3D5BA92CFC7E}"/>
              </a:ext>
            </a:extLst>
          </p:cNvPr>
          <p:cNvSpPr txBox="1"/>
          <p:nvPr/>
        </p:nvSpPr>
        <p:spPr>
          <a:xfrm>
            <a:off x="5147970" y="1176948"/>
            <a:ext cx="1521570" cy="338554"/>
          </a:xfrm>
          <a:prstGeom prst="rect">
            <a:avLst/>
          </a:prstGeom>
          <a:noFill/>
        </p:spPr>
        <p:txBody>
          <a:bodyPr wrap="none" rtlCol="0">
            <a:spAutoFit/>
          </a:bodyPr>
          <a:lstStyle/>
          <a:p>
            <a:r>
              <a:rPr lang="en-US" sz="1400" dirty="0"/>
              <a:t>Supports (for </a:t>
            </a:r>
            <a:r>
              <a:rPr lang="en-US" sz="1600" i="1" dirty="0">
                <a:latin typeface="Times New Roman" panose="02020603050405020304" pitchFamily="18" charset="0"/>
                <a:cs typeface="Times New Roman" panose="02020603050405020304" pitchFamily="18" charset="0"/>
              </a:rPr>
              <a:t>R</a:t>
            </a:r>
            <a:r>
              <a:rPr lang="en-US" sz="1600" baseline="-25000" dirty="0">
                <a:latin typeface="Times New Roman" panose="02020603050405020304" pitchFamily="18" charset="0"/>
                <a:cs typeface="Times New Roman" panose="02020603050405020304" pitchFamily="18" charset="0"/>
              </a:rPr>
              <a:t>1</a:t>
            </a:r>
            <a:r>
              <a:rPr lang="en-US" sz="1400" dirty="0"/>
              <a:t>)</a:t>
            </a:r>
          </a:p>
        </p:txBody>
      </p:sp>
      <p:graphicFrame>
        <p:nvGraphicFramePr>
          <p:cNvPr id="22" name="Table 21">
            <a:extLst>
              <a:ext uri="{FF2B5EF4-FFF2-40B4-BE49-F238E27FC236}">
                <a16:creationId xmlns:a16="http://schemas.microsoft.com/office/drawing/2014/main" id="{EC80CEBF-FEC7-152D-31AE-EF7271577F5F}"/>
              </a:ext>
            </a:extLst>
          </p:cNvPr>
          <p:cNvGraphicFramePr>
            <a:graphicFrameLocks noGrp="1"/>
          </p:cNvGraphicFramePr>
          <p:nvPr>
            <p:extLst>
              <p:ext uri="{D42A27DB-BD31-4B8C-83A1-F6EECF244321}">
                <p14:modId xmlns:p14="http://schemas.microsoft.com/office/powerpoint/2010/main" val="2558177755"/>
              </p:ext>
            </p:extLst>
          </p:nvPr>
        </p:nvGraphicFramePr>
        <p:xfrm>
          <a:off x="5481894" y="3727924"/>
          <a:ext cx="193473" cy="1967906"/>
        </p:xfrm>
        <a:graphic>
          <a:graphicData uri="http://schemas.openxmlformats.org/drawingml/2006/table">
            <a:tbl>
              <a:tblPr firstRow="1" bandRow="1">
                <a:tableStyleId>{5C22544A-7EE6-4342-B048-85BDC9FD1C3A}</a:tableStyleId>
              </a:tblPr>
              <a:tblGrid>
                <a:gridCol w="193473">
                  <a:extLst>
                    <a:ext uri="{9D8B030D-6E8A-4147-A177-3AD203B41FA5}">
                      <a16:colId xmlns:a16="http://schemas.microsoft.com/office/drawing/2014/main" val="20002"/>
                    </a:ext>
                  </a:extLst>
                </a:gridCol>
              </a:tblGrid>
              <a:tr h="253886">
                <a:tc>
                  <a:txBody>
                    <a:bodyPr/>
                    <a:lstStyle/>
                    <a:p>
                      <a:pPr algn="ctr"/>
                      <a:r>
                        <a:rPr lang="en-US" sz="900" i="1" dirty="0">
                          <a:solidFill>
                            <a:srgbClr val="000000"/>
                          </a:solidFill>
                          <a:latin typeface="Times New Roman"/>
                          <a:cs typeface="Times New Roman"/>
                        </a:rPr>
                        <a:t>C,</a:t>
                      </a:r>
                      <a:r>
                        <a:rPr lang="en-US" sz="900" i="0" dirty="0">
                          <a:solidFill>
                            <a:srgbClr val="000000"/>
                          </a:solidFill>
                          <a:latin typeface="Times New Roman"/>
                          <a:cs typeface="Times New Roman"/>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455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455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063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063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23" name="Table 22">
            <a:extLst>
              <a:ext uri="{FF2B5EF4-FFF2-40B4-BE49-F238E27FC236}">
                <a16:creationId xmlns:a16="http://schemas.microsoft.com/office/drawing/2014/main" id="{14446CA7-3090-FB7C-5482-B104207975C8}"/>
              </a:ext>
            </a:extLst>
          </p:cNvPr>
          <p:cNvGraphicFramePr>
            <a:graphicFrameLocks noGrp="1"/>
          </p:cNvGraphicFramePr>
          <p:nvPr>
            <p:extLst>
              <p:ext uri="{D42A27DB-BD31-4B8C-83A1-F6EECF244321}">
                <p14:modId xmlns:p14="http://schemas.microsoft.com/office/powerpoint/2010/main" val="251907417"/>
              </p:ext>
            </p:extLst>
          </p:nvPr>
        </p:nvGraphicFramePr>
        <p:xfrm>
          <a:off x="6192876" y="1538288"/>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24" name="Table 23">
            <a:extLst>
              <a:ext uri="{FF2B5EF4-FFF2-40B4-BE49-F238E27FC236}">
                <a16:creationId xmlns:a16="http://schemas.microsoft.com/office/drawing/2014/main" id="{A899E449-F516-7A7E-C97A-329B61ECD386}"/>
              </a:ext>
            </a:extLst>
          </p:cNvPr>
          <p:cNvGraphicFramePr>
            <a:graphicFrameLocks noGrp="1"/>
          </p:cNvGraphicFramePr>
          <p:nvPr>
            <p:extLst>
              <p:ext uri="{D42A27DB-BD31-4B8C-83A1-F6EECF244321}">
                <p14:modId xmlns:p14="http://schemas.microsoft.com/office/powerpoint/2010/main" val="2933351870"/>
              </p:ext>
            </p:extLst>
          </p:nvPr>
        </p:nvGraphicFramePr>
        <p:xfrm>
          <a:off x="6544851" y="1538288"/>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25" name="Table 24">
            <a:extLst>
              <a:ext uri="{FF2B5EF4-FFF2-40B4-BE49-F238E27FC236}">
                <a16:creationId xmlns:a16="http://schemas.microsoft.com/office/drawing/2014/main" id="{00EA2449-AA74-9ACF-BBBF-9FBB7AEB8B61}"/>
              </a:ext>
            </a:extLst>
          </p:cNvPr>
          <p:cNvGraphicFramePr>
            <a:graphicFrameLocks noGrp="1"/>
          </p:cNvGraphicFramePr>
          <p:nvPr>
            <p:extLst>
              <p:ext uri="{D42A27DB-BD31-4B8C-83A1-F6EECF244321}">
                <p14:modId xmlns:p14="http://schemas.microsoft.com/office/powerpoint/2010/main" val="2607079989"/>
              </p:ext>
            </p:extLst>
          </p:nvPr>
        </p:nvGraphicFramePr>
        <p:xfrm>
          <a:off x="6192876" y="3727924"/>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D,</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26" name="Table 25">
            <a:extLst>
              <a:ext uri="{FF2B5EF4-FFF2-40B4-BE49-F238E27FC236}">
                <a16:creationId xmlns:a16="http://schemas.microsoft.com/office/drawing/2014/main" id="{F9959DB4-9780-53DE-B0C1-32D952264965}"/>
              </a:ext>
            </a:extLst>
          </p:cNvPr>
          <p:cNvGraphicFramePr>
            <a:graphicFrameLocks noGrp="1"/>
          </p:cNvGraphicFramePr>
          <p:nvPr>
            <p:extLst>
              <p:ext uri="{D42A27DB-BD31-4B8C-83A1-F6EECF244321}">
                <p14:modId xmlns:p14="http://schemas.microsoft.com/office/powerpoint/2010/main" val="2784058425"/>
              </p:ext>
            </p:extLst>
          </p:nvPr>
        </p:nvGraphicFramePr>
        <p:xfrm>
          <a:off x="6546335" y="3727924"/>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D,</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27" name="Table 26">
            <a:extLst>
              <a:ext uri="{FF2B5EF4-FFF2-40B4-BE49-F238E27FC236}">
                <a16:creationId xmlns:a16="http://schemas.microsoft.com/office/drawing/2014/main" id="{6CCE9A3E-0CC6-4198-A43A-768FD7B8F077}"/>
              </a:ext>
            </a:extLst>
          </p:cNvPr>
          <p:cNvGraphicFramePr>
            <a:graphicFrameLocks noGrp="1"/>
          </p:cNvGraphicFramePr>
          <p:nvPr>
            <p:extLst>
              <p:ext uri="{D42A27DB-BD31-4B8C-83A1-F6EECF244321}">
                <p14:modId xmlns:p14="http://schemas.microsoft.com/office/powerpoint/2010/main" val="1297235706"/>
              </p:ext>
            </p:extLst>
          </p:nvPr>
        </p:nvGraphicFramePr>
        <p:xfrm>
          <a:off x="6899795" y="3727924"/>
          <a:ext cx="193473" cy="1967906"/>
        </p:xfrm>
        <a:graphic>
          <a:graphicData uri="http://schemas.openxmlformats.org/drawingml/2006/table">
            <a:tbl>
              <a:tblPr firstRow="1" bandRow="1">
                <a:tableStyleId>{5C22544A-7EE6-4342-B048-85BDC9FD1C3A}</a:tableStyleId>
              </a:tblPr>
              <a:tblGrid>
                <a:gridCol w="193473">
                  <a:extLst>
                    <a:ext uri="{9D8B030D-6E8A-4147-A177-3AD203B41FA5}">
                      <a16:colId xmlns:a16="http://schemas.microsoft.com/office/drawing/2014/main" val="20002"/>
                    </a:ext>
                  </a:extLst>
                </a:gridCol>
              </a:tblGrid>
              <a:tr h="253886">
                <a:tc>
                  <a:txBody>
                    <a:bodyPr/>
                    <a:lstStyle/>
                    <a:p>
                      <a:pPr algn="ctr"/>
                      <a:r>
                        <a:rPr lang="en-US" sz="900" i="1" dirty="0">
                          <a:solidFill>
                            <a:srgbClr val="000000"/>
                          </a:solidFill>
                          <a:latin typeface="Times New Roman"/>
                          <a:cs typeface="Times New Roman"/>
                        </a:rPr>
                        <a:t>D,</a:t>
                      </a:r>
                      <a:r>
                        <a:rPr lang="en-US" sz="900" i="0" dirty="0">
                          <a:solidFill>
                            <a:srgbClr val="000000"/>
                          </a:solidFill>
                          <a:latin typeface="Times New Roman"/>
                          <a:cs typeface="Times New Roman"/>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455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455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455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455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063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063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28" name="TextBox 27">
            <a:extLst>
              <a:ext uri="{FF2B5EF4-FFF2-40B4-BE49-F238E27FC236}">
                <a16:creationId xmlns:a16="http://schemas.microsoft.com/office/drawing/2014/main" id="{6E641700-5F9C-68FF-74B8-3E3AF7E10922}"/>
              </a:ext>
            </a:extLst>
          </p:cNvPr>
          <p:cNvSpPr txBox="1"/>
          <p:nvPr/>
        </p:nvSpPr>
        <p:spPr>
          <a:xfrm>
            <a:off x="7403936" y="1171177"/>
            <a:ext cx="1638514"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Block {〈</a:t>
            </a:r>
            <a:r>
              <a:rPr lang="en-US" sz="1200" i="1" dirty="0">
                <a:latin typeface="Times New Roman" panose="02020603050405020304" pitchFamily="18" charset="0"/>
                <a:cs typeface="Times New Roman" panose="02020603050405020304" pitchFamily="18" charset="0"/>
              </a:rPr>
              <a:t>A</a:t>
            </a:r>
            <a:r>
              <a:rPr lang="en-US" sz="1200" dirty="0">
                <a:latin typeface="Times New Roman" panose="02020603050405020304" pitchFamily="18" charset="0"/>
                <a:cs typeface="Times New Roman" panose="02020603050405020304" pitchFamily="18" charset="0"/>
              </a:rPr>
              <a:t>,0</a:t>
            </a:r>
            <a:r>
              <a:rPr lang="en-US" sz="1400" dirty="0">
                <a:latin typeface="Times New Roman" panose="02020603050405020304" pitchFamily="18" charset="0"/>
                <a:cs typeface="Times New Roman" panose="02020603050405020304" pitchFamily="18" charset="0"/>
              </a:rPr>
              <a:t>〉,〈</a:t>
            </a:r>
            <a:r>
              <a:rPr lang="en-US" sz="1200" i="1" dirty="0">
                <a:latin typeface="Times New Roman" panose="02020603050405020304" pitchFamily="18" charset="0"/>
                <a:cs typeface="Times New Roman" panose="02020603050405020304" pitchFamily="18" charset="0"/>
              </a:rPr>
              <a:t>B</a:t>
            </a:r>
            <a:r>
              <a:rPr lang="en-US" sz="1200" dirty="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in </a:t>
            </a:r>
            <a:r>
              <a:rPr lang="en-US" sz="1400" i="1" dirty="0">
                <a:latin typeface="Times New Roman" panose="02020603050405020304" pitchFamily="18" charset="0"/>
                <a:cs typeface="Times New Roman" panose="02020603050405020304" pitchFamily="18" charset="0"/>
              </a:rPr>
              <a:t>R</a:t>
            </a:r>
            <a:r>
              <a:rPr lang="en-US" sz="1400" baseline="-25000" dirty="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EB3441F6-201E-8E0B-602F-6973A6C09C32}"/>
              </a:ext>
            </a:extLst>
          </p:cNvPr>
          <p:cNvGraphicFramePr>
            <a:graphicFrameLocks noGrp="1"/>
          </p:cNvGraphicFramePr>
          <p:nvPr>
            <p:extLst>
              <p:ext uri="{D42A27DB-BD31-4B8C-83A1-F6EECF244321}">
                <p14:modId xmlns:p14="http://schemas.microsoft.com/office/powerpoint/2010/main" val="60074951"/>
              </p:ext>
            </p:extLst>
          </p:nvPr>
        </p:nvGraphicFramePr>
        <p:xfrm>
          <a:off x="8646314" y="2409925"/>
          <a:ext cx="279749" cy="1982185"/>
        </p:xfrm>
        <a:graphic>
          <a:graphicData uri="http://schemas.openxmlformats.org/drawingml/2006/table">
            <a:tbl>
              <a:tblPr firstRow="1" bandRow="1">
                <a:tableStyleId>{5C22544A-7EE6-4342-B048-85BDC9FD1C3A}</a:tableStyleId>
              </a:tblPr>
              <a:tblGrid>
                <a:gridCol w="279749">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Block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30" name="TextBox 29">
            <a:extLst>
              <a:ext uri="{FF2B5EF4-FFF2-40B4-BE49-F238E27FC236}">
                <a16:creationId xmlns:a16="http://schemas.microsoft.com/office/drawing/2014/main" id="{062DA160-5E0C-8526-C11E-F0E704918A64}"/>
              </a:ext>
            </a:extLst>
          </p:cNvPr>
          <p:cNvSpPr txBox="1"/>
          <p:nvPr/>
        </p:nvSpPr>
        <p:spPr>
          <a:xfrm>
            <a:off x="1343938" y="1171177"/>
            <a:ext cx="701795" cy="307777"/>
          </a:xfrm>
          <a:prstGeom prst="rect">
            <a:avLst/>
          </a:prstGeom>
          <a:noFill/>
        </p:spPr>
        <p:txBody>
          <a:bodyPr wrap="none" rtlCol="0">
            <a:spAutoFit/>
          </a:bodyPr>
          <a:lstStyle/>
          <a:p>
            <a:r>
              <a:rPr lang="en-US" sz="1400" dirty="0"/>
              <a:t>Tables</a:t>
            </a:r>
          </a:p>
        </p:txBody>
      </p:sp>
      <p:graphicFrame>
        <p:nvGraphicFramePr>
          <p:cNvPr id="31" name="Table 30">
            <a:extLst>
              <a:ext uri="{FF2B5EF4-FFF2-40B4-BE49-F238E27FC236}">
                <a16:creationId xmlns:a16="http://schemas.microsoft.com/office/drawing/2014/main" id="{562D6AD4-5D4C-176B-9723-8DFABD6BD813}"/>
              </a:ext>
            </a:extLst>
          </p:cNvPr>
          <p:cNvGraphicFramePr>
            <a:graphicFrameLocks noGrp="1"/>
          </p:cNvGraphicFramePr>
          <p:nvPr>
            <p:extLst>
              <p:ext uri="{D42A27DB-BD31-4B8C-83A1-F6EECF244321}">
                <p14:modId xmlns:p14="http://schemas.microsoft.com/office/powerpoint/2010/main" val="3472538164"/>
              </p:ext>
            </p:extLst>
          </p:nvPr>
        </p:nvGraphicFramePr>
        <p:xfrm>
          <a:off x="7861873" y="2409926"/>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A,</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32" name="Table 31">
            <a:extLst>
              <a:ext uri="{FF2B5EF4-FFF2-40B4-BE49-F238E27FC236}">
                <a16:creationId xmlns:a16="http://schemas.microsoft.com/office/drawing/2014/main" id="{63FF46AE-DFEA-B81A-0A5B-6EA03AB87EAD}"/>
              </a:ext>
            </a:extLst>
          </p:cNvPr>
          <p:cNvGraphicFramePr>
            <a:graphicFrameLocks noGrp="1"/>
          </p:cNvGraphicFramePr>
          <p:nvPr>
            <p:extLst>
              <p:ext uri="{D42A27DB-BD31-4B8C-83A1-F6EECF244321}">
                <p14:modId xmlns:p14="http://schemas.microsoft.com/office/powerpoint/2010/main" val="3606938964"/>
              </p:ext>
            </p:extLst>
          </p:nvPr>
        </p:nvGraphicFramePr>
        <p:xfrm>
          <a:off x="8153055" y="2405630"/>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33" name="Table 32">
            <a:extLst>
              <a:ext uri="{FF2B5EF4-FFF2-40B4-BE49-F238E27FC236}">
                <a16:creationId xmlns:a16="http://schemas.microsoft.com/office/drawing/2014/main" id="{4ED3FDC0-B910-32E0-53B7-DF898E4C85D0}"/>
              </a:ext>
            </a:extLst>
          </p:cNvPr>
          <p:cNvGraphicFramePr>
            <a:graphicFrameLocks noGrp="1"/>
          </p:cNvGraphicFramePr>
          <p:nvPr>
            <p:extLst>
              <p:ext uri="{D42A27DB-BD31-4B8C-83A1-F6EECF244321}">
                <p14:modId xmlns:p14="http://schemas.microsoft.com/office/powerpoint/2010/main" val="3865587557"/>
              </p:ext>
            </p:extLst>
          </p:nvPr>
        </p:nvGraphicFramePr>
        <p:xfrm>
          <a:off x="7547599" y="2409925"/>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34" name="Left Brace 33">
            <a:extLst>
              <a:ext uri="{FF2B5EF4-FFF2-40B4-BE49-F238E27FC236}">
                <a16:creationId xmlns:a16="http://schemas.microsoft.com/office/drawing/2014/main" id="{0E062DA8-34CE-D155-E7FC-90EB7F462128}"/>
              </a:ext>
            </a:extLst>
          </p:cNvPr>
          <p:cNvSpPr/>
          <p:nvPr/>
        </p:nvSpPr>
        <p:spPr>
          <a:xfrm rot="5400000">
            <a:off x="7840932" y="1758831"/>
            <a:ext cx="220327" cy="99238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E7705D79-9133-B374-9287-034EA8168BF6}"/>
              </a:ext>
            </a:extLst>
          </p:cNvPr>
          <p:cNvSpPr txBox="1"/>
          <p:nvPr/>
        </p:nvSpPr>
        <p:spPr>
          <a:xfrm>
            <a:off x="7140009" y="1882075"/>
            <a:ext cx="1638514" cy="307777"/>
          </a:xfrm>
          <a:prstGeom prst="rect">
            <a:avLst/>
          </a:prstGeom>
          <a:noFill/>
        </p:spPr>
        <p:txBody>
          <a:bodyPr wrap="square" rtlCol="0">
            <a:spAutoFit/>
          </a:bodyPr>
          <a:lstStyle/>
          <a:p>
            <a:pPr algn="ctr"/>
            <a:r>
              <a:rPr lang="en-US" sz="1400" dirty="0"/>
              <a:t>&amp;</a:t>
            </a:r>
          </a:p>
        </p:txBody>
      </p:sp>
      <p:sp>
        <p:nvSpPr>
          <p:cNvPr id="36" name="Equal 35">
            <a:extLst>
              <a:ext uri="{FF2B5EF4-FFF2-40B4-BE49-F238E27FC236}">
                <a16:creationId xmlns:a16="http://schemas.microsoft.com/office/drawing/2014/main" id="{BA122824-5C7C-59F5-37A2-07D682C1E1C0}"/>
              </a:ext>
            </a:extLst>
          </p:cNvPr>
          <p:cNvSpPr/>
          <p:nvPr/>
        </p:nvSpPr>
        <p:spPr>
          <a:xfrm>
            <a:off x="8373993" y="3253756"/>
            <a:ext cx="242771" cy="242771"/>
          </a:xfrm>
          <a:prstGeom prst="mathEqual">
            <a:avLst/>
          </a:prstGeom>
          <a:solidFill>
            <a:schemeClr val="bg2">
              <a:lumMod val="40000"/>
              <a:lumOff val="60000"/>
              <a:alpha val="69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7" name="Table 36">
            <a:extLst>
              <a:ext uri="{FF2B5EF4-FFF2-40B4-BE49-F238E27FC236}">
                <a16:creationId xmlns:a16="http://schemas.microsoft.com/office/drawing/2014/main" id="{79B7C8C6-1E17-D9E5-4518-27965B6274A9}"/>
              </a:ext>
            </a:extLst>
          </p:cNvPr>
          <p:cNvGraphicFramePr>
            <a:graphicFrameLocks noGrp="1"/>
          </p:cNvGraphicFramePr>
          <p:nvPr>
            <p:extLst>
              <p:ext uri="{D42A27DB-BD31-4B8C-83A1-F6EECF244321}">
                <p14:modId xmlns:p14="http://schemas.microsoft.com/office/powerpoint/2010/main" val="4240031324"/>
              </p:ext>
            </p:extLst>
          </p:nvPr>
        </p:nvGraphicFramePr>
        <p:xfrm>
          <a:off x="1529477" y="1553082"/>
          <a:ext cx="708872" cy="2091188"/>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84199">
                  <a:extLst>
                    <a:ext uri="{9D8B030D-6E8A-4147-A177-3AD203B41FA5}">
                      <a16:colId xmlns:a16="http://schemas.microsoft.com/office/drawing/2014/main" val="20002"/>
                    </a:ext>
                  </a:extLst>
                </a:gridCol>
                <a:gridCol w="184199">
                  <a:extLst>
                    <a:ext uri="{9D8B030D-6E8A-4147-A177-3AD203B41FA5}">
                      <a16:colId xmlns:a16="http://schemas.microsoft.com/office/drawing/2014/main" val="20003"/>
                    </a:ext>
                  </a:extLst>
                </a:gridCol>
                <a:gridCol w="197599">
                  <a:extLst>
                    <a:ext uri="{9D8B030D-6E8A-4147-A177-3AD203B41FA5}">
                      <a16:colId xmlns:a16="http://schemas.microsoft.com/office/drawing/2014/main" val="20004"/>
                    </a:ext>
                  </a:extLst>
                </a:gridCol>
              </a:tblGrid>
              <a:tr h="302394">
                <a:tc>
                  <a:txBody>
                    <a:bodyPr/>
                    <a:lstStyle/>
                    <a:p>
                      <a:pPr algn="ctr"/>
                      <a:endParaRPr lang="en-US" sz="7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42">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10756047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4</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929748"/>
                  </a:ext>
                </a:extLst>
              </a:tr>
            </a:tbl>
          </a:graphicData>
        </a:graphic>
      </p:graphicFrame>
      <p:graphicFrame>
        <p:nvGraphicFramePr>
          <p:cNvPr id="38" name="Table 37">
            <a:extLst>
              <a:ext uri="{FF2B5EF4-FFF2-40B4-BE49-F238E27FC236}">
                <a16:creationId xmlns:a16="http://schemas.microsoft.com/office/drawing/2014/main" id="{18C01DB4-A682-C038-774C-C26987FBC74A}"/>
              </a:ext>
            </a:extLst>
          </p:cNvPr>
          <p:cNvGraphicFramePr>
            <a:graphicFrameLocks noGrp="1"/>
          </p:cNvGraphicFramePr>
          <p:nvPr>
            <p:extLst>
              <p:ext uri="{D42A27DB-BD31-4B8C-83A1-F6EECF244321}">
                <p14:modId xmlns:p14="http://schemas.microsoft.com/office/powerpoint/2010/main" val="1604997944"/>
              </p:ext>
            </p:extLst>
          </p:nvPr>
        </p:nvGraphicFramePr>
        <p:xfrm>
          <a:off x="2415879" y="1552903"/>
          <a:ext cx="676898" cy="209101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tblGrid>
              <a:tr h="302368">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B</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2</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4437248"/>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4</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205070953"/>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5</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85910159"/>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6</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9" name="TextBox 38">
            <a:extLst>
              <a:ext uri="{FF2B5EF4-FFF2-40B4-BE49-F238E27FC236}">
                <a16:creationId xmlns:a16="http://schemas.microsoft.com/office/drawing/2014/main" id="{E6AA1DCC-98A2-8004-F58F-7929AEB82F09}"/>
              </a:ext>
            </a:extLst>
          </p:cNvPr>
          <p:cNvSpPr txBox="1"/>
          <p:nvPr/>
        </p:nvSpPr>
        <p:spPr>
          <a:xfrm>
            <a:off x="1267848" y="1534180"/>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2</a:t>
            </a:r>
          </a:p>
        </p:txBody>
      </p:sp>
      <p:sp>
        <p:nvSpPr>
          <p:cNvPr id="40" name="TextBox 39">
            <a:extLst>
              <a:ext uri="{FF2B5EF4-FFF2-40B4-BE49-F238E27FC236}">
                <a16:creationId xmlns:a16="http://schemas.microsoft.com/office/drawing/2014/main" id="{FB2ECB99-1224-FDAD-6635-4EEE87390F88}"/>
              </a:ext>
            </a:extLst>
          </p:cNvPr>
          <p:cNvSpPr txBox="1"/>
          <p:nvPr/>
        </p:nvSpPr>
        <p:spPr>
          <a:xfrm>
            <a:off x="2180905" y="1546484"/>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3</a:t>
            </a:r>
          </a:p>
        </p:txBody>
      </p:sp>
    </p:spTree>
    <p:extLst>
      <p:ext uri="{BB962C8B-B14F-4D97-AF65-F5344CB8AC3E}">
        <p14:creationId xmlns:p14="http://schemas.microsoft.com/office/powerpoint/2010/main" val="93496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54F7-C02E-F6EF-5300-910E7907F788}"/>
              </a:ext>
            </a:extLst>
          </p:cNvPr>
          <p:cNvSpPr>
            <a:spLocks noGrp="1"/>
          </p:cNvSpPr>
          <p:nvPr>
            <p:ph type="title"/>
          </p:nvPr>
        </p:nvSpPr>
        <p:spPr/>
        <p:txBody>
          <a:bodyPr/>
          <a:lstStyle/>
          <a:p>
            <a:r>
              <a:rPr lang="en-US" dirty="0"/>
              <a:t>Context</a:t>
            </a:r>
          </a:p>
        </p:txBody>
      </p:sp>
      <p:sp>
        <p:nvSpPr>
          <p:cNvPr id="4" name="Date Placeholder 3">
            <a:extLst>
              <a:ext uri="{FF2B5EF4-FFF2-40B4-BE49-F238E27FC236}">
                <a16:creationId xmlns:a16="http://schemas.microsoft.com/office/drawing/2014/main" id="{B8C2637C-F7AE-25BD-DD09-C4E5F4009260}"/>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0EC4ECE2-E3E4-AF57-2B46-096601A9D597}"/>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35BA5535-E49E-8F57-1835-FEE4F4DEC889}"/>
              </a:ext>
            </a:extLst>
          </p:cNvPr>
          <p:cNvSpPr>
            <a:spLocks noGrp="1"/>
          </p:cNvSpPr>
          <p:nvPr>
            <p:ph type="sldNum" sz="quarter" idx="12"/>
          </p:nvPr>
        </p:nvSpPr>
        <p:spPr/>
        <p:txBody>
          <a:bodyPr/>
          <a:lstStyle/>
          <a:p>
            <a:fld id="{1B9EAF26-68E1-BB43-AA6D-380F048E5484}" type="slidenum">
              <a:rPr lang="en-US" altLang="zh-CN" smtClean="0"/>
              <a:pPr/>
              <a:t>3</a:t>
            </a:fld>
            <a:endParaRPr lang="en-US" altLang="zh-CN"/>
          </a:p>
        </p:txBody>
      </p:sp>
      <p:sp>
        <p:nvSpPr>
          <p:cNvPr id="73" name="Content Placeholder 2">
            <a:extLst>
              <a:ext uri="{FF2B5EF4-FFF2-40B4-BE49-F238E27FC236}">
                <a16:creationId xmlns:a16="http://schemas.microsoft.com/office/drawing/2014/main" id="{E4EEB7A2-F637-2D05-057A-CE24D6669BCE}"/>
              </a:ext>
            </a:extLst>
          </p:cNvPr>
          <p:cNvSpPr>
            <a:spLocks noGrp="1"/>
          </p:cNvSpPr>
          <p:nvPr>
            <p:ph idx="1"/>
          </p:nvPr>
        </p:nvSpPr>
        <p:spPr>
          <a:xfrm>
            <a:off x="533400" y="1265238"/>
            <a:ext cx="8086493" cy="4525962"/>
          </a:xfrm>
          <a:ln>
            <a:noFill/>
          </a:ln>
        </p:spPr>
        <p:txBody>
          <a:bodyPr>
            <a:normAutofit/>
          </a:bodyPr>
          <a:lstStyle/>
          <a:p>
            <a:pPr>
              <a:buClr>
                <a:srgbClr val="4F81BD"/>
              </a:buClr>
            </a:pPr>
            <a:r>
              <a:rPr lang="en-US" sz="2800" dirty="0">
                <a:latin typeface="Helvetica" charset="0"/>
                <a:ea typeface="宋体" charset="0"/>
                <a:cs typeface="宋体" charset="0"/>
              </a:rPr>
              <a:t>Two key mechanisms for solving CSPs</a:t>
            </a:r>
          </a:p>
          <a:p>
            <a:pPr marL="800100" lvl="1" indent="-342900">
              <a:buFont typeface="+mj-lt"/>
              <a:buAutoNum type="arabicPeriod"/>
            </a:pPr>
            <a:r>
              <a:rPr lang="en-US" sz="2400" dirty="0">
                <a:latin typeface="Helvetica" charset="0"/>
                <a:ea typeface="宋体" charset="0"/>
                <a:cs typeface="宋体" charset="0"/>
              </a:rPr>
              <a:t>Backtrack search </a:t>
            </a:r>
          </a:p>
          <a:p>
            <a:pPr marL="800100" lvl="1" indent="-342900">
              <a:buFont typeface="+mj-lt"/>
              <a:buAutoNum type="arabicPeriod"/>
            </a:pPr>
            <a:r>
              <a:rPr lang="en-US" sz="2400" dirty="0">
                <a:latin typeface="Helvetica" charset="0"/>
                <a:ea typeface="宋体" charset="0"/>
                <a:cs typeface="宋体" charset="0"/>
              </a:rPr>
              <a:t>Consistency properties and inference algorithms </a:t>
            </a:r>
          </a:p>
          <a:p>
            <a:pPr lvl="2"/>
            <a:r>
              <a:rPr lang="en-US" sz="2000" dirty="0">
                <a:latin typeface="Helvetica" charset="0"/>
                <a:ea typeface="宋体" charset="0"/>
                <a:cs typeface="宋体" charset="0"/>
              </a:rPr>
              <a:t>A.k.a. consistency propagators, consistency algorithms </a:t>
            </a:r>
          </a:p>
          <a:p>
            <a:pPr lvl="2"/>
            <a:r>
              <a:rPr lang="en-US" sz="2000" dirty="0">
                <a:latin typeface="Helvetica" charset="0"/>
                <a:ea typeface="宋体" charset="0"/>
                <a:cs typeface="宋体" charset="0"/>
              </a:rPr>
              <a:t>Generalized-arc-consistency (GAC) is the strongest propagator in state-of-the-art off-the-shelf solvers</a:t>
            </a:r>
          </a:p>
          <a:p>
            <a:pPr marL="914400" lvl="2" indent="0">
              <a:buNone/>
            </a:pPr>
            <a:endParaRPr lang="en-US" sz="1600" dirty="0">
              <a:latin typeface="Helvetica" charset="0"/>
              <a:ea typeface="宋体" charset="0"/>
              <a:cs typeface="宋体" charset="0"/>
            </a:endParaRPr>
          </a:p>
          <a:p>
            <a:pPr marL="457200" lvl="1" indent="0">
              <a:buNone/>
            </a:pPr>
            <a:endParaRPr lang="en-US" sz="1800" dirty="0">
              <a:latin typeface="Helvetica" charset="0"/>
              <a:ea typeface="宋体" charset="0"/>
              <a:cs typeface="宋体" charset="0"/>
            </a:endParaRPr>
          </a:p>
        </p:txBody>
      </p:sp>
      <p:grpSp>
        <p:nvGrpSpPr>
          <p:cNvPr id="74" name="Group 73">
            <a:extLst>
              <a:ext uri="{FF2B5EF4-FFF2-40B4-BE49-F238E27FC236}">
                <a16:creationId xmlns:a16="http://schemas.microsoft.com/office/drawing/2014/main" id="{8DD000C3-B79A-E3BF-94EC-9BF0F321C5EB}"/>
              </a:ext>
            </a:extLst>
          </p:cNvPr>
          <p:cNvGrpSpPr/>
          <p:nvPr/>
        </p:nvGrpSpPr>
        <p:grpSpPr>
          <a:xfrm>
            <a:off x="3063060" y="3587902"/>
            <a:ext cx="2642823" cy="2269239"/>
            <a:chOff x="3063060" y="3587902"/>
            <a:chExt cx="2642823" cy="2269239"/>
          </a:xfrm>
        </p:grpSpPr>
        <p:sp>
          <p:nvSpPr>
            <p:cNvPr id="75" name="Isosceles Triangle 7">
              <a:extLst>
                <a:ext uri="{FF2B5EF4-FFF2-40B4-BE49-F238E27FC236}">
                  <a16:creationId xmlns:a16="http://schemas.microsoft.com/office/drawing/2014/main" id="{0A55D655-AE95-1C4A-9BD0-9C13A7995B61}"/>
                </a:ext>
              </a:extLst>
            </p:cNvPr>
            <p:cNvSpPr/>
            <p:nvPr/>
          </p:nvSpPr>
          <p:spPr>
            <a:xfrm>
              <a:off x="3397721" y="3667612"/>
              <a:ext cx="2308162" cy="2039637"/>
            </a:xfrm>
            <a:prstGeom prst="triangle">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6" name="Isosceles Triangle 8">
              <a:extLst>
                <a:ext uri="{FF2B5EF4-FFF2-40B4-BE49-F238E27FC236}">
                  <a16:creationId xmlns:a16="http://schemas.microsoft.com/office/drawing/2014/main" id="{E967DB09-99ED-D775-D6AE-9706834733B5}"/>
                </a:ext>
              </a:extLst>
            </p:cNvPr>
            <p:cNvSpPr/>
            <p:nvPr/>
          </p:nvSpPr>
          <p:spPr>
            <a:xfrm>
              <a:off x="3851293" y="4557447"/>
              <a:ext cx="1138962" cy="1156381"/>
            </a:xfrm>
            <a:prstGeom prst="triangle">
              <a:avLst>
                <a:gd name="adj" fmla="val 494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7" name="Freeform 76">
              <a:extLst>
                <a:ext uri="{FF2B5EF4-FFF2-40B4-BE49-F238E27FC236}">
                  <a16:creationId xmlns:a16="http://schemas.microsoft.com/office/drawing/2014/main" id="{D07B806E-6A1D-A2AE-1865-F07FDE3E7133}"/>
                </a:ext>
              </a:extLst>
            </p:cNvPr>
            <p:cNvSpPr/>
            <p:nvPr/>
          </p:nvSpPr>
          <p:spPr>
            <a:xfrm>
              <a:off x="4405652" y="3674191"/>
              <a:ext cx="151190" cy="894808"/>
            </a:xfrm>
            <a:custGeom>
              <a:avLst/>
              <a:gdLst>
                <a:gd name="connsiteX0" fmla="*/ 285750 w 285750"/>
                <a:gd name="connsiteY0" fmla="*/ 0 h 1428750"/>
                <a:gd name="connsiteX1" fmla="*/ 275167 w 285750"/>
                <a:gd name="connsiteY1" fmla="*/ 169333 h 1428750"/>
                <a:gd name="connsiteX2" fmla="*/ 254000 w 285750"/>
                <a:gd name="connsiteY2" fmla="*/ 254000 h 1428750"/>
                <a:gd name="connsiteX3" fmla="*/ 243417 w 285750"/>
                <a:gd name="connsiteY3" fmla="*/ 349250 h 1428750"/>
                <a:gd name="connsiteX4" fmla="*/ 222250 w 285750"/>
                <a:gd name="connsiteY4" fmla="*/ 497417 h 1428750"/>
                <a:gd name="connsiteX5" fmla="*/ 211667 w 285750"/>
                <a:gd name="connsiteY5" fmla="*/ 635000 h 1428750"/>
                <a:gd name="connsiteX6" fmla="*/ 190500 w 285750"/>
                <a:gd name="connsiteY6" fmla="*/ 730250 h 1428750"/>
                <a:gd name="connsiteX7" fmla="*/ 169334 w 285750"/>
                <a:gd name="connsiteY7" fmla="*/ 793750 h 1428750"/>
                <a:gd name="connsiteX8" fmla="*/ 169334 w 285750"/>
                <a:gd name="connsiteY8" fmla="*/ 1121833 h 1428750"/>
                <a:gd name="connsiteX9" fmla="*/ 148167 w 285750"/>
                <a:gd name="connsiteY9" fmla="*/ 1153583 h 1428750"/>
                <a:gd name="connsiteX10" fmla="*/ 116417 w 285750"/>
                <a:gd name="connsiteY10" fmla="*/ 1217083 h 1428750"/>
                <a:gd name="connsiteX11" fmla="*/ 84667 w 285750"/>
                <a:gd name="connsiteY11" fmla="*/ 1280583 h 1428750"/>
                <a:gd name="connsiteX12" fmla="*/ 52917 w 285750"/>
                <a:gd name="connsiteY12" fmla="*/ 1301750 h 1428750"/>
                <a:gd name="connsiteX13" fmla="*/ 42334 w 285750"/>
                <a:gd name="connsiteY13" fmla="*/ 1333500 h 1428750"/>
                <a:gd name="connsiteX14" fmla="*/ 21167 w 285750"/>
                <a:gd name="connsiteY14" fmla="*/ 1365250 h 1428750"/>
                <a:gd name="connsiteX15" fmla="*/ 0 w 285750"/>
                <a:gd name="connsiteY15"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1428750">
                  <a:moveTo>
                    <a:pt x="285750" y="0"/>
                  </a:moveTo>
                  <a:cubicBezTo>
                    <a:pt x="282222" y="56444"/>
                    <a:pt x="282182" y="113215"/>
                    <a:pt x="275167" y="169333"/>
                  </a:cubicBezTo>
                  <a:cubicBezTo>
                    <a:pt x="271559" y="198199"/>
                    <a:pt x="254000" y="254000"/>
                    <a:pt x="254000" y="254000"/>
                  </a:cubicBezTo>
                  <a:cubicBezTo>
                    <a:pt x="250472" y="285750"/>
                    <a:pt x="247935" y="317626"/>
                    <a:pt x="243417" y="349250"/>
                  </a:cubicBezTo>
                  <a:cubicBezTo>
                    <a:pt x="221684" y="501383"/>
                    <a:pt x="243495" y="263722"/>
                    <a:pt x="222250" y="497417"/>
                  </a:cubicBezTo>
                  <a:cubicBezTo>
                    <a:pt x="218086" y="543225"/>
                    <a:pt x="216746" y="589285"/>
                    <a:pt x="211667" y="635000"/>
                  </a:cubicBezTo>
                  <a:cubicBezTo>
                    <a:pt x="209889" y="651004"/>
                    <a:pt x="196021" y="711847"/>
                    <a:pt x="190500" y="730250"/>
                  </a:cubicBezTo>
                  <a:cubicBezTo>
                    <a:pt x="184089" y="751621"/>
                    <a:pt x="169334" y="793750"/>
                    <a:pt x="169334" y="793750"/>
                  </a:cubicBezTo>
                  <a:cubicBezTo>
                    <a:pt x="175444" y="903739"/>
                    <a:pt x="189875" y="1012283"/>
                    <a:pt x="169334" y="1121833"/>
                  </a:cubicBezTo>
                  <a:cubicBezTo>
                    <a:pt x="166990" y="1134335"/>
                    <a:pt x="155223" y="1143000"/>
                    <a:pt x="148167" y="1153583"/>
                  </a:cubicBezTo>
                  <a:cubicBezTo>
                    <a:pt x="121566" y="1233387"/>
                    <a:pt x="157449" y="1135019"/>
                    <a:pt x="116417" y="1217083"/>
                  </a:cubicBezTo>
                  <a:cubicBezTo>
                    <a:pt x="99201" y="1251516"/>
                    <a:pt x="114999" y="1250251"/>
                    <a:pt x="84667" y="1280583"/>
                  </a:cubicBezTo>
                  <a:cubicBezTo>
                    <a:pt x="75673" y="1289577"/>
                    <a:pt x="63500" y="1294694"/>
                    <a:pt x="52917" y="1301750"/>
                  </a:cubicBezTo>
                  <a:cubicBezTo>
                    <a:pt x="49389" y="1312333"/>
                    <a:pt x="47323" y="1323522"/>
                    <a:pt x="42334" y="1333500"/>
                  </a:cubicBezTo>
                  <a:cubicBezTo>
                    <a:pt x="36646" y="1344877"/>
                    <a:pt x="26333" y="1353627"/>
                    <a:pt x="21167" y="1365250"/>
                  </a:cubicBezTo>
                  <a:cubicBezTo>
                    <a:pt x="12105" y="1385639"/>
                    <a:pt x="0" y="1428750"/>
                    <a:pt x="0" y="14287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8" name="TextBox 77">
              <a:extLst>
                <a:ext uri="{FF2B5EF4-FFF2-40B4-BE49-F238E27FC236}">
                  <a16:creationId xmlns:a16="http://schemas.microsoft.com/office/drawing/2014/main" id="{02F25CA1-649B-67F1-F4ED-585AD3201855}"/>
                </a:ext>
              </a:extLst>
            </p:cNvPr>
            <p:cNvSpPr txBox="1"/>
            <p:nvPr/>
          </p:nvSpPr>
          <p:spPr>
            <a:xfrm>
              <a:off x="4198823" y="3587902"/>
              <a:ext cx="27443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1</a:t>
              </a:r>
            </a:p>
          </p:txBody>
        </p:sp>
        <p:sp>
          <p:nvSpPr>
            <p:cNvPr id="79" name="TextBox 78">
              <a:extLst>
                <a:ext uri="{FF2B5EF4-FFF2-40B4-BE49-F238E27FC236}">
                  <a16:creationId xmlns:a16="http://schemas.microsoft.com/office/drawing/2014/main" id="{BC3AC46F-2055-3CFE-A774-96CD20E77CB5}"/>
                </a:ext>
              </a:extLst>
            </p:cNvPr>
            <p:cNvSpPr txBox="1"/>
            <p:nvPr/>
          </p:nvSpPr>
          <p:spPr>
            <a:xfrm>
              <a:off x="3063060" y="5549364"/>
              <a:ext cx="274434"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n</a:t>
              </a:r>
            </a:p>
          </p:txBody>
        </p:sp>
        <p:cxnSp>
          <p:nvCxnSpPr>
            <p:cNvPr id="80" name="Straight Connector 79">
              <a:extLst>
                <a:ext uri="{FF2B5EF4-FFF2-40B4-BE49-F238E27FC236}">
                  <a16:creationId xmlns:a16="http://schemas.microsoft.com/office/drawing/2014/main" id="{2799C8B7-100E-6CCD-A0A2-1996FC7CA055}"/>
                </a:ext>
              </a:extLst>
            </p:cNvPr>
            <p:cNvCxnSpPr/>
            <p:nvPr/>
          </p:nvCxnSpPr>
          <p:spPr>
            <a:xfrm>
              <a:off x="3284054" y="5702148"/>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5D264400-2E34-64E6-2D82-2E847346B7DE}"/>
                </a:ext>
              </a:extLst>
            </p:cNvPr>
            <p:cNvCxnSpPr/>
            <p:nvPr/>
          </p:nvCxnSpPr>
          <p:spPr>
            <a:xfrm>
              <a:off x="3330121" y="5610944"/>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DD9F5637-58C1-6117-44F3-38FD9171B0F9}"/>
                </a:ext>
              </a:extLst>
            </p:cNvPr>
            <p:cNvCxnSpPr/>
            <p:nvPr/>
          </p:nvCxnSpPr>
          <p:spPr>
            <a:xfrm>
              <a:off x="3376187" y="5519743"/>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1964BFB-3DDA-BDF7-02D4-31D44E594AB6}"/>
                </a:ext>
              </a:extLst>
            </p:cNvPr>
            <p:cNvCxnSpPr/>
            <p:nvPr/>
          </p:nvCxnSpPr>
          <p:spPr>
            <a:xfrm>
              <a:off x="3437608" y="5428542"/>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F7C1390F-A194-C635-F233-9E277C623EE8}"/>
                </a:ext>
              </a:extLst>
            </p:cNvPr>
            <p:cNvCxnSpPr/>
            <p:nvPr/>
          </p:nvCxnSpPr>
          <p:spPr>
            <a:xfrm>
              <a:off x="3483674" y="5337341"/>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CDB4A372-97FC-FF2F-7F09-C96C05808FE3}"/>
                </a:ext>
              </a:extLst>
            </p:cNvPr>
            <p:cNvCxnSpPr/>
            <p:nvPr/>
          </p:nvCxnSpPr>
          <p:spPr>
            <a:xfrm>
              <a:off x="3545096" y="5246140"/>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02DF023C-82C7-9809-286D-7A2ABBF5353F}"/>
                </a:ext>
              </a:extLst>
            </p:cNvPr>
            <p:cNvCxnSpPr/>
            <p:nvPr/>
          </p:nvCxnSpPr>
          <p:spPr>
            <a:xfrm>
              <a:off x="3591162" y="5154939"/>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424CD6EC-EB4F-F46E-C3E4-392C708E21FC}"/>
                </a:ext>
              </a:extLst>
            </p:cNvPr>
            <p:cNvCxnSpPr/>
            <p:nvPr/>
          </p:nvCxnSpPr>
          <p:spPr>
            <a:xfrm>
              <a:off x="3652584" y="5063738"/>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247B4A58-15B5-0715-884B-7CB5C0DC18F5}"/>
                </a:ext>
              </a:extLst>
            </p:cNvPr>
            <p:cNvCxnSpPr/>
            <p:nvPr/>
          </p:nvCxnSpPr>
          <p:spPr>
            <a:xfrm>
              <a:off x="4397320" y="3765310"/>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8040B88F-C870-7F7F-1F7D-36E680E46DB8}"/>
                </a:ext>
              </a:extLst>
            </p:cNvPr>
            <p:cNvCxnSpPr/>
            <p:nvPr/>
          </p:nvCxnSpPr>
          <p:spPr>
            <a:xfrm>
              <a:off x="4328221" y="3851741"/>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042C0CEB-91CF-CB13-3D8F-6361087FC587}"/>
                </a:ext>
              </a:extLst>
            </p:cNvPr>
            <p:cNvCxnSpPr/>
            <p:nvPr/>
          </p:nvCxnSpPr>
          <p:spPr>
            <a:xfrm>
              <a:off x="4289833" y="3938172"/>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CD232E22-4C33-88A2-2874-6926DE2DDCC0}"/>
                </a:ext>
              </a:extLst>
            </p:cNvPr>
            <p:cNvCxnSpPr/>
            <p:nvPr/>
          </p:nvCxnSpPr>
          <p:spPr>
            <a:xfrm>
              <a:off x="4236089" y="4024603"/>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40C34A34-829D-ED92-76C6-129B8427DBF3}"/>
                </a:ext>
              </a:extLst>
            </p:cNvPr>
            <p:cNvCxnSpPr/>
            <p:nvPr/>
          </p:nvCxnSpPr>
          <p:spPr>
            <a:xfrm>
              <a:off x="4182345" y="4111033"/>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sp>
          <p:nvSpPr>
            <p:cNvPr id="93" name="Freeform 92">
              <a:extLst>
                <a:ext uri="{FF2B5EF4-FFF2-40B4-BE49-F238E27FC236}">
                  <a16:creationId xmlns:a16="http://schemas.microsoft.com/office/drawing/2014/main" id="{BAD9C830-89F3-A363-1CB1-AC34A56AA0D0}"/>
                </a:ext>
              </a:extLst>
            </p:cNvPr>
            <p:cNvSpPr/>
            <p:nvPr/>
          </p:nvSpPr>
          <p:spPr>
            <a:xfrm>
              <a:off x="3848623" y="4576115"/>
              <a:ext cx="541339" cy="1136933"/>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568409 w 568409"/>
                <a:gd name="connsiteY0" fmla="*/ 0 h 1843470"/>
                <a:gd name="connsiteX1" fmla="*/ 423337 w 568409"/>
                <a:gd name="connsiteY1" fmla="*/ 1843470 h 1843470"/>
                <a:gd name="connsiteX2" fmla="*/ 0 w 568409"/>
                <a:gd name="connsiteY2" fmla="*/ 1828799 h 1843470"/>
                <a:gd name="connsiteX3" fmla="*/ 568409 w 568409"/>
                <a:gd name="connsiteY3" fmla="*/ 0 h 1843470"/>
                <a:gd name="connsiteX0" fmla="*/ 568409 w 568409"/>
                <a:gd name="connsiteY0" fmla="*/ 0 h 1828799"/>
                <a:gd name="connsiteX1" fmla="*/ 414751 w 568409"/>
                <a:gd name="connsiteY1" fmla="*/ 1826298 h 1828799"/>
                <a:gd name="connsiteX2" fmla="*/ 0 w 568409"/>
                <a:gd name="connsiteY2" fmla="*/ 1828799 h 1828799"/>
                <a:gd name="connsiteX3" fmla="*/ 568409 w 568409"/>
                <a:gd name="connsiteY3" fmla="*/ 0 h 1828799"/>
              </a:gdLst>
              <a:ahLst/>
              <a:cxnLst>
                <a:cxn ang="0">
                  <a:pos x="connsiteX0" y="connsiteY0"/>
                </a:cxn>
                <a:cxn ang="0">
                  <a:pos x="connsiteX1" y="connsiteY1"/>
                </a:cxn>
                <a:cxn ang="0">
                  <a:pos x="connsiteX2" y="connsiteY2"/>
                </a:cxn>
                <a:cxn ang="0">
                  <a:pos x="connsiteX3" y="connsiteY3"/>
                </a:cxn>
              </a:cxnLst>
              <a:rect l="l" t="t" r="r" b="b"/>
              <a:pathLst>
                <a:path w="568409" h="1828799">
                  <a:moveTo>
                    <a:pt x="568409" y="0"/>
                  </a:moveTo>
                  <a:lnTo>
                    <a:pt x="414751" y="1826298"/>
                  </a:lnTo>
                  <a:lnTo>
                    <a:pt x="0" y="1828799"/>
                  </a:lnTo>
                  <a:lnTo>
                    <a:pt x="568409" y="0"/>
                  </a:lnTo>
                  <a:close/>
                </a:path>
              </a:pathLst>
            </a:custGeom>
            <a:solidFill>
              <a:srgbClr val="E6BAB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4" name="TextBox 93">
              <a:extLst>
                <a:ext uri="{FF2B5EF4-FFF2-40B4-BE49-F238E27FC236}">
                  <a16:creationId xmlns:a16="http://schemas.microsoft.com/office/drawing/2014/main" id="{7D69A0CE-4CDC-C034-EAA1-0B69CD472034}"/>
                </a:ext>
              </a:extLst>
            </p:cNvPr>
            <p:cNvSpPr txBox="1"/>
            <p:nvPr/>
          </p:nvSpPr>
          <p:spPr>
            <a:xfrm rot="17100000">
              <a:off x="3772526" y="5175587"/>
              <a:ext cx="764774" cy="400110"/>
            </a:xfrm>
            <a:prstGeom prst="rect">
              <a:avLst/>
            </a:prstGeom>
            <a:noFill/>
          </p:spPr>
          <p:txBody>
            <a:bodyPr wrap="square" rtlCol="0">
              <a:spAutoFit/>
            </a:bodyPr>
            <a:lstStyle/>
            <a:p>
              <a:r>
                <a:rPr lang="en-US" sz="2000" b="1" dirty="0"/>
                <a:t>FC</a:t>
              </a:r>
              <a:endParaRPr lang="en-US" b="1" dirty="0"/>
            </a:p>
          </p:txBody>
        </p:sp>
        <p:sp>
          <p:nvSpPr>
            <p:cNvPr id="95" name="Oval 94">
              <a:extLst>
                <a:ext uri="{FF2B5EF4-FFF2-40B4-BE49-F238E27FC236}">
                  <a16:creationId xmlns:a16="http://schemas.microsoft.com/office/drawing/2014/main" id="{63998E62-C60D-899D-9D51-5BC55E379A0D}"/>
                </a:ext>
              </a:extLst>
            </p:cNvPr>
            <p:cNvSpPr>
              <a:spLocks noChangeAspect="1"/>
            </p:cNvSpPr>
            <p:nvPr/>
          </p:nvSpPr>
          <p:spPr>
            <a:xfrm>
              <a:off x="4378483" y="4548266"/>
              <a:ext cx="69062" cy="450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96" name="Group 95">
            <a:extLst>
              <a:ext uri="{FF2B5EF4-FFF2-40B4-BE49-F238E27FC236}">
                <a16:creationId xmlns:a16="http://schemas.microsoft.com/office/drawing/2014/main" id="{F1755A0E-75AD-F105-825B-EC807A9789B7}"/>
              </a:ext>
            </a:extLst>
          </p:cNvPr>
          <p:cNvGrpSpPr/>
          <p:nvPr/>
        </p:nvGrpSpPr>
        <p:grpSpPr>
          <a:xfrm>
            <a:off x="5742902" y="3586034"/>
            <a:ext cx="2642815" cy="2262890"/>
            <a:chOff x="5742902" y="3586034"/>
            <a:chExt cx="2642815" cy="2262890"/>
          </a:xfrm>
        </p:grpSpPr>
        <p:grpSp>
          <p:nvGrpSpPr>
            <p:cNvPr id="97" name="Group 96">
              <a:extLst>
                <a:ext uri="{FF2B5EF4-FFF2-40B4-BE49-F238E27FC236}">
                  <a16:creationId xmlns:a16="http://schemas.microsoft.com/office/drawing/2014/main" id="{B1F20CF2-168D-59A1-4AC5-CB86AC0863C9}"/>
                </a:ext>
              </a:extLst>
            </p:cNvPr>
            <p:cNvGrpSpPr/>
            <p:nvPr/>
          </p:nvGrpSpPr>
          <p:grpSpPr>
            <a:xfrm>
              <a:off x="5742902" y="3586034"/>
              <a:ext cx="1443069" cy="2262890"/>
              <a:chOff x="7770001" y="3287487"/>
              <a:chExt cx="596760" cy="1463025"/>
            </a:xfrm>
          </p:grpSpPr>
          <p:sp>
            <p:nvSpPr>
              <p:cNvPr id="105" name="TextBox 104">
                <a:extLst>
                  <a:ext uri="{FF2B5EF4-FFF2-40B4-BE49-F238E27FC236}">
                    <a16:creationId xmlns:a16="http://schemas.microsoft.com/office/drawing/2014/main" id="{808E757A-1C3C-78A2-E78E-AB37DABE8DC5}"/>
                  </a:ext>
                </a:extLst>
              </p:cNvPr>
              <p:cNvSpPr txBox="1"/>
              <p:nvPr/>
            </p:nvSpPr>
            <p:spPr>
              <a:xfrm>
                <a:off x="8240992" y="3287487"/>
                <a:ext cx="113488" cy="198986"/>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a16="http://schemas.microsoft.com/office/drawing/2014/main" id="{F02942DD-256B-1EE5-6508-D05C6E0A8046}"/>
                  </a:ext>
                </a:extLst>
              </p:cNvPr>
              <p:cNvSpPr txBox="1"/>
              <p:nvPr/>
            </p:nvSpPr>
            <p:spPr>
              <a:xfrm>
                <a:off x="7770001" y="4551525"/>
                <a:ext cx="113488" cy="19898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n</a:t>
                </a:r>
              </a:p>
            </p:txBody>
          </p:sp>
          <p:cxnSp>
            <p:nvCxnSpPr>
              <p:cNvPr id="107" name="Straight Connector 106">
                <a:extLst>
                  <a:ext uri="{FF2B5EF4-FFF2-40B4-BE49-F238E27FC236}">
                    <a16:creationId xmlns:a16="http://schemas.microsoft.com/office/drawing/2014/main" id="{77567913-7166-D5EF-8F10-7D2A058ABF37}"/>
                  </a:ext>
                </a:extLst>
              </p:cNvPr>
              <p:cNvCxnSpPr/>
              <p:nvPr/>
            </p:nvCxnSpPr>
            <p:spPr>
              <a:xfrm>
                <a:off x="7861390" y="465030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09D0ADED-7CF3-09BB-8B03-20B8AF520846}"/>
                  </a:ext>
                </a:extLst>
              </p:cNvPr>
              <p:cNvCxnSpPr/>
              <p:nvPr/>
            </p:nvCxnSpPr>
            <p:spPr>
              <a:xfrm>
                <a:off x="7880440" y="4591338"/>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E0191F82-20DB-0AB0-647B-2BD60B74089A}"/>
                  </a:ext>
                </a:extLst>
              </p:cNvPr>
              <p:cNvCxnSpPr/>
              <p:nvPr/>
            </p:nvCxnSpPr>
            <p:spPr>
              <a:xfrm>
                <a:off x="7899490" y="453237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48DCE569-8AA4-7A7D-A1BA-F4265213B1EA}"/>
                  </a:ext>
                </a:extLst>
              </p:cNvPr>
              <p:cNvCxnSpPr/>
              <p:nvPr/>
            </p:nvCxnSpPr>
            <p:spPr>
              <a:xfrm>
                <a:off x="7924890" y="4473410"/>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615EF9B5-2A45-68EA-AE13-3B153CE008C7}"/>
                  </a:ext>
                </a:extLst>
              </p:cNvPr>
              <p:cNvCxnSpPr/>
              <p:nvPr/>
            </p:nvCxnSpPr>
            <p:spPr>
              <a:xfrm>
                <a:off x="7943940" y="4414446"/>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F8D91A88-9D46-9A9B-0B99-AD866E0AAC2A}"/>
                  </a:ext>
                </a:extLst>
              </p:cNvPr>
              <p:cNvCxnSpPr/>
              <p:nvPr/>
            </p:nvCxnSpPr>
            <p:spPr>
              <a:xfrm>
                <a:off x="7969340" y="4355482"/>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2134C43F-EF01-4578-C69E-70FE8D4A582B}"/>
                  </a:ext>
                </a:extLst>
              </p:cNvPr>
              <p:cNvCxnSpPr/>
              <p:nvPr/>
            </p:nvCxnSpPr>
            <p:spPr>
              <a:xfrm>
                <a:off x="7988390" y="4296518"/>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FC3E97D4-BA51-467F-7DE8-DCB1CD581DE7}"/>
                  </a:ext>
                </a:extLst>
              </p:cNvPr>
              <p:cNvCxnSpPr/>
              <p:nvPr/>
            </p:nvCxnSpPr>
            <p:spPr>
              <a:xfrm>
                <a:off x="8013790" y="423755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5DE6D510-5C2E-A616-77D4-BF3720EF6917}"/>
                  </a:ext>
                </a:extLst>
              </p:cNvPr>
              <p:cNvCxnSpPr/>
              <p:nvPr/>
            </p:nvCxnSpPr>
            <p:spPr>
              <a:xfrm>
                <a:off x="8321765" y="339808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3B8106AE-8D0F-4CD5-A150-8CEF6C9F703E}"/>
                  </a:ext>
                </a:extLst>
              </p:cNvPr>
              <p:cNvCxnSpPr/>
              <p:nvPr/>
            </p:nvCxnSpPr>
            <p:spPr>
              <a:xfrm>
                <a:off x="8293190" y="345396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0DC0300D-97EA-5683-EE35-059A1512C85A}"/>
                  </a:ext>
                </a:extLst>
              </p:cNvPr>
              <p:cNvCxnSpPr/>
              <p:nvPr/>
            </p:nvCxnSpPr>
            <p:spPr>
              <a:xfrm>
                <a:off x="8277315" y="350984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94E789B6-38EE-981A-2720-9D91E9E60FB8}"/>
                  </a:ext>
                </a:extLst>
              </p:cNvPr>
              <p:cNvCxnSpPr/>
              <p:nvPr/>
            </p:nvCxnSpPr>
            <p:spPr>
              <a:xfrm>
                <a:off x="8255090" y="356572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6D469F75-41F0-A748-CA4C-23CFD479B929}"/>
                  </a:ext>
                </a:extLst>
              </p:cNvPr>
              <p:cNvCxnSpPr/>
              <p:nvPr/>
            </p:nvCxnSpPr>
            <p:spPr>
              <a:xfrm>
                <a:off x="8232865" y="362160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grpSp>
        <p:grpSp>
          <p:nvGrpSpPr>
            <p:cNvPr id="98" name="Group 97">
              <a:extLst>
                <a:ext uri="{FF2B5EF4-FFF2-40B4-BE49-F238E27FC236}">
                  <a16:creationId xmlns:a16="http://schemas.microsoft.com/office/drawing/2014/main" id="{3633541E-FFCD-A7C2-DE6E-E8821C6FC059}"/>
                </a:ext>
              </a:extLst>
            </p:cNvPr>
            <p:cNvGrpSpPr/>
            <p:nvPr/>
          </p:nvGrpSpPr>
          <p:grpSpPr>
            <a:xfrm>
              <a:off x="6077555" y="3659406"/>
              <a:ext cx="2308162" cy="2057065"/>
              <a:chOff x="6077555" y="3659406"/>
              <a:chExt cx="2308162" cy="2057065"/>
            </a:xfrm>
          </p:grpSpPr>
          <p:sp>
            <p:nvSpPr>
              <p:cNvPr id="99" name="Isosceles Triangle 7">
                <a:extLst>
                  <a:ext uri="{FF2B5EF4-FFF2-40B4-BE49-F238E27FC236}">
                    <a16:creationId xmlns:a16="http://schemas.microsoft.com/office/drawing/2014/main" id="{5FBDD250-19E1-E0F4-126F-9779D387D883}"/>
                  </a:ext>
                </a:extLst>
              </p:cNvPr>
              <p:cNvSpPr/>
              <p:nvPr/>
            </p:nvSpPr>
            <p:spPr>
              <a:xfrm>
                <a:off x="6077555" y="3659406"/>
                <a:ext cx="2308162" cy="2039637"/>
              </a:xfrm>
              <a:prstGeom prst="triangle">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0" name="Isosceles Triangle 8">
                <a:extLst>
                  <a:ext uri="{FF2B5EF4-FFF2-40B4-BE49-F238E27FC236}">
                    <a16:creationId xmlns:a16="http://schemas.microsoft.com/office/drawing/2014/main" id="{B58947BE-169A-8261-3292-E35A86CE98D2}"/>
                  </a:ext>
                </a:extLst>
              </p:cNvPr>
              <p:cNvSpPr/>
              <p:nvPr/>
            </p:nvSpPr>
            <p:spPr>
              <a:xfrm>
                <a:off x="6531127" y="4549241"/>
                <a:ext cx="1138962" cy="1156381"/>
              </a:xfrm>
              <a:prstGeom prst="triangle">
                <a:avLst>
                  <a:gd name="adj" fmla="val 494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1" name="Freeform 100">
                <a:extLst>
                  <a:ext uri="{FF2B5EF4-FFF2-40B4-BE49-F238E27FC236}">
                    <a16:creationId xmlns:a16="http://schemas.microsoft.com/office/drawing/2014/main" id="{1498B9E9-032E-0E8E-23EC-A9FBFCEF765D}"/>
                  </a:ext>
                </a:extLst>
              </p:cNvPr>
              <p:cNvSpPr/>
              <p:nvPr/>
            </p:nvSpPr>
            <p:spPr>
              <a:xfrm>
                <a:off x="7085486" y="3665985"/>
                <a:ext cx="151190" cy="894808"/>
              </a:xfrm>
              <a:custGeom>
                <a:avLst/>
                <a:gdLst>
                  <a:gd name="connsiteX0" fmla="*/ 285750 w 285750"/>
                  <a:gd name="connsiteY0" fmla="*/ 0 h 1428750"/>
                  <a:gd name="connsiteX1" fmla="*/ 275167 w 285750"/>
                  <a:gd name="connsiteY1" fmla="*/ 169333 h 1428750"/>
                  <a:gd name="connsiteX2" fmla="*/ 254000 w 285750"/>
                  <a:gd name="connsiteY2" fmla="*/ 254000 h 1428750"/>
                  <a:gd name="connsiteX3" fmla="*/ 243417 w 285750"/>
                  <a:gd name="connsiteY3" fmla="*/ 349250 h 1428750"/>
                  <a:gd name="connsiteX4" fmla="*/ 222250 w 285750"/>
                  <a:gd name="connsiteY4" fmla="*/ 497417 h 1428750"/>
                  <a:gd name="connsiteX5" fmla="*/ 211667 w 285750"/>
                  <a:gd name="connsiteY5" fmla="*/ 635000 h 1428750"/>
                  <a:gd name="connsiteX6" fmla="*/ 190500 w 285750"/>
                  <a:gd name="connsiteY6" fmla="*/ 730250 h 1428750"/>
                  <a:gd name="connsiteX7" fmla="*/ 169334 w 285750"/>
                  <a:gd name="connsiteY7" fmla="*/ 793750 h 1428750"/>
                  <a:gd name="connsiteX8" fmla="*/ 169334 w 285750"/>
                  <a:gd name="connsiteY8" fmla="*/ 1121833 h 1428750"/>
                  <a:gd name="connsiteX9" fmla="*/ 148167 w 285750"/>
                  <a:gd name="connsiteY9" fmla="*/ 1153583 h 1428750"/>
                  <a:gd name="connsiteX10" fmla="*/ 116417 w 285750"/>
                  <a:gd name="connsiteY10" fmla="*/ 1217083 h 1428750"/>
                  <a:gd name="connsiteX11" fmla="*/ 84667 w 285750"/>
                  <a:gd name="connsiteY11" fmla="*/ 1280583 h 1428750"/>
                  <a:gd name="connsiteX12" fmla="*/ 52917 w 285750"/>
                  <a:gd name="connsiteY12" fmla="*/ 1301750 h 1428750"/>
                  <a:gd name="connsiteX13" fmla="*/ 42334 w 285750"/>
                  <a:gd name="connsiteY13" fmla="*/ 1333500 h 1428750"/>
                  <a:gd name="connsiteX14" fmla="*/ 21167 w 285750"/>
                  <a:gd name="connsiteY14" fmla="*/ 1365250 h 1428750"/>
                  <a:gd name="connsiteX15" fmla="*/ 0 w 285750"/>
                  <a:gd name="connsiteY15"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1428750">
                    <a:moveTo>
                      <a:pt x="285750" y="0"/>
                    </a:moveTo>
                    <a:cubicBezTo>
                      <a:pt x="282222" y="56444"/>
                      <a:pt x="282182" y="113215"/>
                      <a:pt x="275167" y="169333"/>
                    </a:cubicBezTo>
                    <a:cubicBezTo>
                      <a:pt x="271559" y="198199"/>
                      <a:pt x="254000" y="254000"/>
                      <a:pt x="254000" y="254000"/>
                    </a:cubicBezTo>
                    <a:cubicBezTo>
                      <a:pt x="250472" y="285750"/>
                      <a:pt x="247935" y="317626"/>
                      <a:pt x="243417" y="349250"/>
                    </a:cubicBezTo>
                    <a:cubicBezTo>
                      <a:pt x="221684" y="501383"/>
                      <a:pt x="243495" y="263722"/>
                      <a:pt x="222250" y="497417"/>
                    </a:cubicBezTo>
                    <a:cubicBezTo>
                      <a:pt x="218086" y="543225"/>
                      <a:pt x="216746" y="589285"/>
                      <a:pt x="211667" y="635000"/>
                    </a:cubicBezTo>
                    <a:cubicBezTo>
                      <a:pt x="209889" y="651004"/>
                      <a:pt x="196021" y="711847"/>
                      <a:pt x="190500" y="730250"/>
                    </a:cubicBezTo>
                    <a:cubicBezTo>
                      <a:pt x="184089" y="751621"/>
                      <a:pt x="169334" y="793750"/>
                      <a:pt x="169334" y="793750"/>
                    </a:cubicBezTo>
                    <a:cubicBezTo>
                      <a:pt x="175444" y="903739"/>
                      <a:pt x="189875" y="1012283"/>
                      <a:pt x="169334" y="1121833"/>
                    </a:cubicBezTo>
                    <a:cubicBezTo>
                      <a:pt x="166990" y="1134335"/>
                      <a:pt x="155223" y="1143000"/>
                      <a:pt x="148167" y="1153583"/>
                    </a:cubicBezTo>
                    <a:cubicBezTo>
                      <a:pt x="121566" y="1233387"/>
                      <a:pt x="157449" y="1135019"/>
                      <a:pt x="116417" y="1217083"/>
                    </a:cubicBezTo>
                    <a:cubicBezTo>
                      <a:pt x="99201" y="1251516"/>
                      <a:pt x="114999" y="1250251"/>
                      <a:pt x="84667" y="1280583"/>
                    </a:cubicBezTo>
                    <a:cubicBezTo>
                      <a:pt x="75673" y="1289577"/>
                      <a:pt x="63500" y="1294694"/>
                      <a:pt x="52917" y="1301750"/>
                    </a:cubicBezTo>
                    <a:cubicBezTo>
                      <a:pt x="49389" y="1312333"/>
                      <a:pt x="47323" y="1323522"/>
                      <a:pt x="42334" y="1333500"/>
                    </a:cubicBezTo>
                    <a:cubicBezTo>
                      <a:pt x="36646" y="1344877"/>
                      <a:pt x="26333" y="1353627"/>
                      <a:pt x="21167" y="1365250"/>
                    </a:cubicBezTo>
                    <a:cubicBezTo>
                      <a:pt x="12105" y="1385639"/>
                      <a:pt x="0" y="1428750"/>
                      <a:pt x="0" y="14287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2" name="Oval 101">
                <a:extLst>
                  <a:ext uri="{FF2B5EF4-FFF2-40B4-BE49-F238E27FC236}">
                    <a16:creationId xmlns:a16="http://schemas.microsoft.com/office/drawing/2014/main" id="{87467D38-D8A2-D3E9-5929-629DEE950E4A}"/>
                  </a:ext>
                </a:extLst>
              </p:cNvPr>
              <p:cNvSpPr>
                <a:spLocks noChangeAspect="1"/>
              </p:cNvSpPr>
              <p:nvPr/>
            </p:nvSpPr>
            <p:spPr>
              <a:xfrm>
                <a:off x="7058317" y="4540060"/>
                <a:ext cx="69062" cy="450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3" name="Freeform 102">
                <a:extLst>
                  <a:ext uri="{FF2B5EF4-FFF2-40B4-BE49-F238E27FC236}">
                    <a16:creationId xmlns:a16="http://schemas.microsoft.com/office/drawing/2014/main" id="{0AB20648-29C0-6D59-3ABB-29FCFD5133F1}"/>
                  </a:ext>
                </a:extLst>
              </p:cNvPr>
              <p:cNvSpPr/>
              <p:nvPr/>
            </p:nvSpPr>
            <p:spPr>
              <a:xfrm>
                <a:off x="6519667" y="4573011"/>
                <a:ext cx="718796" cy="1137317"/>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568409 w 568409"/>
                  <a:gd name="connsiteY0" fmla="*/ 0 h 1843470"/>
                  <a:gd name="connsiteX1" fmla="*/ 423337 w 568409"/>
                  <a:gd name="connsiteY1" fmla="*/ 1843470 h 1843470"/>
                  <a:gd name="connsiteX2" fmla="*/ 0 w 568409"/>
                  <a:gd name="connsiteY2" fmla="*/ 1828799 h 1843470"/>
                  <a:gd name="connsiteX3" fmla="*/ 568409 w 568409"/>
                  <a:gd name="connsiteY3" fmla="*/ 0 h 1843470"/>
                  <a:gd name="connsiteX0" fmla="*/ 568409 w 568409"/>
                  <a:gd name="connsiteY0" fmla="*/ 0 h 1828799"/>
                  <a:gd name="connsiteX1" fmla="*/ 414751 w 568409"/>
                  <a:gd name="connsiteY1" fmla="*/ 1826298 h 1828799"/>
                  <a:gd name="connsiteX2" fmla="*/ 0 w 568409"/>
                  <a:gd name="connsiteY2" fmla="*/ 1828799 h 1828799"/>
                  <a:gd name="connsiteX3" fmla="*/ 568409 w 568409"/>
                  <a:gd name="connsiteY3" fmla="*/ 0 h 1828799"/>
                  <a:gd name="connsiteX0" fmla="*/ 840258 w 840258"/>
                  <a:gd name="connsiteY0" fmla="*/ 0 h 1828799"/>
                  <a:gd name="connsiteX1" fmla="*/ 414751 w 840258"/>
                  <a:gd name="connsiteY1" fmla="*/ 1826298 h 1828799"/>
                  <a:gd name="connsiteX2" fmla="*/ 0 w 840258"/>
                  <a:gd name="connsiteY2" fmla="*/ 1828799 h 1828799"/>
                  <a:gd name="connsiteX3" fmla="*/ 840258 w 840258"/>
                  <a:gd name="connsiteY3" fmla="*/ 0 h 1828799"/>
                  <a:gd name="connsiteX0" fmla="*/ 840258 w 1020058"/>
                  <a:gd name="connsiteY0" fmla="*/ 0 h 1828799"/>
                  <a:gd name="connsiteX1" fmla="*/ 1020058 w 1020058"/>
                  <a:gd name="connsiteY1" fmla="*/ 1819858 h 1828799"/>
                  <a:gd name="connsiteX2" fmla="*/ 0 w 1020058"/>
                  <a:gd name="connsiteY2" fmla="*/ 1828799 h 1828799"/>
                  <a:gd name="connsiteX3" fmla="*/ 840258 w 1020058"/>
                  <a:gd name="connsiteY3" fmla="*/ 0 h 1828799"/>
                  <a:gd name="connsiteX0" fmla="*/ 555988 w 735788"/>
                  <a:gd name="connsiteY0" fmla="*/ 0 h 1833537"/>
                  <a:gd name="connsiteX1" fmla="*/ 735788 w 735788"/>
                  <a:gd name="connsiteY1" fmla="*/ 1819858 h 1833537"/>
                  <a:gd name="connsiteX2" fmla="*/ 0 w 735788"/>
                  <a:gd name="connsiteY2" fmla="*/ 1833537 h 1833537"/>
                  <a:gd name="connsiteX3" fmla="*/ 555988 w 735788"/>
                  <a:gd name="connsiteY3" fmla="*/ 0 h 1833537"/>
                  <a:gd name="connsiteX0" fmla="*/ 551250 w 731050"/>
                  <a:gd name="connsiteY0" fmla="*/ 0 h 1833537"/>
                  <a:gd name="connsiteX1" fmla="*/ 731050 w 731050"/>
                  <a:gd name="connsiteY1" fmla="*/ 1819858 h 1833537"/>
                  <a:gd name="connsiteX2" fmla="*/ 0 w 731050"/>
                  <a:gd name="connsiteY2" fmla="*/ 1833537 h 1833537"/>
                  <a:gd name="connsiteX3" fmla="*/ 551250 w 731050"/>
                  <a:gd name="connsiteY3" fmla="*/ 0 h 1833537"/>
                  <a:gd name="connsiteX0" fmla="*/ 565464 w 745264"/>
                  <a:gd name="connsiteY0" fmla="*/ 0 h 1819858"/>
                  <a:gd name="connsiteX1" fmla="*/ 745264 w 745264"/>
                  <a:gd name="connsiteY1" fmla="*/ 1819858 h 1819858"/>
                  <a:gd name="connsiteX2" fmla="*/ 0 w 745264"/>
                  <a:gd name="connsiteY2" fmla="*/ 1805110 h 1819858"/>
                  <a:gd name="connsiteX3" fmla="*/ 565464 w 745264"/>
                  <a:gd name="connsiteY3" fmla="*/ 0 h 1819858"/>
                  <a:gd name="connsiteX0" fmla="*/ 560726 w 740526"/>
                  <a:gd name="connsiteY0" fmla="*/ 0 h 1828799"/>
                  <a:gd name="connsiteX1" fmla="*/ 740526 w 740526"/>
                  <a:gd name="connsiteY1" fmla="*/ 1819858 h 1828799"/>
                  <a:gd name="connsiteX2" fmla="*/ 0 w 740526"/>
                  <a:gd name="connsiteY2" fmla="*/ 1828799 h 1828799"/>
                  <a:gd name="connsiteX3" fmla="*/ 560726 w 740526"/>
                  <a:gd name="connsiteY3" fmla="*/ 0 h 1828799"/>
                  <a:gd name="connsiteX0" fmla="*/ 574940 w 754740"/>
                  <a:gd name="connsiteY0" fmla="*/ 0 h 1828799"/>
                  <a:gd name="connsiteX1" fmla="*/ 754740 w 754740"/>
                  <a:gd name="connsiteY1" fmla="*/ 1819858 h 1828799"/>
                  <a:gd name="connsiteX2" fmla="*/ 0 w 754740"/>
                  <a:gd name="connsiteY2" fmla="*/ 1828799 h 1828799"/>
                  <a:gd name="connsiteX3" fmla="*/ 574940 w 754740"/>
                  <a:gd name="connsiteY3" fmla="*/ 0 h 1828799"/>
                  <a:gd name="connsiteX0" fmla="*/ 574940 w 754740"/>
                  <a:gd name="connsiteY0" fmla="*/ 0 h 1829417"/>
                  <a:gd name="connsiteX1" fmla="*/ 754740 w 754740"/>
                  <a:gd name="connsiteY1" fmla="*/ 1829417 h 1829417"/>
                  <a:gd name="connsiteX2" fmla="*/ 0 w 754740"/>
                  <a:gd name="connsiteY2" fmla="*/ 1828799 h 1829417"/>
                  <a:gd name="connsiteX3" fmla="*/ 574940 w 754740"/>
                  <a:gd name="connsiteY3" fmla="*/ 0 h 1829417"/>
                </a:gdLst>
                <a:ahLst/>
                <a:cxnLst>
                  <a:cxn ang="0">
                    <a:pos x="connsiteX0" y="connsiteY0"/>
                  </a:cxn>
                  <a:cxn ang="0">
                    <a:pos x="connsiteX1" y="connsiteY1"/>
                  </a:cxn>
                  <a:cxn ang="0">
                    <a:pos x="connsiteX2" y="connsiteY2"/>
                  </a:cxn>
                  <a:cxn ang="0">
                    <a:pos x="connsiteX3" y="connsiteY3"/>
                  </a:cxn>
                </a:cxnLst>
                <a:rect l="l" t="t" r="r" b="b"/>
                <a:pathLst>
                  <a:path w="754740" h="1829417">
                    <a:moveTo>
                      <a:pt x="574940" y="0"/>
                    </a:moveTo>
                    <a:lnTo>
                      <a:pt x="754740" y="1829417"/>
                    </a:lnTo>
                    <a:lnTo>
                      <a:pt x="0" y="1828799"/>
                    </a:lnTo>
                    <a:lnTo>
                      <a:pt x="574940" y="0"/>
                    </a:lnTo>
                    <a:close/>
                  </a:path>
                </a:pathLst>
              </a:custGeom>
              <a:solidFill>
                <a:srgbClr val="E6BAB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4" name="TextBox 103">
                <a:extLst>
                  <a:ext uri="{FF2B5EF4-FFF2-40B4-BE49-F238E27FC236}">
                    <a16:creationId xmlns:a16="http://schemas.microsoft.com/office/drawing/2014/main" id="{EC8FAEB9-2A00-ACE5-7DC3-B8A9DEB779CF}"/>
                  </a:ext>
                </a:extLst>
              </p:cNvPr>
              <p:cNvSpPr txBox="1"/>
              <p:nvPr/>
            </p:nvSpPr>
            <p:spPr>
              <a:xfrm rot="17100000">
                <a:off x="6455625" y="5056385"/>
                <a:ext cx="950841" cy="369332"/>
              </a:xfrm>
              <a:prstGeom prst="rect">
                <a:avLst/>
              </a:prstGeom>
              <a:noFill/>
            </p:spPr>
            <p:txBody>
              <a:bodyPr wrap="square" rtlCol="0">
                <a:spAutoFit/>
              </a:bodyPr>
              <a:lstStyle/>
              <a:p>
                <a:r>
                  <a:rPr lang="en-US" b="1" dirty="0"/>
                  <a:t>GAC</a:t>
                </a:r>
              </a:p>
            </p:txBody>
          </p:sp>
        </p:grpSp>
      </p:grpSp>
      <p:grpSp>
        <p:nvGrpSpPr>
          <p:cNvPr id="120" name="Group 119">
            <a:extLst>
              <a:ext uri="{FF2B5EF4-FFF2-40B4-BE49-F238E27FC236}">
                <a16:creationId xmlns:a16="http://schemas.microsoft.com/office/drawing/2014/main" id="{B03F290C-AD7B-7200-96F0-B29F333B2085}"/>
              </a:ext>
            </a:extLst>
          </p:cNvPr>
          <p:cNvGrpSpPr/>
          <p:nvPr/>
        </p:nvGrpSpPr>
        <p:grpSpPr>
          <a:xfrm>
            <a:off x="416498" y="3630339"/>
            <a:ext cx="2642823" cy="2256539"/>
            <a:chOff x="416498" y="3630339"/>
            <a:chExt cx="2642823" cy="2256539"/>
          </a:xfrm>
        </p:grpSpPr>
        <p:sp>
          <p:nvSpPr>
            <p:cNvPr id="121" name="Isosceles Triangle 7">
              <a:extLst>
                <a:ext uri="{FF2B5EF4-FFF2-40B4-BE49-F238E27FC236}">
                  <a16:creationId xmlns:a16="http://schemas.microsoft.com/office/drawing/2014/main" id="{6953B098-D8C9-D004-D690-0BDD264A7FB0}"/>
                </a:ext>
              </a:extLst>
            </p:cNvPr>
            <p:cNvSpPr/>
            <p:nvPr/>
          </p:nvSpPr>
          <p:spPr>
            <a:xfrm>
              <a:off x="751159" y="3697349"/>
              <a:ext cx="2308162" cy="2039637"/>
            </a:xfrm>
            <a:prstGeom prst="triangle">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2" name="Freeform 121">
              <a:extLst>
                <a:ext uri="{FF2B5EF4-FFF2-40B4-BE49-F238E27FC236}">
                  <a16:creationId xmlns:a16="http://schemas.microsoft.com/office/drawing/2014/main" id="{9ACDACC2-7F57-3400-B970-48D83C32DB5E}"/>
                </a:ext>
              </a:extLst>
            </p:cNvPr>
            <p:cNvSpPr/>
            <p:nvPr/>
          </p:nvSpPr>
          <p:spPr>
            <a:xfrm>
              <a:off x="1759090" y="3703928"/>
              <a:ext cx="151190" cy="894808"/>
            </a:xfrm>
            <a:custGeom>
              <a:avLst/>
              <a:gdLst>
                <a:gd name="connsiteX0" fmla="*/ 285750 w 285750"/>
                <a:gd name="connsiteY0" fmla="*/ 0 h 1428750"/>
                <a:gd name="connsiteX1" fmla="*/ 275167 w 285750"/>
                <a:gd name="connsiteY1" fmla="*/ 169333 h 1428750"/>
                <a:gd name="connsiteX2" fmla="*/ 254000 w 285750"/>
                <a:gd name="connsiteY2" fmla="*/ 254000 h 1428750"/>
                <a:gd name="connsiteX3" fmla="*/ 243417 w 285750"/>
                <a:gd name="connsiteY3" fmla="*/ 349250 h 1428750"/>
                <a:gd name="connsiteX4" fmla="*/ 222250 w 285750"/>
                <a:gd name="connsiteY4" fmla="*/ 497417 h 1428750"/>
                <a:gd name="connsiteX5" fmla="*/ 211667 w 285750"/>
                <a:gd name="connsiteY5" fmla="*/ 635000 h 1428750"/>
                <a:gd name="connsiteX6" fmla="*/ 190500 w 285750"/>
                <a:gd name="connsiteY6" fmla="*/ 730250 h 1428750"/>
                <a:gd name="connsiteX7" fmla="*/ 169334 w 285750"/>
                <a:gd name="connsiteY7" fmla="*/ 793750 h 1428750"/>
                <a:gd name="connsiteX8" fmla="*/ 169334 w 285750"/>
                <a:gd name="connsiteY8" fmla="*/ 1121833 h 1428750"/>
                <a:gd name="connsiteX9" fmla="*/ 148167 w 285750"/>
                <a:gd name="connsiteY9" fmla="*/ 1153583 h 1428750"/>
                <a:gd name="connsiteX10" fmla="*/ 116417 w 285750"/>
                <a:gd name="connsiteY10" fmla="*/ 1217083 h 1428750"/>
                <a:gd name="connsiteX11" fmla="*/ 84667 w 285750"/>
                <a:gd name="connsiteY11" fmla="*/ 1280583 h 1428750"/>
                <a:gd name="connsiteX12" fmla="*/ 52917 w 285750"/>
                <a:gd name="connsiteY12" fmla="*/ 1301750 h 1428750"/>
                <a:gd name="connsiteX13" fmla="*/ 42334 w 285750"/>
                <a:gd name="connsiteY13" fmla="*/ 1333500 h 1428750"/>
                <a:gd name="connsiteX14" fmla="*/ 21167 w 285750"/>
                <a:gd name="connsiteY14" fmla="*/ 1365250 h 1428750"/>
                <a:gd name="connsiteX15" fmla="*/ 0 w 285750"/>
                <a:gd name="connsiteY15"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1428750">
                  <a:moveTo>
                    <a:pt x="285750" y="0"/>
                  </a:moveTo>
                  <a:cubicBezTo>
                    <a:pt x="282222" y="56444"/>
                    <a:pt x="282182" y="113215"/>
                    <a:pt x="275167" y="169333"/>
                  </a:cubicBezTo>
                  <a:cubicBezTo>
                    <a:pt x="271559" y="198199"/>
                    <a:pt x="254000" y="254000"/>
                    <a:pt x="254000" y="254000"/>
                  </a:cubicBezTo>
                  <a:cubicBezTo>
                    <a:pt x="250472" y="285750"/>
                    <a:pt x="247935" y="317626"/>
                    <a:pt x="243417" y="349250"/>
                  </a:cubicBezTo>
                  <a:cubicBezTo>
                    <a:pt x="221684" y="501383"/>
                    <a:pt x="243495" y="263722"/>
                    <a:pt x="222250" y="497417"/>
                  </a:cubicBezTo>
                  <a:cubicBezTo>
                    <a:pt x="218086" y="543225"/>
                    <a:pt x="216746" y="589285"/>
                    <a:pt x="211667" y="635000"/>
                  </a:cubicBezTo>
                  <a:cubicBezTo>
                    <a:pt x="209889" y="651004"/>
                    <a:pt x="196021" y="711847"/>
                    <a:pt x="190500" y="730250"/>
                  </a:cubicBezTo>
                  <a:cubicBezTo>
                    <a:pt x="184089" y="751621"/>
                    <a:pt x="169334" y="793750"/>
                    <a:pt x="169334" y="793750"/>
                  </a:cubicBezTo>
                  <a:cubicBezTo>
                    <a:pt x="175444" y="903739"/>
                    <a:pt x="189875" y="1012283"/>
                    <a:pt x="169334" y="1121833"/>
                  </a:cubicBezTo>
                  <a:cubicBezTo>
                    <a:pt x="166990" y="1134335"/>
                    <a:pt x="155223" y="1143000"/>
                    <a:pt x="148167" y="1153583"/>
                  </a:cubicBezTo>
                  <a:cubicBezTo>
                    <a:pt x="121566" y="1233387"/>
                    <a:pt x="157449" y="1135019"/>
                    <a:pt x="116417" y="1217083"/>
                  </a:cubicBezTo>
                  <a:cubicBezTo>
                    <a:pt x="99201" y="1251516"/>
                    <a:pt x="114999" y="1250251"/>
                    <a:pt x="84667" y="1280583"/>
                  </a:cubicBezTo>
                  <a:cubicBezTo>
                    <a:pt x="75673" y="1289577"/>
                    <a:pt x="63500" y="1294694"/>
                    <a:pt x="52917" y="1301750"/>
                  </a:cubicBezTo>
                  <a:cubicBezTo>
                    <a:pt x="49389" y="1312333"/>
                    <a:pt x="47323" y="1323522"/>
                    <a:pt x="42334" y="1333500"/>
                  </a:cubicBezTo>
                  <a:cubicBezTo>
                    <a:pt x="36646" y="1344877"/>
                    <a:pt x="26333" y="1353627"/>
                    <a:pt x="21167" y="1365250"/>
                  </a:cubicBezTo>
                  <a:cubicBezTo>
                    <a:pt x="12105" y="1385639"/>
                    <a:pt x="0" y="1428750"/>
                    <a:pt x="0" y="14287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3" name="TextBox 122">
              <a:extLst>
                <a:ext uri="{FF2B5EF4-FFF2-40B4-BE49-F238E27FC236}">
                  <a16:creationId xmlns:a16="http://schemas.microsoft.com/office/drawing/2014/main" id="{B7875C8C-AFEF-61F8-6C1A-8D99617A4C2F}"/>
                </a:ext>
              </a:extLst>
            </p:cNvPr>
            <p:cNvSpPr txBox="1"/>
            <p:nvPr/>
          </p:nvSpPr>
          <p:spPr>
            <a:xfrm>
              <a:off x="1558611" y="3630339"/>
              <a:ext cx="27443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1</a:t>
              </a:r>
            </a:p>
          </p:txBody>
        </p:sp>
        <p:sp>
          <p:nvSpPr>
            <p:cNvPr id="124" name="TextBox 123">
              <a:extLst>
                <a:ext uri="{FF2B5EF4-FFF2-40B4-BE49-F238E27FC236}">
                  <a16:creationId xmlns:a16="http://schemas.microsoft.com/office/drawing/2014/main" id="{1A7DDC86-0C4D-DEBA-1CA0-E4423F278895}"/>
                </a:ext>
              </a:extLst>
            </p:cNvPr>
            <p:cNvSpPr txBox="1"/>
            <p:nvPr/>
          </p:nvSpPr>
          <p:spPr>
            <a:xfrm>
              <a:off x="416498" y="5579101"/>
              <a:ext cx="274434"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n</a:t>
              </a:r>
            </a:p>
          </p:txBody>
        </p:sp>
        <p:cxnSp>
          <p:nvCxnSpPr>
            <p:cNvPr id="125" name="Straight Connector 124">
              <a:extLst>
                <a:ext uri="{FF2B5EF4-FFF2-40B4-BE49-F238E27FC236}">
                  <a16:creationId xmlns:a16="http://schemas.microsoft.com/office/drawing/2014/main" id="{DF40A8A0-D2D7-50FB-91A7-7698426C3564}"/>
                </a:ext>
              </a:extLst>
            </p:cNvPr>
            <p:cNvCxnSpPr/>
            <p:nvPr/>
          </p:nvCxnSpPr>
          <p:spPr>
            <a:xfrm>
              <a:off x="637492" y="5731885"/>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31201A4E-1568-5E20-28D8-44F6A3678E72}"/>
                </a:ext>
              </a:extLst>
            </p:cNvPr>
            <p:cNvCxnSpPr/>
            <p:nvPr/>
          </p:nvCxnSpPr>
          <p:spPr>
            <a:xfrm>
              <a:off x="683559" y="5640681"/>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C89FC213-9720-9A76-A8C7-B706558B713D}"/>
                </a:ext>
              </a:extLst>
            </p:cNvPr>
            <p:cNvCxnSpPr/>
            <p:nvPr/>
          </p:nvCxnSpPr>
          <p:spPr>
            <a:xfrm>
              <a:off x="729625" y="5549480"/>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3F83BFF5-A6E2-707F-0E02-5E6217D24D58}"/>
                </a:ext>
              </a:extLst>
            </p:cNvPr>
            <p:cNvCxnSpPr/>
            <p:nvPr/>
          </p:nvCxnSpPr>
          <p:spPr>
            <a:xfrm>
              <a:off x="791046" y="5458279"/>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0AB5C583-B373-DBD1-61EC-E0FE1F5A4A34}"/>
                </a:ext>
              </a:extLst>
            </p:cNvPr>
            <p:cNvCxnSpPr/>
            <p:nvPr/>
          </p:nvCxnSpPr>
          <p:spPr>
            <a:xfrm>
              <a:off x="837112" y="5367078"/>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12166373-6B3A-0586-577A-C332B658A9C5}"/>
                </a:ext>
              </a:extLst>
            </p:cNvPr>
            <p:cNvCxnSpPr/>
            <p:nvPr/>
          </p:nvCxnSpPr>
          <p:spPr>
            <a:xfrm>
              <a:off x="898534" y="5275877"/>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1CDF0B0-1C70-EE2C-A597-E173799C351B}"/>
                </a:ext>
              </a:extLst>
            </p:cNvPr>
            <p:cNvCxnSpPr/>
            <p:nvPr/>
          </p:nvCxnSpPr>
          <p:spPr>
            <a:xfrm>
              <a:off x="944600" y="5184676"/>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45551BB0-81E8-C31A-8B70-A7DF539150D2}"/>
                </a:ext>
              </a:extLst>
            </p:cNvPr>
            <p:cNvCxnSpPr/>
            <p:nvPr/>
          </p:nvCxnSpPr>
          <p:spPr>
            <a:xfrm>
              <a:off x="1006022" y="5093475"/>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910F4F4-9D36-FA63-3DE7-EFC91BF192E4}"/>
                </a:ext>
              </a:extLst>
            </p:cNvPr>
            <p:cNvCxnSpPr/>
            <p:nvPr/>
          </p:nvCxnSpPr>
          <p:spPr>
            <a:xfrm>
              <a:off x="1750758" y="3795047"/>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C289ADBB-3DDC-03E2-29CC-CB00D0CA48C9}"/>
                </a:ext>
              </a:extLst>
            </p:cNvPr>
            <p:cNvCxnSpPr/>
            <p:nvPr/>
          </p:nvCxnSpPr>
          <p:spPr>
            <a:xfrm>
              <a:off x="1681659" y="3881478"/>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8C9064B5-7126-4EE3-42B1-522F8E15604B}"/>
                </a:ext>
              </a:extLst>
            </p:cNvPr>
            <p:cNvCxnSpPr/>
            <p:nvPr/>
          </p:nvCxnSpPr>
          <p:spPr>
            <a:xfrm>
              <a:off x="1643271" y="3967909"/>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80BD1908-DFFC-C07B-EE90-7BE14040ACF0}"/>
                </a:ext>
              </a:extLst>
            </p:cNvPr>
            <p:cNvCxnSpPr/>
            <p:nvPr/>
          </p:nvCxnSpPr>
          <p:spPr>
            <a:xfrm>
              <a:off x="1589527" y="4054340"/>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91B9B9AA-1F1F-5056-59EE-F6AF7DDCC6F6}"/>
                </a:ext>
              </a:extLst>
            </p:cNvPr>
            <p:cNvCxnSpPr/>
            <p:nvPr/>
          </p:nvCxnSpPr>
          <p:spPr>
            <a:xfrm>
              <a:off x="1535783" y="4140770"/>
              <a:ext cx="108808"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sp>
          <p:nvSpPr>
            <p:cNvPr id="138" name="Oval 137">
              <a:extLst>
                <a:ext uri="{FF2B5EF4-FFF2-40B4-BE49-F238E27FC236}">
                  <a16:creationId xmlns:a16="http://schemas.microsoft.com/office/drawing/2014/main" id="{D9B24C08-C06D-2CA4-8039-0FDC4F7F5711}"/>
                </a:ext>
              </a:extLst>
            </p:cNvPr>
            <p:cNvSpPr>
              <a:spLocks noChangeAspect="1"/>
            </p:cNvSpPr>
            <p:nvPr/>
          </p:nvSpPr>
          <p:spPr>
            <a:xfrm>
              <a:off x="1731921" y="4578003"/>
              <a:ext cx="69062" cy="4508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Tree>
    <p:extLst>
      <p:ext uri="{BB962C8B-B14F-4D97-AF65-F5344CB8AC3E}">
        <p14:creationId xmlns:p14="http://schemas.microsoft.com/office/powerpoint/2010/main" val="412549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4000" dirty="0"/>
              <a:t>PWC Algorithms</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30</a:t>
            </a:fld>
            <a:endParaRPr lang="en-US" altLang="zh-CN"/>
          </a:p>
        </p:txBody>
      </p:sp>
      <p:graphicFrame>
        <p:nvGraphicFramePr>
          <p:cNvPr id="7" name="Table 6">
            <a:extLst>
              <a:ext uri="{FF2B5EF4-FFF2-40B4-BE49-F238E27FC236}">
                <a16:creationId xmlns:a16="http://schemas.microsoft.com/office/drawing/2014/main" id="{E33501A7-0469-8F43-99E2-B7F93F684637}"/>
              </a:ext>
            </a:extLst>
          </p:cNvPr>
          <p:cNvGraphicFramePr>
            <a:graphicFrameLocks noGrp="1"/>
          </p:cNvGraphicFramePr>
          <p:nvPr>
            <p:extLst>
              <p:ext uri="{D42A27DB-BD31-4B8C-83A1-F6EECF244321}">
                <p14:modId xmlns:p14="http://schemas.microsoft.com/office/powerpoint/2010/main" val="2713747421"/>
              </p:ext>
            </p:extLst>
          </p:nvPr>
        </p:nvGraphicFramePr>
        <p:xfrm>
          <a:off x="1257300" y="3412403"/>
          <a:ext cx="5193355" cy="1981200"/>
        </p:xfrm>
        <a:graphic>
          <a:graphicData uri="http://schemas.openxmlformats.org/drawingml/2006/table">
            <a:tbl>
              <a:tblPr bandRow="1">
                <a:tableStyleId>{616DA210-FB5B-4158-B5E0-FEB733F419BA}</a:tableStyleId>
              </a:tblPr>
              <a:tblGrid>
                <a:gridCol w="3432429">
                  <a:extLst>
                    <a:ext uri="{9D8B030D-6E8A-4147-A177-3AD203B41FA5}">
                      <a16:colId xmlns:a16="http://schemas.microsoft.com/office/drawing/2014/main" val="4257235178"/>
                    </a:ext>
                  </a:extLst>
                </a:gridCol>
                <a:gridCol w="378847">
                  <a:extLst>
                    <a:ext uri="{9D8B030D-6E8A-4147-A177-3AD203B41FA5}">
                      <a16:colId xmlns:a16="http://schemas.microsoft.com/office/drawing/2014/main" val="2482277293"/>
                    </a:ext>
                  </a:extLst>
                </a:gridCol>
                <a:gridCol w="460693">
                  <a:extLst>
                    <a:ext uri="{9D8B030D-6E8A-4147-A177-3AD203B41FA5}">
                      <a16:colId xmlns:a16="http://schemas.microsoft.com/office/drawing/2014/main" val="1154779200"/>
                    </a:ext>
                  </a:extLst>
                </a:gridCol>
                <a:gridCol w="460693">
                  <a:extLst>
                    <a:ext uri="{9D8B030D-6E8A-4147-A177-3AD203B41FA5}">
                      <a16:colId xmlns:a16="http://schemas.microsoft.com/office/drawing/2014/main" val="3418189393"/>
                    </a:ext>
                  </a:extLst>
                </a:gridCol>
                <a:gridCol w="460693">
                  <a:extLst>
                    <a:ext uri="{9D8B030D-6E8A-4147-A177-3AD203B41FA5}">
                      <a16:colId xmlns:a16="http://schemas.microsoft.com/office/drawing/2014/main" val="42736720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cap="small" baseline="0" dirty="0" err="1"/>
                        <a:t>PerTuple</a:t>
                      </a:r>
                      <a:r>
                        <a:rPr lang="en-US" cap="small" baseline="0" dirty="0"/>
                        <a:t>     </a:t>
                      </a:r>
                      <a:r>
                        <a:rPr lang="en-US" dirty="0">
                          <a:solidFill>
                            <a:srgbClr val="E46C0A"/>
                          </a:solidFill>
                        </a:rPr>
                        <a:t>[</a:t>
                      </a:r>
                      <a:r>
                        <a:rPr lang="en-US" sz="1600" dirty="0" err="1">
                          <a:solidFill>
                            <a:srgbClr val="E46C0A"/>
                          </a:solidFill>
                        </a:rPr>
                        <a:t>Karakashian</a:t>
                      </a:r>
                      <a:r>
                        <a:rPr lang="en-US" sz="1600" dirty="0">
                          <a:solidFill>
                            <a:srgbClr val="E46C0A"/>
                          </a:solidFill>
                        </a:rPr>
                        <a:t>+ 2010</a:t>
                      </a:r>
                      <a:r>
                        <a:rPr lang="en-US" dirty="0">
                          <a:solidFill>
                            <a:srgbClr val="E46C0A"/>
                          </a:solidFill>
                        </a:rPr>
                        <a:t>]</a:t>
                      </a: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tc>
                  <a:txBody>
                    <a:bodyPr/>
                    <a:lstStyle/>
                    <a:p>
                      <a:pPr algn="ctr"/>
                      <a:r>
                        <a:rPr lang="en-US" sz="2000" b="1" dirty="0">
                          <a:solidFill>
                            <a:srgbClr val="00B050"/>
                          </a:solidFill>
                        </a:rPr>
                        <a:t>✓</a:t>
                      </a:r>
                    </a:p>
                  </a:txBody>
                  <a:tcPr>
                    <a:solidFill>
                      <a:schemeClr val="bg2"/>
                    </a:solidFill>
                  </a:tcPr>
                </a:tc>
                <a:tc>
                  <a:txBody>
                    <a:bodyPr/>
                    <a:lstStyle/>
                    <a:p>
                      <a:pPr algn="ctr"/>
                      <a:r>
                        <a:rPr lang="en-US" sz="2000" b="1" dirty="0">
                          <a:solidFill>
                            <a:srgbClr val="00B050"/>
                          </a:solidFill>
                        </a:rPr>
                        <a:t>✓</a:t>
                      </a: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extLst>
                  <a:ext uri="{0D108BD9-81ED-4DB2-BD59-A6C34878D82A}">
                    <a16:rowId xmlns:a16="http://schemas.microsoft.com/office/drawing/2014/main" val="512419190"/>
                  </a:ext>
                </a:extLst>
              </a:tr>
              <a:tr h="370840">
                <a:tc>
                  <a:txBody>
                    <a:bodyPr/>
                    <a:lstStyle/>
                    <a:p>
                      <a:pPr marL="0" indent="0">
                        <a:tabLst>
                          <a:tab pos="3197225" algn="r"/>
                        </a:tabLst>
                      </a:pPr>
                      <a:r>
                        <a:rPr lang="en-US" dirty="0"/>
                        <a:t>PW-AC              </a:t>
                      </a:r>
                      <a:r>
                        <a:rPr lang="en-US" sz="1600" dirty="0">
                          <a:solidFill>
                            <a:srgbClr val="E46C0A"/>
                          </a:solidFill>
                        </a:rPr>
                        <a:t>[Samaras+ 2005]</a:t>
                      </a:r>
                      <a:endParaRPr lang="en-US" dirty="0"/>
                    </a:p>
                  </a:txBody>
                  <a:tcPr>
                    <a:solidFill>
                      <a:schemeClr val="bg2"/>
                    </a:solidFill>
                  </a:tcPr>
                </a:tc>
                <a:tc>
                  <a:txBody>
                    <a:bodyPr/>
                    <a:lstStyle/>
                    <a:p>
                      <a:pPr algn="ctr"/>
                      <a:r>
                        <a:rPr lang="en-US" sz="2000" b="1" dirty="0">
                          <a:solidFill>
                            <a:srgbClr val="00B050"/>
                          </a:solidFill>
                        </a:rPr>
                        <a:t>✓</a:t>
                      </a: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extLst>
                  <a:ext uri="{0D108BD9-81ED-4DB2-BD59-A6C34878D82A}">
                    <a16:rowId xmlns:a16="http://schemas.microsoft.com/office/drawing/2014/main" val="3944688646"/>
                  </a:ext>
                </a:extLst>
              </a:tr>
              <a:tr h="370840">
                <a:tc>
                  <a:txBody>
                    <a:bodyPr/>
                    <a:lstStyle/>
                    <a:p>
                      <a:pPr marL="0" indent="0">
                        <a:tabLst>
                          <a:tab pos="3197225" algn="r"/>
                        </a:tabLst>
                      </a:pPr>
                      <a:r>
                        <a:rPr lang="en-US" dirty="0" err="1"/>
                        <a:t>eSTR</a:t>
                      </a:r>
                      <a:r>
                        <a:rPr lang="en-US" dirty="0"/>
                        <a:t>                 </a:t>
                      </a:r>
                      <a:r>
                        <a:rPr lang="en-US" sz="1600" dirty="0">
                          <a:solidFill>
                            <a:srgbClr val="E46C0A"/>
                          </a:solidFill>
                        </a:rPr>
                        <a:t>[</a:t>
                      </a:r>
                      <a:r>
                        <a:rPr lang="en-US" sz="1600" dirty="0" err="1">
                          <a:solidFill>
                            <a:srgbClr val="E46C0A"/>
                          </a:solidFill>
                        </a:rPr>
                        <a:t>Lecoutre</a:t>
                      </a:r>
                      <a:r>
                        <a:rPr lang="en-US" sz="1600" dirty="0">
                          <a:solidFill>
                            <a:srgbClr val="E46C0A"/>
                          </a:solidFill>
                        </a:rPr>
                        <a:t>+ 2013]</a:t>
                      </a:r>
                      <a:endParaRPr lang="en-US" dirty="0"/>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solidFill>
                      <a:schemeClr val="bg2"/>
                    </a:solidFill>
                  </a:tcPr>
                </a:tc>
                <a:tc>
                  <a:txBody>
                    <a:bodyPr/>
                    <a:lstStyle/>
                    <a:p>
                      <a:pPr algn="ctr"/>
                      <a:r>
                        <a:rPr lang="en-US" sz="2000" b="1" dirty="0">
                          <a:solidFill>
                            <a:srgbClr val="00B050"/>
                          </a:solidFill>
                        </a:rPr>
                        <a:t>✓</a:t>
                      </a:r>
                      <a:endParaRPr lang="en-US" sz="2000" b="1" dirty="0">
                        <a:solidFill>
                          <a:srgbClr val="FF0000"/>
                        </a:solidFill>
                      </a:endParaRPr>
                    </a:p>
                  </a:txBody>
                  <a:tcPr>
                    <a:solidFill>
                      <a:schemeClr val="bg2"/>
                    </a:solidFill>
                  </a:tcPr>
                </a:tc>
                <a:extLst>
                  <a:ext uri="{0D108BD9-81ED-4DB2-BD59-A6C34878D82A}">
                    <a16:rowId xmlns:a16="http://schemas.microsoft.com/office/drawing/2014/main" val="1297522895"/>
                  </a:ext>
                </a:extLst>
              </a:tr>
              <a:tr h="370840">
                <a:tc>
                  <a:txBody>
                    <a:bodyPr/>
                    <a:lstStyle/>
                    <a:p>
                      <a:r>
                        <a:rPr lang="en-US" dirty="0"/>
                        <a:t>PW-AC2</a:t>
                      </a:r>
                    </a:p>
                  </a:txBody>
                  <a:tcPr/>
                </a:tc>
                <a:tc>
                  <a:txBody>
                    <a:bodyPr/>
                    <a:lstStyle/>
                    <a:p>
                      <a:pPr algn="ctr"/>
                      <a:r>
                        <a:rPr lang="en-US" sz="2000" b="1" dirty="0">
                          <a:solidFill>
                            <a:srgbClr val="00B050"/>
                          </a:solidFill>
                        </a:rPr>
                        <a:t>✓</a:t>
                      </a:r>
                    </a:p>
                  </a:txBody>
                  <a:tcPr/>
                </a:tc>
                <a:tc>
                  <a:txBody>
                    <a:bodyPr/>
                    <a:lstStyle/>
                    <a:p>
                      <a:pPr algn="ctr"/>
                      <a:r>
                        <a:rPr lang="en-US" sz="2000" b="1" dirty="0">
                          <a:solidFill>
                            <a:srgbClr val="00B050"/>
                          </a:solidFill>
                        </a:rPr>
                        <a:t>✓</a:t>
                      </a:r>
                    </a:p>
                  </a:txBody>
                  <a:tcPr/>
                </a:tc>
                <a:tc>
                  <a:txBody>
                    <a:bodyPr/>
                    <a:lstStyle/>
                    <a:p>
                      <a:pPr algn="ctr"/>
                      <a:r>
                        <a:rPr lang="en-US" sz="2000" b="1" dirty="0">
                          <a:solidFill>
                            <a:srgbClr val="00B050"/>
                          </a:solidFill>
                        </a:rPr>
                        <a:t>✓</a:t>
                      </a:r>
                    </a:p>
                  </a:txBody>
                  <a:tcPr/>
                </a:tc>
                <a:tc>
                  <a:txBody>
                    <a:bodyPr/>
                    <a:lstStyle/>
                    <a:p>
                      <a:pPr algn="ctr"/>
                      <a:r>
                        <a:rPr lang="en-US" sz="2000" b="1" dirty="0">
                          <a:solidFill>
                            <a:srgbClr val="FF0000"/>
                          </a:solidFill>
                          <a:latin typeface="Zapf Dingbats"/>
                          <a:ea typeface="Zapf Dingbats"/>
                          <a:cs typeface="Zapf Dingbats"/>
                        </a:rPr>
                        <a:t>✗</a:t>
                      </a:r>
                      <a:endParaRPr lang="en-US" sz="2000" b="1" dirty="0">
                        <a:solidFill>
                          <a:srgbClr val="FF0000"/>
                        </a:solidFill>
                      </a:endParaRPr>
                    </a:p>
                  </a:txBody>
                  <a:tcPr/>
                </a:tc>
                <a:extLst>
                  <a:ext uri="{0D108BD9-81ED-4DB2-BD59-A6C34878D82A}">
                    <a16:rowId xmlns:a16="http://schemas.microsoft.com/office/drawing/2014/main" val="2480458695"/>
                  </a:ext>
                </a:extLst>
              </a:tr>
              <a:tr h="370840">
                <a:tc>
                  <a:txBody>
                    <a:bodyPr/>
                    <a:lstStyle/>
                    <a:p>
                      <a:r>
                        <a:rPr lang="en-US" dirty="0"/>
                        <a:t>PW-CT</a:t>
                      </a:r>
                    </a:p>
                  </a:txBody>
                  <a:tcPr>
                    <a:solidFill>
                      <a:schemeClr val="bg1">
                        <a:lumMod val="65000"/>
                        <a:alpha val="20000"/>
                      </a:schemeClr>
                    </a:solidFill>
                  </a:tcPr>
                </a:tc>
                <a:tc>
                  <a:txBody>
                    <a:bodyPr/>
                    <a:lstStyle/>
                    <a:p>
                      <a:pPr algn="ctr"/>
                      <a:r>
                        <a:rPr lang="en-US" sz="2000" b="1" dirty="0">
                          <a:solidFill>
                            <a:srgbClr val="00B050"/>
                          </a:solidFill>
                        </a:rPr>
                        <a:t>✓</a:t>
                      </a:r>
                    </a:p>
                  </a:txBody>
                  <a:tcPr>
                    <a:solidFill>
                      <a:schemeClr val="bg1">
                        <a:lumMod val="65000"/>
                        <a:alpha val="20000"/>
                      </a:schemeClr>
                    </a:solidFill>
                  </a:tcPr>
                </a:tc>
                <a:tc>
                  <a:txBody>
                    <a:bodyPr/>
                    <a:lstStyle/>
                    <a:p>
                      <a:pPr algn="ctr"/>
                      <a:r>
                        <a:rPr lang="en-US" sz="2000" b="1" dirty="0">
                          <a:solidFill>
                            <a:srgbClr val="00B050"/>
                          </a:solidFill>
                        </a:rPr>
                        <a:t>✓</a:t>
                      </a:r>
                    </a:p>
                  </a:txBody>
                  <a:tcPr>
                    <a:solidFill>
                      <a:schemeClr val="bg1">
                        <a:lumMod val="65000"/>
                        <a:alpha val="20000"/>
                      </a:schemeClr>
                    </a:solidFill>
                  </a:tcPr>
                </a:tc>
                <a:tc>
                  <a:txBody>
                    <a:bodyPr/>
                    <a:lstStyle/>
                    <a:p>
                      <a:pPr algn="ctr"/>
                      <a:r>
                        <a:rPr lang="en-US" sz="2000" b="1" dirty="0">
                          <a:solidFill>
                            <a:srgbClr val="00B050"/>
                          </a:solidFill>
                        </a:rPr>
                        <a:t>✓</a:t>
                      </a:r>
                    </a:p>
                  </a:txBody>
                  <a:tcPr>
                    <a:solidFill>
                      <a:schemeClr val="bg1">
                        <a:lumMod val="65000"/>
                        <a:alpha val="20000"/>
                      </a:schemeClr>
                    </a:solidFill>
                  </a:tcPr>
                </a:tc>
                <a:tc>
                  <a:txBody>
                    <a:bodyPr/>
                    <a:lstStyle/>
                    <a:p>
                      <a:pPr algn="ctr"/>
                      <a:r>
                        <a:rPr lang="en-US" sz="2000" b="1" dirty="0">
                          <a:solidFill>
                            <a:srgbClr val="00B050"/>
                          </a:solidFill>
                        </a:rPr>
                        <a:t>✓</a:t>
                      </a:r>
                    </a:p>
                  </a:txBody>
                  <a:tcPr>
                    <a:solidFill>
                      <a:schemeClr val="bg1">
                        <a:lumMod val="65000"/>
                        <a:alpha val="20000"/>
                      </a:schemeClr>
                    </a:solidFill>
                  </a:tcPr>
                </a:tc>
                <a:extLst>
                  <a:ext uri="{0D108BD9-81ED-4DB2-BD59-A6C34878D82A}">
                    <a16:rowId xmlns:a16="http://schemas.microsoft.com/office/drawing/2014/main" val="426568372"/>
                  </a:ext>
                </a:extLst>
              </a:tr>
            </a:tbl>
          </a:graphicData>
        </a:graphic>
      </p:graphicFrame>
      <p:sp>
        <p:nvSpPr>
          <p:cNvPr id="8" name="Rectangle 7">
            <a:extLst>
              <a:ext uri="{FF2B5EF4-FFF2-40B4-BE49-F238E27FC236}">
                <a16:creationId xmlns:a16="http://schemas.microsoft.com/office/drawing/2014/main" id="{AD3BC3DC-1840-DF8C-A238-BDD0591B8A23}"/>
              </a:ext>
            </a:extLst>
          </p:cNvPr>
          <p:cNvSpPr/>
          <p:nvPr/>
        </p:nvSpPr>
        <p:spPr>
          <a:xfrm rot="18300923">
            <a:off x="4142278" y="1987201"/>
            <a:ext cx="2960850" cy="369332"/>
          </a:xfrm>
          <a:prstGeom prst="rect">
            <a:avLst/>
          </a:prstGeom>
        </p:spPr>
        <p:txBody>
          <a:bodyPr wrap="square">
            <a:spAutoFit/>
          </a:bodyPr>
          <a:lstStyle/>
          <a:p>
            <a:r>
              <a:rPr lang="en-US" dirty="0"/>
              <a:t>Piecewise Functionality</a:t>
            </a:r>
          </a:p>
        </p:txBody>
      </p:sp>
      <p:sp>
        <p:nvSpPr>
          <p:cNvPr id="9" name="Rectangle 8">
            <a:extLst>
              <a:ext uri="{FF2B5EF4-FFF2-40B4-BE49-F238E27FC236}">
                <a16:creationId xmlns:a16="http://schemas.microsoft.com/office/drawing/2014/main" id="{4AF295DD-8F16-B0BF-84E5-CF99FD71D768}"/>
              </a:ext>
            </a:extLst>
          </p:cNvPr>
          <p:cNvSpPr/>
          <p:nvPr/>
        </p:nvSpPr>
        <p:spPr>
          <a:xfrm rot="18305851">
            <a:off x="4948351" y="2656998"/>
            <a:ext cx="1326004" cy="369332"/>
          </a:xfrm>
          <a:prstGeom prst="rect">
            <a:avLst/>
          </a:prstGeom>
        </p:spPr>
        <p:txBody>
          <a:bodyPr wrap="none">
            <a:spAutoFit/>
          </a:bodyPr>
          <a:lstStyle/>
          <a:p>
            <a:r>
              <a:rPr lang="en-US" dirty="0" err="1"/>
              <a:t>Subscopes</a:t>
            </a:r>
            <a:endParaRPr lang="en-US" dirty="0"/>
          </a:p>
        </p:txBody>
      </p:sp>
      <p:sp>
        <p:nvSpPr>
          <p:cNvPr id="10" name="Rectangle 9">
            <a:extLst>
              <a:ext uri="{FF2B5EF4-FFF2-40B4-BE49-F238E27FC236}">
                <a16:creationId xmlns:a16="http://schemas.microsoft.com/office/drawing/2014/main" id="{B9C1ED15-5C01-6CE0-D10D-5D06E63BFE5E}"/>
              </a:ext>
            </a:extLst>
          </p:cNvPr>
          <p:cNvSpPr/>
          <p:nvPr/>
        </p:nvSpPr>
        <p:spPr>
          <a:xfrm rot="18300519">
            <a:off x="5250962" y="2325774"/>
            <a:ext cx="2133918" cy="369332"/>
          </a:xfrm>
          <a:prstGeom prst="rect">
            <a:avLst/>
          </a:prstGeom>
        </p:spPr>
        <p:txBody>
          <a:bodyPr wrap="none">
            <a:spAutoFit/>
          </a:bodyPr>
          <a:lstStyle/>
          <a:p>
            <a:pPr lvl="0" fontAlgn="auto">
              <a:spcBef>
                <a:spcPts val="0"/>
              </a:spcBef>
              <a:spcAft>
                <a:spcPts val="0"/>
              </a:spcAft>
              <a:defRPr/>
            </a:pPr>
            <a:r>
              <a:rPr lang="en-US" dirty="0"/>
              <a:t>Minimal dual graph</a:t>
            </a:r>
          </a:p>
        </p:txBody>
      </p:sp>
      <p:sp>
        <p:nvSpPr>
          <p:cNvPr id="11" name="Rectangle 10">
            <a:extLst>
              <a:ext uri="{FF2B5EF4-FFF2-40B4-BE49-F238E27FC236}">
                <a16:creationId xmlns:a16="http://schemas.microsoft.com/office/drawing/2014/main" id="{3FA1A2C7-9DEC-464C-7B8F-A8367BBEAE93}"/>
              </a:ext>
            </a:extLst>
          </p:cNvPr>
          <p:cNvSpPr/>
          <p:nvPr/>
        </p:nvSpPr>
        <p:spPr>
          <a:xfrm rot="18298029">
            <a:off x="5648014" y="2269349"/>
            <a:ext cx="2270814" cy="369332"/>
          </a:xfrm>
          <a:prstGeom prst="rect">
            <a:avLst/>
          </a:prstGeom>
        </p:spPr>
        <p:txBody>
          <a:bodyPr wrap="none">
            <a:spAutoFit/>
          </a:bodyPr>
          <a:lstStyle/>
          <a:p>
            <a:r>
              <a:rPr lang="en-US" dirty="0"/>
              <a:t>GAC when sufficient</a:t>
            </a:r>
          </a:p>
        </p:txBody>
      </p:sp>
    </p:spTree>
    <p:extLst>
      <p:ext uri="{BB962C8B-B14F-4D97-AF65-F5344CB8AC3E}">
        <p14:creationId xmlns:p14="http://schemas.microsoft.com/office/powerpoint/2010/main" val="3382090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FC488FD-4826-4EC2-4D0F-A74C11EB0C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325233"/>
            <a:ext cx="8153400" cy="4405971"/>
          </a:xfrm>
        </p:spPr>
      </p:pic>
      <p:pic>
        <p:nvPicPr>
          <p:cNvPr id="10" name="Picture 9">
            <a:extLst>
              <a:ext uri="{FF2B5EF4-FFF2-40B4-BE49-F238E27FC236}">
                <a16:creationId xmlns:a16="http://schemas.microsoft.com/office/drawing/2014/main" id="{DA4D96D3-7B86-E0AA-B471-3167186C8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328957"/>
            <a:ext cx="8146508" cy="4402247"/>
          </a:xfrm>
          <a:prstGeom prst="rect">
            <a:avLst/>
          </a:prstGeom>
        </p:spPr>
      </p:pic>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4000" dirty="0"/>
              <a:t>Comparing PWC Algorithms (3)</a:t>
            </a:r>
            <a:endParaRPr lang="en-US" sz="4000" dirty="0">
              <a:solidFill>
                <a:srgbClr val="FF6666"/>
              </a:solidFill>
            </a:endParaRP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31</a:t>
            </a:fld>
            <a:endParaRPr lang="en-US" altLang="zh-CN"/>
          </a:p>
        </p:txBody>
      </p:sp>
      <p:sp>
        <p:nvSpPr>
          <p:cNvPr id="11" name="TextBox 10">
            <a:extLst>
              <a:ext uri="{FF2B5EF4-FFF2-40B4-BE49-F238E27FC236}">
                <a16:creationId xmlns:a16="http://schemas.microsoft.com/office/drawing/2014/main" id="{2BAA2DDB-3340-1D82-B183-EE4F00427B2F}"/>
              </a:ext>
            </a:extLst>
          </p:cNvPr>
          <p:cNvSpPr txBox="1"/>
          <p:nvPr/>
        </p:nvSpPr>
        <p:spPr>
          <a:xfrm>
            <a:off x="4876800" y="1034392"/>
            <a:ext cx="4797286" cy="338554"/>
          </a:xfrm>
          <a:prstGeom prst="rect">
            <a:avLst/>
          </a:prstGeom>
          <a:noFill/>
        </p:spPr>
        <p:txBody>
          <a:bodyPr wrap="square" rtlCol="0">
            <a:spAutoFit/>
          </a:bodyPr>
          <a:lstStyle/>
          <a:p>
            <a:r>
              <a:rPr lang="en-US" sz="1600" dirty="0"/>
              <a:t>With benchmark </a:t>
            </a:r>
            <a:r>
              <a:rPr lang="en-US" sz="1600" dirty="0" err="1"/>
              <a:t>BDDLarge</a:t>
            </a:r>
            <a:r>
              <a:rPr lang="en-US" sz="1600" dirty="0"/>
              <a:t> removed</a:t>
            </a:r>
          </a:p>
        </p:txBody>
      </p:sp>
    </p:spTree>
    <p:extLst>
      <p:ext uri="{BB962C8B-B14F-4D97-AF65-F5344CB8AC3E}">
        <p14:creationId xmlns:p14="http://schemas.microsoft.com/office/powerpoint/2010/main" val="145688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400" fill="hold"/>
                                        <p:tgtEl>
                                          <p:spTgt spid="11"/>
                                        </p:tgtEl>
                                        <p:attrNameLst>
                                          <p:attrName>ppt_x</p:attrName>
                                        </p:attrNameLst>
                                      </p:cBhvr>
                                      <p:tavLst>
                                        <p:tav tm="0">
                                          <p:val>
                                            <p:strVal val="#ppt_x"/>
                                          </p:val>
                                        </p:tav>
                                        <p:tav tm="100000">
                                          <p:val>
                                            <p:strVal val="#ppt_x"/>
                                          </p:val>
                                        </p:tav>
                                      </p:tavLst>
                                    </p:anim>
                                    <p:anim calcmode="lin" valueType="num">
                                      <p:cBhvr additive="base">
                                        <p:cTn id="16"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32</a:t>
            </a:fld>
            <a:endParaRPr lang="en-US" altLang="zh-CN"/>
          </a:p>
        </p:txBody>
      </p:sp>
      <p:sp>
        <p:nvSpPr>
          <p:cNvPr id="7" name="Content Placeholder 2">
            <a:extLst>
              <a:ext uri="{FF2B5EF4-FFF2-40B4-BE49-F238E27FC236}">
                <a16:creationId xmlns:a16="http://schemas.microsoft.com/office/drawing/2014/main" id="{525A9EFF-33D1-47DF-0759-29480F0A8E9A}"/>
              </a:ext>
            </a:extLst>
          </p:cNvPr>
          <p:cNvSpPr>
            <a:spLocks noGrp="1"/>
          </p:cNvSpPr>
          <p:nvPr>
            <p:ph idx="1"/>
          </p:nvPr>
        </p:nvSpPr>
        <p:spPr>
          <a:xfrm>
            <a:off x="533400" y="1265238"/>
            <a:ext cx="8153400" cy="4525962"/>
          </a:xfrm>
        </p:spPr>
        <p:txBody>
          <a:bodyPr>
            <a:normAutofit/>
          </a:bodyPr>
          <a:lstStyle/>
          <a:p>
            <a:r>
              <a:rPr lang="en-US" sz="2400" dirty="0">
                <a:solidFill>
                  <a:schemeClr val="bg1">
                    <a:lumMod val="50000"/>
                  </a:schemeClr>
                </a:solidFill>
                <a:ea typeface="宋体" charset="0"/>
              </a:rPr>
              <a:t>Context and Claim</a:t>
            </a:r>
          </a:p>
          <a:p>
            <a:r>
              <a:rPr lang="en-US" sz="2400" dirty="0">
                <a:solidFill>
                  <a:schemeClr val="tx1">
                    <a:lumMod val="95000"/>
                    <a:lumOff val="5000"/>
                  </a:schemeClr>
                </a:solidFill>
                <a:ea typeface="宋体" charset="0"/>
              </a:rPr>
              <a:t>Contributions</a:t>
            </a:r>
          </a:p>
          <a:p>
            <a:pPr lvl="1"/>
            <a:r>
              <a:rPr lang="en-US" sz="2000" dirty="0">
                <a:solidFill>
                  <a:schemeClr val="bg1">
                    <a:lumMod val="50000"/>
                  </a:schemeClr>
                </a:solidFill>
                <a:ea typeface="宋体" charset="0"/>
                <a:cs typeface="宋体" charset="0"/>
              </a:rPr>
              <a:t>A CSP solver for relational consistencies</a:t>
            </a:r>
          </a:p>
          <a:p>
            <a:pPr lvl="1"/>
            <a:r>
              <a:rPr lang="en-US" sz="2000" dirty="0">
                <a:ea typeface="宋体" charset="0"/>
                <a:cs typeface="宋体" charset="0"/>
              </a:rPr>
              <a:t>Relational consistency algorithms</a:t>
            </a:r>
          </a:p>
          <a:p>
            <a:pPr lvl="2"/>
            <a:r>
              <a:rPr lang="en-US" sz="1800" dirty="0">
                <a:solidFill>
                  <a:schemeClr val="bg1">
                    <a:lumMod val="50000"/>
                  </a:schemeClr>
                </a:solidFill>
                <a:ea typeface="宋体" charset="0"/>
                <a:cs typeface="宋体" charset="0"/>
              </a:rPr>
              <a:t>PWC: PW-AC2 and PW-CT</a:t>
            </a:r>
          </a:p>
          <a:p>
            <a:pPr lvl="2"/>
            <a:r>
              <a:rPr lang="en-US" sz="1800" dirty="0">
                <a:ea typeface="宋体" charset="0"/>
                <a:cs typeface="宋体" charset="0"/>
              </a:rPr>
              <a:t>R(*,</a:t>
            </a:r>
            <a:r>
              <a:rPr lang="en-US" sz="1800" i="1" dirty="0">
                <a:ea typeface="宋体" charset="0"/>
                <a:cs typeface="宋体" charset="0"/>
              </a:rPr>
              <a:t>m</a:t>
            </a:r>
            <a:r>
              <a:rPr lang="en-US" sz="1800" dirty="0">
                <a:ea typeface="宋体" charset="0"/>
                <a:cs typeface="宋体" charset="0"/>
              </a:rPr>
              <a:t>)C: </a:t>
            </a:r>
            <a:r>
              <a:rPr lang="en-US" sz="1800" dirty="0" err="1">
                <a:ea typeface="宋体" charset="0"/>
                <a:cs typeface="宋体" charset="0"/>
              </a:rPr>
              <a:t>PerFB</a:t>
            </a:r>
            <a:r>
              <a:rPr lang="en-US" sz="1800" dirty="0">
                <a:ea typeface="宋体" charset="0"/>
                <a:cs typeface="宋体" charset="0"/>
              </a:rPr>
              <a:t> and </a:t>
            </a:r>
            <a:r>
              <a:rPr lang="en-US" sz="1800" dirty="0" err="1">
                <a:ea typeface="宋体" charset="0"/>
                <a:cs typeface="宋体" charset="0"/>
              </a:rPr>
              <a:t>AllSolFB</a:t>
            </a:r>
            <a:endParaRPr lang="en-US" sz="1800" dirty="0">
              <a:ea typeface="宋体" charset="0"/>
              <a:cs typeface="宋体" charset="0"/>
            </a:endParaRPr>
          </a:p>
          <a:p>
            <a:pPr lvl="1"/>
            <a:r>
              <a:rPr lang="en-US" sz="2000" dirty="0">
                <a:solidFill>
                  <a:schemeClr val="bg1">
                    <a:lumMod val="50000"/>
                  </a:schemeClr>
                </a:solidFill>
                <a:ea typeface="宋体" charset="0"/>
                <a:cs typeface="宋体" charset="0"/>
              </a:rPr>
              <a:t>Identification and processing of tractable subproblems</a:t>
            </a:r>
          </a:p>
          <a:p>
            <a:r>
              <a:rPr lang="en-US" sz="2400" dirty="0">
                <a:solidFill>
                  <a:schemeClr val="bg1">
                    <a:lumMod val="50000"/>
                  </a:schemeClr>
                </a:solidFill>
                <a:ea typeface="宋体" charset="0"/>
                <a:cs typeface="宋体" charset="0"/>
              </a:rPr>
              <a:t>Conclusions &amp; Future Research</a:t>
            </a:r>
          </a:p>
          <a:p>
            <a:pPr lvl="1"/>
            <a:endParaRPr lang="en-US" sz="2400" dirty="0"/>
          </a:p>
        </p:txBody>
      </p:sp>
    </p:spTree>
    <p:extLst>
      <p:ext uri="{BB962C8B-B14F-4D97-AF65-F5344CB8AC3E}">
        <p14:creationId xmlns:p14="http://schemas.microsoft.com/office/powerpoint/2010/main" val="334634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t>R(*,</a:t>
            </a:r>
            <a:r>
              <a:rPr lang="en-US" i="1" dirty="0"/>
              <a:t>m</a:t>
            </a:r>
            <a:r>
              <a:rPr lang="en-US" dirty="0"/>
              <a:t>)C: Moving Beyond PWC</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33</a:t>
            </a:fld>
            <a:endParaRPr lang="en-US" altLang="zh-CN"/>
          </a:p>
        </p:txBody>
      </p:sp>
      <p:sp>
        <p:nvSpPr>
          <p:cNvPr id="7" name="Content Placeholder 2">
            <a:extLst>
              <a:ext uri="{FF2B5EF4-FFF2-40B4-BE49-F238E27FC236}">
                <a16:creationId xmlns:a16="http://schemas.microsoft.com/office/drawing/2014/main" id="{BB9BA85A-A1CD-8926-6993-E664F5FE4773}"/>
              </a:ext>
            </a:extLst>
          </p:cNvPr>
          <p:cNvSpPr>
            <a:spLocks noGrp="1"/>
          </p:cNvSpPr>
          <p:nvPr>
            <p:ph idx="1"/>
          </p:nvPr>
        </p:nvSpPr>
        <p:spPr>
          <a:xfrm>
            <a:off x="533400" y="1265238"/>
            <a:ext cx="8153400" cy="4525962"/>
          </a:xfrm>
        </p:spPr>
        <p:txBody>
          <a:bodyPr/>
          <a:lstStyle/>
          <a:p>
            <a:r>
              <a:rPr lang="en-US" sz="2400" dirty="0"/>
              <a:t>A CSP is R(∗,</a:t>
            </a:r>
            <a:r>
              <a:rPr lang="en-US" sz="2400" i="1" dirty="0"/>
              <a:t>m</a:t>
            </a:r>
            <a:r>
              <a:rPr lang="en-US" sz="2400" dirty="0"/>
              <a:t>)C (a.k.a. m-wise consistency) </a:t>
            </a:r>
            <a:r>
              <a:rPr lang="en-US" sz="2400" dirty="0" err="1"/>
              <a:t>iff</a:t>
            </a:r>
            <a:r>
              <a:rPr lang="en-US" sz="2400" dirty="0"/>
              <a:t> </a:t>
            </a:r>
          </a:p>
          <a:p>
            <a:pPr lvl="1"/>
            <a:r>
              <a:rPr lang="en-US" sz="2000" dirty="0"/>
              <a:t>Every tuple in a relation can be extended</a:t>
            </a:r>
          </a:p>
          <a:p>
            <a:pPr lvl="1"/>
            <a:r>
              <a:rPr lang="en-US" sz="2000" dirty="0"/>
              <a:t>to the variables in the scope of any (</a:t>
            </a:r>
            <a:r>
              <a:rPr lang="en-US" sz="2000" i="1" dirty="0"/>
              <a:t>m</a:t>
            </a:r>
            <a:r>
              <a:rPr lang="en-US" sz="2000" dirty="0"/>
              <a:t>-1) other relations </a:t>
            </a:r>
          </a:p>
          <a:p>
            <a:pPr lvl="1"/>
            <a:r>
              <a:rPr lang="en-US" sz="2000" dirty="0"/>
              <a:t>in an assignment satisfying all </a:t>
            </a:r>
            <a:r>
              <a:rPr lang="en-US" sz="2000" i="1" dirty="0"/>
              <a:t>m</a:t>
            </a:r>
            <a:r>
              <a:rPr lang="en-US" sz="2000" dirty="0"/>
              <a:t> relations simultaneously</a:t>
            </a:r>
          </a:p>
          <a:p>
            <a:r>
              <a:rPr lang="en-US" sz="2800" dirty="0"/>
              <a:t> </a:t>
            </a:r>
            <a:r>
              <a:rPr lang="en-US" sz="2400" dirty="0"/>
              <a:t>R(∗,</a:t>
            </a:r>
            <a:r>
              <a:rPr lang="en-US" sz="2400" i="1" dirty="0"/>
              <a:t>m</a:t>
            </a:r>
            <a:r>
              <a:rPr lang="en-US" sz="2400" dirty="0"/>
              <a:t>)C ≡ Every set of </a:t>
            </a:r>
            <a:r>
              <a:rPr lang="en-US" sz="2400" i="1" dirty="0"/>
              <a:t>m</a:t>
            </a:r>
            <a:r>
              <a:rPr lang="en-US" sz="2400" dirty="0"/>
              <a:t> relations is minimal </a:t>
            </a:r>
          </a:p>
          <a:p>
            <a:pPr>
              <a:tabLst>
                <a:tab pos="6235700" algn="r"/>
              </a:tabLst>
            </a:pPr>
            <a:endParaRPr lang="en-US" sz="1800" dirty="0">
              <a:solidFill>
                <a:srgbClr val="E2002B"/>
              </a:solidFill>
              <a:latin typeface="Helvetica" charset="0"/>
              <a:ea typeface="宋体" charset="0"/>
              <a:cs typeface="宋体" charset="0"/>
            </a:endParaRPr>
          </a:p>
        </p:txBody>
      </p:sp>
      <p:sp>
        <p:nvSpPr>
          <p:cNvPr id="8" name="Rectangle 7">
            <a:extLst>
              <a:ext uri="{FF2B5EF4-FFF2-40B4-BE49-F238E27FC236}">
                <a16:creationId xmlns:a16="http://schemas.microsoft.com/office/drawing/2014/main" id="{CCE5B821-1E1E-F086-4E7E-931A98E01D4C}"/>
              </a:ext>
            </a:extLst>
          </p:cNvPr>
          <p:cNvSpPr/>
          <p:nvPr/>
        </p:nvSpPr>
        <p:spPr>
          <a:xfrm>
            <a:off x="6134100" y="3863164"/>
            <a:ext cx="838200" cy="914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sp>
        <p:nvSpPr>
          <p:cNvPr id="9" name="Rectangle 8">
            <a:extLst>
              <a:ext uri="{FF2B5EF4-FFF2-40B4-BE49-F238E27FC236}">
                <a16:creationId xmlns:a16="http://schemas.microsoft.com/office/drawing/2014/main" id="{7B5B30EE-1C66-1579-DD63-709ED1572BA0}"/>
              </a:ext>
            </a:extLst>
          </p:cNvPr>
          <p:cNvSpPr/>
          <p:nvPr/>
        </p:nvSpPr>
        <p:spPr>
          <a:xfrm>
            <a:off x="4533900" y="3863164"/>
            <a:ext cx="838200" cy="914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F32C6578-FCD5-676A-6E8C-CC842265D81B}"/>
              </a:ext>
            </a:extLst>
          </p:cNvPr>
          <p:cNvCxnSpPr/>
          <p:nvPr/>
        </p:nvCxnSpPr>
        <p:spPr>
          <a:xfrm>
            <a:off x="6132550" y="4459936"/>
            <a:ext cx="838200" cy="0"/>
          </a:xfrm>
          <a:prstGeom prst="line">
            <a:avLst/>
          </a:prstGeom>
          <a:noFill/>
          <a:ln w="9525" cap="flat" cmpd="sng" algn="ctr">
            <a:solidFill>
              <a:sysClr val="window" lastClr="FFFFFF">
                <a:lumMod val="50000"/>
              </a:sysClr>
            </a:solidFill>
            <a:prstDash val="solid"/>
          </a:ln>
          <a:effectLst/>
        </p:spPr>
      </p:cxnSp>
      <p:cxnSp>
        <p:nvCxnSpPr>
          <p:cNvPr id="11" name="Straight Connector 10">
            <a:extLst>
              <a:ext uri="{FF2B5EF4-FFF2-40B4-BE49-F238E27FC236}">
                <a16:creationId xmlns:a16="http://schemas.microsoft.com/office/drawing/2014/main" id="{90D28F25-A64B-6D4E-8A94-CA5B799C7FD1}"/>
              </a:ext>
            </a:extLst>
          </p:cNvPr>
          <p:cNvCxnSpPr/>
          <p:nvPr/>
        </p:nvCxnSpPr>
        <p:spPr>
          <a:xfrm>
            <a:off x="4528902" y="4164900"/>
            <a:ext cx="838200" cy="0"/>
          </a:xfrm>
          <a:prstGeom prst="line">
            <a:avLst/>
          </a:prstGeom>
          <a:noFill/>
          <a:ln w="9525" cap="flat" cmpd="sng" algn="ctr">
            <a:solidFill>
              <a:sysClr val="window" lastClr="FFFFFF">
                <a:lumMod val="50000"/>
              </a:sysClr>
            </a:solidFill>
            <a:prstDash val="solid"/>
          </a:ln>
          <a:effectLst/>
        </p:spPr>
      </p:cxnSp>
      <p:cxnSp>
        <p:nvCxnSpPr>
          <p:cNvPr id="12" name="Straight Connector 11">
            <a:extLst>
              <a:ext uri="{FF2B5EF4-FFF2-40B4-BE49-F238E27FC236}">
                <a16:creationId xmlns:a16="http://schemas.microsoft.com/office/drawing/2014/main" id="{CDB19D2D-1E3C-D4C8-120A-450F67F17D05}"/>
              </a:ext>
            </a:extLst>
          </p:cNvPr>
          <p:cNvCxnSpPr/>
          <p:nvPr/>
        </p:nvCxnSpPr>
        <p:spPr>
          <a:xfrm>
            <a:off x="4533900" y="4015564"/>
            <a:ext cx="838200" cy="0"/>
          </a:xfrm>
          <a:prstGeom prst="line">
            <a:avLst/>
          </a:prstGeom>
          <a:noFill/>
          <a:ln w="9525" cap="flat" cmpd="sng" algn="ctr">
            <a:solidFill>
              <a:sysClr val="window" lastClr="FFFFFF">
                <a:lumMod val="50000"/>
              </a:sysClr>
            </a:solidFill>
            <a:prstDash val="solid"/>
          </a:ln>
          <a:effectLst/>
        </p:spPr>
      </p:cxnSp>
      <p:cxnSp>
        <p:nvCxnSpPr>
          <p:cNvPr id="13" name="Straight Connector 12">
            <a:extLst>
              <a:ext uri="{FF2B5EF4-FFF2-40B4-BE49-F238E27FC236}">
                <a16:creationId xmlns:a16="http://schemas.microsoft.com/office/drawing/2014/main" id="{D2D993EF-4E93-8E14-620B-A5AC5C89E6E7}"/>
              </a:ext>
            </a:extLst>
          </p:cNvPr>
          <p:cNvCxnSpPr/>
          <p:nvPr/>
        </p:nvCxnSpPr>
        <p:spPr>
          <a:xfrm>
            <a:off x="4533900" y="4167964"/>
            <a:ext cx="838200" cy="0"/>
          </a:xfrm>
          <a:prstGeom prst="line">
            <a:avLst/>
          </a:prstGeom>
          <a:noFill/>
          <a:ln w="38100" cap="flat" cmpd="sng" algn="ctr">
            <a:solidFill>
              <a:srgbClr val="4F81BD"/>
            </a:solidFill>
            <a:prstDash val="solid"/>
          </a:ln>
          <a:effectLst/>
        </p:spPr>
      </p:cxnSp>
      <p:cxnSp>
        <p:nvCxnSpPr>
          <p:cNvPr id="14" name="Straight Connector 13">
            <a:extLst>
              <a:ext uri="{FF2B5EF4-FFF2-40B4-BE49-F238E27FC236}">
                <a16:creationId xmlns:a16="http://schemas.microsoft.com/office/drawing/2014/main" id="{7E400578-4E85-558A-3C1A-60D11F12B689}"/>
              </a:ext>
            </a:extLst>
          </p:cNvPr>
          <p:cNvCxnSpPr/>
          <p:nvPr/>
        </p:nvCxnSpPr>
        <p:spPr>
          <a:xfrm>
            <a:off x="4533900" y="4320364"/>
            <a:ext cx="838200" cy="0"/>
          </a:xfrm>
          <a:prstGeom prst="line">
            <a:avLst/>
          </a:prstGeom>
          <a:noFill/>
          <a:ln w="9525" cap="flat" cmpd="sng" algn="ctr">
            <a:solidFill>
              <a:sysClr val="window" lastClr="FFFFFF">
                <a:lumMod val="50000"/>
              </a:sysClr>
            </a:solidFill>
            <a:prstDash val="solid"/>
          </a:ln>
          <a:effectLst/>
        </p:spPr>
      </p:cxnSp>
      <p:cxnSp>
        <p:nvCxnSpPr>
          <p:cNvPr id="15" name="Straight Connector 14">
            <a:extLst>
              <a:ext uri="{FF2B5EF4-FFF2-40B4-BE49-F238E27FC236}">
                <a16:creationId xmlns:a16="http://schemas.microsoft.com/office/drawing/2014/main" id="{2F434440-1D00-A518-DE85-A001F5151C71}"/>
              </a:ext>
            </a:extLst>
          </p:cNvPr>
          <p:cNvCxnSpPr/>
          <p:nvPr/>
        </p:nvCxnSpPr>
        <p:spPr>
          <a:xfrm>
            <a:off x="4533900" y="4472764"/>
            <a:ext cx="838200" cy="0"/>
          </a:xfrm>
          <a:prstGeom prst="line">
            <a:avLst/>
          </a:prstGeom>
          <a:noFill/>
          <a:ln w="9525" cap="flat" cmpd="sng" algn="ctr">
            <a:solidFill>
              <a:sysClr val="window" lastClr="FFFFFF">
                <a:lumMod val="50000"/>
              </a:sysClr>
            </a:solidFill>
            <a:prstDash val="solid"/>
          </a:ln>
          <a:effectLst/>
        </p:spPr>
      </p:cxnSp>
      <p:cxnSp>
        <p:nvCxnSpPr>
          <p:cNvPr id="16" name="Straight Connector 15">
            <a:extLst>
              <a:ext uri="{FF2B5EF4-FFF2-40B4-BE49-F238E27FC236}">
                <a16:creationId xmlns:a16="http://schemas.microsoft.com/office/drawing/2014/main" id="{FB1BA55B-D3E6-3174-F847-6452AF5A7884}"/>
              </a:ext>
            </a:extLst>
          </p:cNvPr>
          <p:cNvCxnSpPr/>
          <p:nvPr/>
        </p:nvCxnSpPr>
        <p:spPr>
          <a:xfrm>
            <a:off x="4533900" y="4625164"/>
            <a:ext cx="838200" cy="0"/>
          </a:xfrm>
          <a:prstGeom prst="line">
            <a:avLst/>
          </a:prstGeom>
          <a:noFill/>
          <a:ln w="9525" cap="flat" cmpd="sng" algn="ctr">
            <a:solidFill>
              <a:sysClr val="window" lastClr="FFFFFF">
                <a:lumMod val="50000"/>
              </a:sysClr>
            </a:solidFill>
            <a:prstDash val="solid"/>
          </a:ln>
          <a:effectLst/>
        </p:spPr>
      </p:cxnSp>
      <p:sp>
        <p:nvSpPr>
          <p:cNvPr id="17" name="Rectangle 16">
            <a:extLst>
              <a:ext uri="{FF2B5EF4-FFF2-40B4-BE49-F238E27FC236}">
                <a16:creationId xmlns:a16="http://schemas.microsoft.com/office/drawing/2014/main" id="{DD34B25A-982D-886F-6075-85E5A8058AF2}"/>
              </a:ext>
            </a:extLst>
          </p:cNvPr>
          <p:cNvSpPr/>
          <p:nvPr/>
        </p:nvSpPr>
        <p:spPr>
          <a:xfrm>
            <a:off x="3086100" y="3863164"/>
            <a:ext cx="838200" cy="914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id="{ACDFFE54-C7DE-96DE-3224-FAC81EECF97E}"/>
              </a:ext>
            </a:extLst>
          </p:cNvPr>
          <p:cNvCxnSpPr/>
          <p:nvPr/>
        </p:nvCxnSpPr>
        <p:spPr>
          <a:xfrm>
            <a:off x="3086100" y="4015564"/>
            <a:ext cx="838200" cy="0"/>
          </a:xfrm>
          <a:prstGeom prst="line">
            <a:avLst/>
          </a:prstGeom>
          <a:noFill/>
          <a:ln w="9525" cap="flat" cmpd="sng" algn="ctr">
            <a:solidFill>
              <a:sysClr val="window" lastClr="FFFFFF">
                <a:lumMod val="50000"/>
              </a:sysClr>
            </a:solidFill>
            <a:prstDash val="solid"/>
          </a:ln>
          <a:effectLst/>
        </p:spPr>
      </p:cxnSp>
      <p:cxnSp>
        <p:nvCxnSpPr>
          <p:cNvPr id="19" name="Straight Connector 18">
            <a:extLst>
              <a:ext uri="{FF2B5EF4-FFF2-40B4-BE49-F238E27FC236}">
                <a16:creationId xmlns:a16="http://schemas.microsoft.com/office/drawing/2014/main" id="{8EC8F299-BD43-B5CC-9659-71EB86F8005F}"/>
              </a:ext>
            </a:extLst>
          </p:cNvPr>
          <p:cNvCxnSpPr/>
          <p:nvPr/>
        </p:nvCxnSpPr>
        <p:spPr>
          <a:xfrm>
            <a:off x="3086100" y="4167964"/>
            <a:ext cx="838200" cy="0"/>
          </a:xfrm>
          <a:prstGeom prst="line">
            <a:avLst/>
          </a:prstGeom>
          <a:noFill/>
          <a:ln w="9525" cap="flat" cmpd="sng" algn="ctr">
            <a:solidFill>
              <a:sysClr val="window" lastClr="FFFFFF">
                <a:lumMod val="50000"/>
              </a:sysClr>
            </a:solidFill>
            <a:prstDash val="solid"/>
          </a:ln>
          <a:effectLst/>
        </p:spPr>
      </p:cxnSp>
      <p:cxnSp>
        <p:nvCxnSpPr>
          <p:cNvPr id="20" name="Straight Connector 19">
            <a:extLst>
              <a:ext uri="{FF2B5EF4-FFF2-40B4-BE49-F238E27FC236}">
                <a16:creationId xmlns:a16="http://schemas.microsoft.com/office/drawing/2014/main" id="{4D8E2D06-2B3B-A70D-AC85-A2E51A45FA61}"/>
              </a:ext>
            </a:extLst>
          </p:cNvPr>
          <p:cNvCxnSpPr/>
          <p:nvPr/>
        </p:nvCxnSpPr>
        <p:spPr>
          <a:xfrm>
            <a:off x="3086100" y="4320364"/>
            <a:ext cx="838200" cy="0"/>
          </a:xfrm>
          <a:prstGeom prst="line">
            <a:avLst/>
          </a:prstGeom>
          <a:noFill/>
          <a:ln w="38100" cap="flat" cmpd="sng" algn="ctr">
            <a:solidFill>
              <a:srgbClr val="4F81BD"/>
            </a:solidFill>
            <a:prstDash val="solid"/>
          </a:ln>
          <a:effectLst/>
        </p:spPr>
      </p:cxnSp>
      <p:cxnSp>
        <p:nvCxnSpPr>
          <p:cNvPr id="21" name="Straight Connector 20">
            <a:extLst>
              <a:ext uri="{FF2B5EF4-FFF2-40B4-BE49-F238E27FC236}">
                <a16:creationId xmlns:a16="http://schemas.microsoft.com/office/drawing/2014/main" id="{995780CA-F74E-88F7-7B7E-BD1CF9547159}"/>
              </a:ext>
            </a:extLst>
          </p:cNvPr>
          <p:cNvCxnSpPr/>
          <p:nvPr/>
        </p:nvCxnSpPr>
        <p:spPr>
          <a:xfrm>
            <a:off x="3086100" y="4472764"/>
            <a:ext cx="838200" cy="0"/>
          </a:xfrm>
          <a:prstGeom prst="line">
            <a:avLst/>
          </a:prstGeom>
          <a:noFill/>
          <a:ln w="9525" cap="flat" cmpd="sng" algn="ctr">
            <a:solidFill>
              <a:sysClr val="window" lastClr="FFFFFF">
                <a:lumMod val="50000"/>
              </a:sysClr>
            </a:solidFill>
            <a:prstDash val="solid"/>
          </a:ln>
          <a:effectLst/>
        </p:spPr>
      </p:cxnSp>
      <p:cxnSp>
        <p:nvCxnSpPr>
          <p:cNvPr id="22" name="Straight Connector 21">
            <a:extLst>
              <a:ext uri="{FF2B5EF4-FFF2-40B4-BE49-F238E27FC236}">
                <a16:creationId xmlns:a16="http://schemas.microsoft.com/office/drawing/2014/main" id="{FAB46AF1-0BDB-8E87-7883-0A1ECEBF7984}"/>
              </a:ext>
            </a:extLst>
          </p:cNvPr>
          <p:cNvCxnSpPr/>
          <p:nvPr/>
        </p:nvCxnSpPr>
        <p:spPr>
          <a:xfrm>
            <a:off x="3086100" y="4625164"/>
            <a:ext cx="838200" cy="0"/>
          </a:xfrm>
          <a:prstGeom prst="line">
            <a:avLst/>
          </a:prstGeom>
          <a:noFill/>
          <a:ln w="9525" cap="flat" cmpd="sng" algn="ctr">
            <a:solidFill>
              <a:sysClr val="window" lastClr="FFFFFF">
                <a:lumMod val="50000"/>
              </a:sysClr>
            </a:solidFill>
            <a:prstDash val="solid"/>
          </a:ln>
          <a:effectLst/>
        </p:spPr>
      </p:cxnSp>
      <p:cxnSp>
        <p:nvCxnSpPr>
          <p:cNvPr id="23" name="Straight Connector 22">
            <a:extLst>
              <a:ext uri="{FF2B5EF4-FFF2-40B4-BE49-F238E27FC236}">
                <a16:creationId xmlns:a16="http://schemas.microsoft.com/office/drawing/2014/main" id="{C87D3EB1-FF9A-AE6A-792E-014133CFE962}"/>
              </a:ext>
            </a:extLst>
          </p:cNvPr>
          <p:cNvCxnSpPr/>
          <p:nvPr/>
        </p:nvCxnSpPr>
        <p:spPr>
          <a:xfrm>
            <a:off x="6134100" y="4015564"/>
            <a:ext cx="838200" cy="0"/>
          </a:xfrm>
          <a:prstGeom prst="line">
            <a:avLst/>
          </a:prstGeom>
          <a:noFill/>
          <a:ln w="9525" cap="flat" cmpd="sng" algn="ctr">
            <a:solidFill>
              <a:sysClr val="window" lastClr="FFFFFF">
                <a:lumMod val="50000"/>
              </a:sysClr>
            </a:solidFill>
            <a:prstDash val="solid"/>
          </a:ln>
          <a:effectLst/>
        </p:spPr>
      </p:cxnSp>
      <p:cxnSp>
        <p:nvCxnSpPr>
          <p:cNvPr id="24" name="Straight Connector 23">
            <a:extLst>
              <a:ext uri="{FF2B5EF4-FFF2-40B4-BE49-F238E27FC236}">
                <a16:creationId xmlns:a16="http://schemas.microsoft.com/office/drawing/2014/main" id="{FD095E3C-F468-8AF2-27E6-064DF8A95B81}"/>
              </a:ext>
            </a:extLst>
          </p:cNvPr>
          <p:cNvCxnSpPr/>
          <p:nvPr/>
        </p:nvCxnSpPr>
        <p:spPr>
          <a:xfrm>
            <a:off x="6134100" y="4167964"/>
            <a:ext cx="838200" cy="0"/>
          </a:xfrm>
          <a:prstGeom prst="line">
            <a:avLst/>
          </a:prstGeom>
          <a:noFill/>
          <a:ln w="9525" cap="flat" cmpd="sng" algn="ctr">
            <a:solidFill>
              <a:sysClr val="window" lastClr="FFFFFF">
                <a:lumMod val="50000"/>
              </a:sysClr>
            </a:solidFill>
            <a:prstDash val="solid"/>
          </a:ln>
          <a:effectLst/>
        </p:spPr>
      </p:cxnSp>
      <p:cxnSp>
        <p:nvCxnSpPr>
          <p:cNvPr id="25" name="Straight Connector 24">
            <a:extLst>
              <a:ext uri="{FF2B5EF4-FFF2-40B4-BE49-F238E27FC236}">
                <a16:creationId xmlns:a16="http://schemas.microsoft.com/office/drawing/2014/main" id="{7BBC38F8-AD25-194A-4473-D74A3DCF76C3}"/>
              </a:ext>
            </a:extLst>
          </p:cNvPr>
          <p:cNvCxnSpPr/>
          <p:nvPr/>
        </p:nvCxnSpPr>
        <p:spPr>
          <a:xfrm>
            <a:off x="6134100" y="4320364"/>
            <a:ext cx="838200" cy="0"/>
          </a:xfrm>
          <a:prstGeom prst="line">
            <a:avLst/>
          </a:prstGeom>
          <a:noFill/>
          <a:ln w="9525" cap="flat" cmpd="sng" algn="ctr">
            <a:solidFill>
              <a:sysClr val="window" lastClr="FFFFFF">
                <a:lumMod val="50000"/>
              </a:sysClr>
            </a:solidFill>
            <a:prstDash val="solid"/>
          </a:ln>
          <a:effectLst/>
        </p:spPr>
      </p:cxnSp>
      <p:cxnSp>
        <p:nvCxnSpPr>
          <p:cNvPr id="26" name="Straight Connector 25">
            <a:extLst>
              <a:ext uri="{FF2B5EF4-FFF2-40B4-BE49-F238E27FC236}">
                <a16:creationId xmlns:a16="http://schemas.microsoft.com/office/drawing/2014/main" id="{CDC7756C-8AA0-C1EE-1C57-1DF330C0CAED}"/>
              </a:ext>
            </a:extLst>
          </p:cNvPr>
          <p:cNvCxnSpPr/>
          <p:nvPr/>
        </p:nvCxnSpPr>
        <p:spPr>
          <a:xfrm>
            <a:off x="6134100" y="4472764"/>
            <a:ext cx="838200" cy="0"/>
          </a:xfrm>
          <a:prstGeom prst="line">
            <a:avLst/>
          </a:prstGeom>
          <a:noFill/>
          <a:ln w="38100" cap="flat" cmpd="sng" algn="ctr">
            <a:solidFill>
              <a:srgbClr val="4F81BD"/>
            </a:solidFill>
            <a:prstDash val="solid"/>
          </a:ln>
          <a:effectLst/>
        </p:spPr>
      </p:cxnSp>
      <p:cxnSp>
        <p:nvCxnSpPr>
          <p:cNvPr id="27" name="Straight Connector 26">
            <a:extLst>
              <a:ext uri="{FF2B5EF4-FFF2-40B4-BE49-F238E27FC236}">
                <a16:creationId xmlns:a16="http://schemas.microsoft.com/office/drawing/2014/main" id="{54A96328-A902-9830-8FD1-2A11E793849F}"/>
              </a:ext>
            </a:extLst>
          </p:cNvPr>
          <p:cNvCxnSpPr/>
          <p:nvPr/>
        </p:nvCxnSpPr>
        <p:spPr>
          <a:xfrm>
            <a:off x="6134100" y="4625164"/>
            <a:ext cx="838200" cy="0"/>
          </a:xfrm>
          <a:prstGeom prst="line">
            <a:avLst/>
          </a:prstGeom>
          <a:noFill/>
          <a:ln w="9525" cap="flat" cmpd="sng" algn="ctr">
            <a:solidFill>
              <a:sysClr val="window" lastClr="FFFFFF">
                <a:lumMod val="50000"/>
              </a:sysClr>
            </a:solidFill>
            <a:prstDash val="solid"/>
          </a:ln>
          <a:effectLst/>
        </p:spPr>
      </p:cxnSp>
      <p:cxnSp>
        <p:nvCxnSpPr>
          <p:cNvPr id="28" name="Curved Connector 27">
            <a:extLst>
              <a:ext uri="{FF2B5EF4-FFF2-40B4-BE49-F238E27FC236}">
                <a16:creationId xmlns:a16="http://schemas.microsoft.com/office/drawing/2014/main" id="{5A186117-90E2-70F2-3D61-8DAA763EA169}"/>
              </a:ext>
            </a:extLst>
          </p:cNvPr>
          <p:cNvCxnSpPr>
            <a:stCxn id="17" idx="3"/>
          </p:cNvCxnSpPr>
          <p:nvPr/>
        </p:nvCxnSpPr>
        <p:spPr>
          <a:xfrm flipV="1">
            <a:off x="3924300" y="4167964"/>
            <a:ext cx="609600" cy="152400"/>
          </a:xfrm>
          <a:prstGeom prst="curvedConnector3">
            <a:avLst>
              <a:gd name="adj1" fmla="val 50000"/>
            </a:avLst>
          </a:prstGeom>
          <a:noFill/>
          <a:ln w="25400" cap="flat" cmpd="sng" algn="ctr">
            <a:solidFill>
              <a:srgbClr val="4F81BD"/>
            </a:solidFill>
            <a:prstDash val="solid"/>
            <a:tailEnd type="arrow" w="lg" len="lg"/>
          </a:ln>
          <a:effectLst/>
        </p:spPr>
      </p:cxnSp>
      <p:cxnSp>
        <p:nvCxnSpPr>
          <p:cNvPr id="29" name="Curved Connector 28">
            <a:extLst>
              <a:ext uri="{FF2B5EF4-FFF2-40B4-BE49-F238E27FC236}">
                <a16:creationId xmlns:a16="http://schemas.microsoft.com/office/drawing/2014/main" id="{44FEA80F-B260-401F-A1F2-9466A2D2EB25}"/>
              </a:ext>
            </a:extLst>
          </p:cNvPr>
          <p:cNvCxnSpPr/>
          <p:nvPr/>
        </p:nvCxnSpPr>
        <p:spPr>
          <a:xfrm>
            <a:off x="5295900" y="4167964"/>
            <a:ext cx="838200" cy="304800"/>
          </a:xfrm>
          <a:prstGeom prst="curvedConnector3">
            <a:avLst>
              <a:gd name="adj1" fmla="val 50000"/>
            </a:avLst>
          </a:prstGeom>
          <a:noFill/>
          <a:ln w="25400" cap="flat" cmpd="sng" algn="ctr">
            <a:solidFill>
              <a:srgbClr val="4F81BD"/>
            </a:solidFill>
            <a:prstDash val="solid"/>
            <a:tailEnd type="arrow" w="lg" len="lg"/>
          </a:ln>
          <a:effectLst/>
        </p:spPr>
      </p:cxnSp>
      <p:sp>
        <p:nvSpPr>
          <p:cNvPr id="30" name="Right Brace 29">
            <a:extLst>
              <a:ext uri="{FF2B5EF4-FFF2-40B4-BE49-F238E27FC236}">
                <a16:creationId xmlns:a16="http://schemas.microsoft.com/office/drawing/2014/main" id="{1127DE4C-F2C6-46FD-C6D0-FCDD4CC3F981}"/>
              </a:ext>
            </a:extLst>
          </p:cNvPr>
          <p:cNvSpPr/>
          <p:nvPr/>
        </p:nvSpPr>
        <p:spPr>
          <a:xfrm rot="5400000">
            <a:off x="5600700" y="3710764"/>
            <a:ext cx="304800" cy="2743200"/>
          </a:xfrm>
          <a:prstGeom prst="rightBrace">
            <a:avLst>
              <a:gd name="adj1" fmla="val 8333"/>
              <a:gd name="adj2" fmla="val 50000"/>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5AA0742B-8D01-CA2C-BDE6-6C6603970F64}"/>
              </a:ext>
            </a:extLst>
          </p:cNvPr>
          <p:cNvSpPr txBox="1"/>
          <p:nvPr/>
        </p:nvSpPr>
        <p:spPr>
          <a:xfrm>
            <a:off x="5474058" y="4396564"/>
            <a:ext cx="567784" cy="461665"/>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a:t>
            </a:r>
          </a:p>
        </p:txBody>
      </p:sp>
      <p:sp>
        <p:nvSpPr>
          <p:cNvPr id="32" name="TextBox 31">
            <a:extLst>
              <a:ext uri="{FF2B5EF4-FFF2-40B4-BE49-F238E27FC236}">
                <a16:creationId xmlns:a16="http://schemas.microsoft.com/office/drawing/2014/main" id="{8747DFD1-28D0-B266-A1F3-8227709656AE}"/>
              </a:ext>
            </a:extLst>
          </p:cNvPr>
          <p:cNvSpPr txBox="1"/>
          <p:nvPr/>
        </p:nvSpPr>
        <p:spPr>
          <a:xfrm>
            <a:off x="4575882" y="5234764"/>
            <a:ext cx="2701218"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t>
            </a:r>
            <a:r>
              <a:rPr kumimoji="0" lang="en-US" sz="2800" b="0" i="1" u="none" strike="noStrike" kern="0" cap="none" spc="0" normalizeH="0" baseline="0" noProof="0" dirty="0">
                <a:ln>
                  <a:noFill/>
                </a:ln>
                <a:solidFill>
                  <a:sysClr val="windowText" lastClr="000000"/>
                </a:solidFill>
                <a:effectLst/>
                <a:uLnTx/>
                <a:uFillTx/>
              </a:rPr>
              <a:t>m</a:t>
            </a:r>
            <a:r>
              <a:rPr kumimoji="0" lang="en-US" sz="2800" b="0" i="0" u="none" strike="noStrike" kern="0" cap="none" spc="0" normalizeH="0" baseline="0" noProof="0" dirty="0">
                <a:ln>
                  <a:noFill/>
                </a:ln>
                <a:solidFill>
                  <a:sysClr val="windowText" lastClr="000000"/>
                </a:solidFill>
                <a:effectLst/>
                <a:uLnTx/>
                <a:uFillTx/>
              </a:rPr>
              <a:t>-1 relations</a:t>
            </a:r>
            <a:endParaRPr kumimoji="0" lang="en-US" sz="2800" b="0" i="1" u="none" strike="noStrike" kern="0" cap="none" spc="0" normalizeH="0" baseline="0" noProof="0" dirty="0">
              <a:ln>
                <a:noFill/>
              </a:ln>
              <a:solidFill>
                <a:sysClr val="windowText" lastClr="000000"/>
              </a:solidFill>
              <a:effectLst/>
              <a:uLnTx/>
              <a:uFillTx/>
            </a:endParaRPr>
          </a:p>
        </p:txBody>
      </p:sp>
      <p:sp>
        <p:nvSpPr>
          <p:cNvPr id="33" name="Rectangular Callout 32">
            <a:extLst>
              <a:ext uri="{FF2B5EF4-FFF2-40B4-BE49-F238E27FC236}">
                <a16:creationId xmlns:a16="http://schemas.microsoft.com/office/drawing/2014/main" id="{555EB8AC-CC9C-DA0F-7697-BE8FC25CFAB9}"/>
              </a:ext>
            </a:extLst>
          </p:cNvPr>
          <p:cNvSpPr/>
          <p:nvPr/>
        </p:nvSpPr>
        <p:spPr>
          <a:xfrm>
            <a:off x="1866900" y="4015564"/>
            <a:ext cx="990600" cy="381000"/>
          </a:xfrm>
          <a:prstGeom prst="wedgeRectCallout">
            <a:avLst>
              <a:gd name="adj1" fmla="val 69353"/>
              <a:gd name="adj2" fmla="val 25739"/>
            </a:avLst>
          </a:prstGeom>
          <a:solidFill>
            <a:sysClr val="window" lastClr="FFFFFF"/>
          </a:solidFill>
          <a:ln w="25400" cap="flat" cmpd="sng" algn="ctr">
            <a:solidFill>
              <a:srgbClr val="F79646"/>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tuple</a:t>
            </a:r>
          </a:p>
        </p:txBody>
      </p:sp>
      <p:sp>
        <p:nvSpPr>
          <p:cNvPr id="34" name="Rectangular Callout 33">
            <a:extLst>
              <a:ext uri="{FF2B5EF4-FFF2-40B4-BE49-F238E27FC236}">
                <a16:creationId xmlns:a16="http://schemas.microsoft.com/office/drawing/2014/main" id="{3A606160-85E3-3DEE-AA59-F5282B73772E}"/>
              </a:ext>
            </a:extLst>
          </p:cNvPr>
          <p:cNvSpPr/>
          <p:nvPr/>
        </p:nvSpPr>
        <p:spPr>
          <a:xfrm>
            <a:off x="1866900" y="5158564"/>
            <a:ext cx="1219200" cy="381000"/>
          </a:xfrm>
          <a:prstGeom prst="wedgeRectCallout">
            <a:avLst>
              <a:gd name="adj1" fmla="val 64184"/>
              <a:gd name="adj2" fmla="val -139265"/>
            </a:avLst>
          </a:prstGeom>
          <a:solidFill>
            <a:sysClr val="window" lastClr="FFFFFF"/>
          </a:solidFill>
          <a:ln w="25400" cap="flat" cmpd="sng" algn="ctr">
            <a:solidFill>
              <a:srgbClr val="F79646"/>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relation</a:t>
            </a:r>
          </a:p>
        </p:txBody>
      </p:sp>
    </p:spTree>
    <p:extLst>
      <p:ext uri="{BB962C8B-B14F-4D97-AF65-F5344CB8AC3E}">
        <p14:creationId xmlns:p14="http://schemas.microsoft.com/office/powerpoint/2010/main" val="2385031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cap="small" dirty="0" err="1">
                <a:latin typeface="Helvetica" charset="0"/>
                <a:ea typeface="宋体" charset="0"/>
              </a:rPr>
              <a:t>PerTuple</a:t>
            </a:r>
            <a:r>
              <a:rPr lang="en-US" cap="small" dirty="0">
                <a:latin typeface="Helvetica" charset="0"/>
                <a:ea typeface="宋体" charset="0"/>
              </a:rPr>
              <a:t> &amp; </a:t>
            </a:r>
            <a:r>
              <a:rPr lang="en-US" cap="small" dirty="0" err="1">
                <a:latin typeface="Helvetica" charset="0"/>
                <a:ea typeface="宋体" charset="0"/>
              </a:rPr>
              <a:t>AllSol</a:t>
            </a:r>
            <a:r>
              <a:rPr lang="en-US" sz="3200" dirty="0">
                <a:latin typeface="Helvetica" charset="0"/>
                <a:ea typeface="宋体" charset="0"/>
                <a:cs typeface="宋体" charset="0"/>
              </a:rPr>
              <a:t>	</a:t>
            </a:r>
            <a:endParaRPr lang="en-US" dirty="0"/>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34</a:t>
            </a:fld>
            <a:endParaRPr lang="en-US" altLang="zh-CN"/>
          </a:p>
        </p:txBody>
      </p:sp>
      <p:sp>
        <p:nvSpPr>
          <p:cNvPr id="8" name="Content Placeholder 1">
            <a:extLst>
              <a:ext uri="{FF2B5EF4-FFF2-40B4-BE49-F238E27FC236}">
                <a16:creationId xmlns:a16="http://schemas.microsoft.com/office/drawing/2014/main" id="{27F8D375-3DA1-2AD5-EBA1-0A08CD76DD7C}"/>
              </a:ext>
            </a:extLst>
          </p:cNvPr>
          <p:cNvSpPr txBox="1">
            <a:spLocks/>
          </p:cNvSpPr>
          <p:nvPr/>
        </p:nvSpPr>
        <p:spPr>
          <a:xfrm>
            <a:off x="533400" y="1265238"/>
            <a:ext cx="8027066" cy="4308173"/>
          </a:xfrm>
          <a:prstGeom prst="rect">
            <a:avLst/>
          </a:prstGeom>
        </p:spPr>
        <p:txBody>
          <a:bodyPr vert="horz" lIns="91440" tIns="45720" rIns="91440" bIns="45720" rtlCol="0">
            <a:normAutofit/>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7710488" algn="r"/>
              </a:tabLst>
            </a:pPr>
            <a:r>
              <a:rPr lang="en-US" sz="2000" kern="0" cap="small" dirty="0" err="1"/>
              <a:t>PerTuple</a:t>
            </a:r>
            <a:r>
              <a:rPr lang="en-US" sz="2000" kern="0" dirty="0"/>
              <a:t> enforces R(∗,</a:t>
            </a:r>
            <a:r>
              <a:rPr lang="en-US" sz="2000" i="1" kern="0" dirty="0"/>
              <a:t>m</a:t>
            </a:r>
            <a:r>
              <a:rPr lang="en-US" sz="2000" kern="0" dirty="0"/>
              <a:t>)C</a:t>
            </a:r>
          </a:p>
          <a:p>
            <a:pPr>
              <a:tabLst>
                <a:tab pos="7710488" algn="r"/>
              </a:tabLst>
            </a:pPr>
            <a:r>
              <a:rPr lang="en-US" sz="1900" kern="0" dirty="0"/>
              <a:t>Store all connected combinations of </a:t>
            </a:r>
            <a:r>
              <a:rPr lang="en-US" sz="1900" i="1" kern="0" dirty="0"/>
              <a:t>m</a:t>
            </a:r>
            <a:r>
              <a:rPr lang="en-US" sz="1900" kern="0" dirty="0"/>
              <a:t> relations 	</a:t>
            </a:r>
          </a:p>
          <a:p>
            <a:pPr marL="0" indent="0">
              <a:buFontTx/>
              <a:buNone/>
              <a:tabLst>
                <a:tab pos="220663" algn="l"/>
                <a:tab pos="684213" algn="l"/>
                <a:tab pos="1136650" algn="l"/>
              </a:tabLst>
            </a:pPr>
            <a:r>
              <a:rPr lang="en-US" sz="2800" kern="0" dirty="0"/>
              <a:t>	</a:t>
            </a:r>
          </a:p>
          <a:p>
            <a:pPr marL="0" indent="0">
              <a:buFontTx/>
              <a:buNone/>
              <a:tabLst>
                <a:tab pos="220663" algn="l"/>
                <a:tab pos="684213" algn="l"/>
                <a:tab pos="1136650" algn="l"/>
              </a:tabLst>
            </a:pPr>
            <a:endParaRPr lang="en-US" kern="0" dirty="0"/>
          </a:p>
          <a:p>
            <a:pPr marL="0" indent="0">
              <a:buFontTx/>
              <a:buNone/>
            </a:pPr>
            <a:endParaRPr lang="en-US" kern="0" dirty="0"/>
          </a:p>
          <a:p>
            <a:pPr marL="0" indent="0">
              <a:buFontTx/>
              <a:buNone/>
            </a:pPr>
            <a:endParaRPr lang="en-US" sz="2000" kern="0" dirty="0"/>
          </a:p>
          <a:p>
            <a:r>
              <a:rPr lang="en-US" sz="2000" kern="0" dirty="0" err="1"/>
              <a:t>AllSol</a:t>
            </a:r>
            <a:r>
              <a:rPr lang="en-US" sz="2000" kern="0" dirty="0"/>
              <a:t> </a:t>
            </a:r>
            <a:r>
              <a:rPr lang="en-US" sz="2000" i="1" kern="0" dirty="0"/>
              <a:t>also </a:t>
            </a:r>
            <a:r>
              <a:rPr lang="en-US" sz="2000" kern="0" dirty="0"/>
              <a:t>enforces R(*,m)C</a:t>
            </a:r>
          </a:p>
        </p:txBody>
      </p:sp>
      <p:grpSp>
        <p:nvGrpSpPr>
          <p:cNvPr id="9" name="Group 3">
            <a:extLst>
              <a:ext uri="{FF2B5EF4-FFF2-40B4-BE49-F238E27FC236}">
                <a16:creationId xmlns:a16="http://schemas.microsoft.com/office/drawing/2014/main" id="{781640F7-7BC3-78A7-A1B3-699727AC835D}"/>
              </a:ext>
            </a:extLst>
          </p:cNvPr>
          <p:cNvGrpSpPr>
            <a:grpSpLocks/>
          </p:cNvGrpSpPr>
          <p:nvPr/>
        </p:nvGrpSpPr>
        <p:grpSpPr bwMode="auto">
          <a:xfrm>
            <a:off x="6690160" y="2070990"/>
            <a:ext cx="823202" cy="1424284"/>
            <a:chOff x="1486336" y="2706642"/>
            <a:chExt cx="822917" cy="1423873"/>
          </a:xfrm>
        </p:grpSpPr>
        <p:cxnSp>
          <p:nvCxnSpPr>
            <p:cNvPr id="10" name="Straight Connector 9">
              <a:extLst>
                <a:ext uri="{FF2B5EF4-FFF2-40B4-BE49-F238E27FC236}">
                  <a16:creationId xmlns:a16="http://schemas.microsoft.com/office/drawing/2014/main" id="{B39D41E1-AB13-CB7C-E8B7-6A81BFC63CD8}"/>
                </a:ext>
              </a:extLst>
            </p:cNvPr>
            <p:cNvCxnSpPr>
              <a:endCxn id="11" idx="0"/>
            </p:cNvCxnSpPr>
            <p:nvPr/>
          </p:nvCxnSpPr>
          <p:spPr>
            <a:xfrm>
              <a:off x="1886247" y="2706642"/>
              <a:ext cx="12696" cy="37295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Extract 23">
              <a:extLst>
                <a:ext uri="{FF2B5EF4-FFF2-40B4-BE49-F238E27FC236}">
                  <a16:creationId xmlns:a16="http://schemas.microsoft.com/office/drawing/2014/main" id="{74B77D0F-0870-C4EA-E04D-214E6645DC58}"/>
                </a:ext>
              </a:extLst>
            </p:cNvPr>
            <p:cNvSpPr/>
            <p:nvPr/>
          </p:nvSpPr>
          <p:spPr>
            <a:xfrm>
              <a:off x="1486336" y="3079597"/>
              <a:ext cx="823628" cy="1050622"/>
            </a:xfrm>
            <a:prstGeom prst="flowChartExtract">
              <a:avLst/>
            </a:prstGeom>
            <a:solidFill>
              <a:schemeClr val="bg1">
                <a:lumMod val="50000"/>
                <a:alpha val="1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 name="Straight Connector 11">
              <a:extLst>
                <a:ext uri="{FF2B5EF4-FFF2-40B4-BE49-F238E27FC236}">
                  <a16:creationId xmlns:a16="http://schemas.microsoft.com/office/drawing/2014/main" id="{9BC5AE31-CFAA-B25C-C753-085C7987D96B}"/>
                </a:ext>
              </a:extLst>
            </p:cNvPr>
            <p:cNvCxnSpPr/>
            <p:nvPr/>
          </p:nvCxnSpPr>
          <p:spPr>
            <a:xfrm flipH="1">
              <a:off x="1773575" y="3079597"/>
              <a:ext cx="125369" cy="104744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3">
            <a:extLst>
              <a:ext uri="{FF2B5EF4-FFF2-40B4-BE49-F238E27FC236}">
                <a16:creationId xmlns:a16="http://schemas.microsoft.com/office/drawing/2014/main" id="{BA7A4E12-9EF2-4347-992F-18139F84388F}"/>
              </a:ext>
            </a:extLst>
          </p:cNvPr>
          <p:cNvGrpSpPr>
            <a:grpSpLocks/>
          </p:cNvGrpSpPr>
          <p:nvPr/>
        </p:nvGrpSpPr>
        <p:grpSpPr bwMode="auto">
          <a:xfrm>
            <a:off x="7424304" y="2404606"/>
            <a:ext cx="779947" cy="1411820"/>
            <a:chOff x="2324986" y="3091472"/>
            <a:chExt cx="779677" cy="1411413"/>
          </a:xfrm>
        </p:grpSpPr>
        <p:cxnSp>
          <p:nvCxnSpPr>
            <p:cNvPr id="14" name="Straight Connector 14">
              <a:extLst>
                <a:ext uri="{FF2B5EF4-FFF2-40B4-BE49-F238E27FC236}">
                  <a16:creationId xmlns:a16="http://schemas.microsoft.com/office/drawing/2014/main" id="{D1611DB0-F39D-2E2E-BCFF-792CB2C1B9B8}"/>
                </a:ext>
              </a:extLst>
            </p:cNvPr>
            <p:cNvCxnSpPr/>
            <p:nvPr/>
          </p:nvCxnSpPr>
          <p:spPr>
            <a:xfrm>
              <a:off x="2706723" y="3091231"/>
              <a:ext cx="7934" cy="363433"/>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Extract 23">
              <a:extLst>
                <a:ext uri="{FF2B5EF4-FFF2-40B4-BE49-F238E27FC236}">
                  <a16:creationId xmlns:a16="http://schemas.microsoft.com/office/drawing/2014/main" id="{C4ABDBD4-CA1A-618C-AF91-4A136DA37C89}"/>
                </a:ext>
              </a:extLst>
            </p:cNvPr>
            <p:cNvSpPr/>
            <p:nvPr/>
          </p:nvSpPr>
          <p:spPr>
            <a:xfrm>
              <a:off x="2324267" y="3454664"/>
              <a:ext cx="780780" cy="1022055"/>
            </a:xfrm>
            <a:prstGeom prst="flowChartExtract">
              <a:avLst/>
            </a:prstGeom>
            <a:solidFill>
              <a:schemeClr val="bg1">
                <a:lumMod val="50000"/>
                <a:alpha val="49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6" name="Straight Connector 15">
              <a:extLst>
                <a:ext uri="{FF2B5EF4-FFF2-40B4-BE49-F238E27FC236}">
                  <a16:creationId xmlns:a16="http://schemas.microsoft.com/office/drawing/2014/main" id="{DC112645-D6EC-A76E-4ED6-F1C02E477A6A}"/>
                </a:ext>
              </a:extLst>
            </p:cNvPr>
            <p:cNvCxnSpPr/>
            <p:nvPr/>
          </p:nvCxnSpPr>
          <p:spPr>
            <a:xfrm flipH="1">
              <a:off x="2611506" y="3454664"/>
              <a:ext cx="103151" cy="104744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7">
            <a:extLst>
              <a:ext uri="{FF2B5EF4-FFF2-40B4-BE49-F238E27FC236}">
                <a16:creationId xmlns:a16="http://schemas.microsoft.com/office/drawing/2014/main" id="{B2363C30-C7AF-3F36-0C82-95824A3BB597}"/>
              </a:ext>
            </a:extLst>
          </p:cNvPr>
          <p:cNvGrpSpPr>
            <a:grpSpLocks/>
          </p:cNvGrpSpPr>
          <p:nvPr/>
        </p:nvGrpSpPr>
        <p:grpSpPr bwMode="auto">
          <a:xfrm>
            <a:off x="7057232" y="2274760"/>
            <a:ext cx="823202" cy="1393649"/>
            <a:chOff x="1855284" y="2833386"/>
            <a:chExt cx="822917" cy="1393247"/>
          </a:xfrm>
        </p:grpSpPr>
        <p:sp>
          <p:nvSpPr>
            <p:cNvPr id="18" name="Extract 23">
              <a:extLst>
                <a:ext uri="{FF2B5EF4-FFF2-40B4-BE49-F238E27FC236}">
                  <a16:creationId xmlns:a16="http://schemas.microsoft.com/office/drawing/2014/main" id="{9BC9CABE-6FB9-38C2-6039-892A99C2128D}"/>
                </a:ext>
              </a:extLst>
            </p:cNvPr>
            <p:cNvSpPr/>
            <p:nvPr/>
          </p:nvSpPr>
          <p:spPr>
            <a:xfrm>
              <a:off x="1854925" y="3175617"/>
              <a:ext cx="823627" cy="1050622"/>
            </a:xfrm>
            <a:prstGeom prst="flowChartExtract">
              <a:avLst/>
            </a:prstGeom>
            <a:solidFill>
              <a:schemeClr val="bg1">
                <a:lumMod val="50000"/>
                <a:alpha val="3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a:extLst>
                <a:ext uri="{FF2B5EF4-FFF2-40B4-BE49-F238E27FC236}">
                  <a16:creationId xmlns:a16="http://schemas.microsoft.com/office/drawing/2014/main" id="{9D8FDA2E-6FBA-7E96-D52B-760DA18EBD9F}"/>
                </a:ext>
              </a:extLst>
            </p:cNvPr>
            <p:cNvCxnSpPr/>
            <p:nvPr/>
          </p:nvCxnSpPr>
          <p:spPr>
            <a:xfrm>
              <a:off x="2256423" y="2832816"/>
              <a:ext cx="11109" cy="37295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AFD4F4E-D8CF-F84E-E1CB-34087BB6209D}"/>
                </a:ext>
              </a:extLst>
            </p:cNvPr>
            <p:cNvCxnSpPr>
              <a:stCxn id="18" idx="0"/>
            </p:cNvCxnSpPr>
            <p:nvPr/>
          </p:nvCxnSpPr>
          <p:spPr>
            <a:xfrm flipH="1">
              <a:off x="2142163" y="3175617"/>
              <a:ext cx="125370" cy="104427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E085AC43-A70C-87B5-A060-5D71DD6B18D3}"/>
              </a:ext>
            </a:extLst>
          </p:cNvPr>
          <p:cNvCxnSpPr>
            <a:endCxn id="22" idx="0"/>
          </p:cNvCxnSpPr>
          <p:nvPr/>
        </p:nvCxnSpPr>
        <p:spPr bwMode="auto">
          <a:xfrm flipH="1">
            <a:off x="8242735" y="2461515"/>
            <a:ext cx="4763" cy="455613"/>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2" name="Extract 23">
            <a:extLst>
              <a:ext uri="{FF2B5EF4-FFF2-40B4-BE49-F238E27FC236}">
                <a16:creationId xmlns:a16="http://schemas.microsoft.com/office/drawing/2014/main" id="{76006568-FC11-2D17-0E69-2079870B8A36}"/>
              </a:ext>
            </a:extLst>
          </p:cNvPr>
          <p:cNvSpPr/>
          <p:nvPr/>
        </p:nvSpPr>
        <p:spPr bwMode="auto">
          <a:xfrm>
            <a:off x="7747435" y="2917128"/>
            <a:ext cx="990600" cy="995362"/>
          </a:xfrm>
          <a:prstGeom prst="flowChartExtract">
            <a:avLst/>
          </a:prstGeom>
          <a:gradFill>
            <a:gsLst>
              <a:gs pos="0">
                <a:schemeClr val="tx1">
                  <a:lumMod val="50000"/>
                  <a:lumOff val="50000"/>
                </a:schemeClr>
              </a:gs>
              <a:gs pos="47000">
                <a:schemeClr val="accent1">
                  <a:shade val="93000"/>
                  <a:satMod val="130000"/>
                  <a:alpha val="53000"/>
                </a:schemeClr>
              </a:gs>
              <a:gs pos="100000">
                <a:schemeClr val="accent1">
                  <a:shade val="94000"/>
                  <a:satMod val="135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 name="Straight Connector 22">
            <a:extLst>
              <a:ext uri="{FF2B5EF4-FFF2-40B4-BE49-F238E27FC236}">
                <a16:creationId xmlns:a16="http://schemas.microsoft.com/office/drawing/2014/main" id="{3D90802E-619F-6EC4-9216-D6DFDEC90766}"/>
              </a:ext>
            </a:extLst>
          </p:cNvPr>
          <p:cNvCxnSpPr>
            <a:stCxn id="22" idx="0"/>
          </p:cNvCxnSpPr>
          <p:nvPr/>
        </p:nvCxnSpPr>
        <p:spPr bwMode="auto">
          <a:xfrm>
            <a:off x="8242735" y="2917128"/>
            <a:ext cx="146050" cy="101441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8570E03-4F8C-D0AF-BBF5-B6F8F709C1D6}"/>
              </a:ext>
            </a:extLst>
          </p:cNvPr>
          <p:cNvSpPr txBox="1">
            <a:spLocks noChangeArrowheads="1"/>
          </p:cNvSpPr>
          <p:nvPr/>
        </p:nvSpPr>
        <p:spPr bwMode="auto">
          <a:xfrm>
            <a:off x="8296133" y="2542138"/>
            <a:ext cx="503815" cy="246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600" i="1"/>
              <a:t>t</a:t>
            </a:r>
            <a:r>
              <a:rPr lang="en-US" sz="1600" i="1" baseline="-25000"/>
              <a:t>1</a:t>
            </a:r>
          </a:p>
        </p:txBody>
      </p:sp>
      <p:sp>
        <p:nvSpPr>
          <p:cNvPr id="25" name="TextBox 24">
            <a:extLst>
              <a:ext uri="{FF2B5EF4-FFF2-40B4-BE49-F238E27FC236}">
                <a16:creationId xmlns:a16="http://schemas.microsoft.com/office/drawing/2014/main" id="{9F62D08A-3F00-CFFB-18BB-670915D7BA77}"/>
              </a:ext>
            </a:extLst>
          </p:cNvPr>
          <p:cNvSpPr txBox="1">
            <a:spLocks noChangeArrowheads="1"/>
          </p:cNvSpPr>
          <p:nvPr/>
        </p:nvSpPr>
        <p:spPr bwMode="auto">
          <a:xfrm>
            <a:off x="7147656" y="2125458"/>
            <a:ext cx="503815" cy="246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600" i="1"/>
              <a:t>t</a:t>
            </a:r>
            <a:r>
              <a:rPr lang="en-US" sz="1600" i="1" baseline="-25000"/>
              <a:t>i</a:t>
            </a:r>
          </a:p>
        </p:txBody>
      </p:sp>
      <p:sp>
        <p:nvSpPr>
          <p:cNvPr id="26" name="TextBox 25">
            <a:extLst>
              <a:ext uri="{FF2B5EF4-FFF2-40B4-BE49-F238E27FC236}">
                <a16:creationId xmlns:a16="http://schemas.microsoft.com/office/drawing/2014/main" id="{BF794D85-6D3F-0A9D-9D42-ECDA7D6B8101}"/>
              </a:ext>
            </a:extLst>
          </p:cNvPr>
          <p:cNvSpPr txBox="1">
            <a:spLocks noChangeArrowheads="1"/>
          </p:cNvSpPr>
          <p:nvPr/>
        </p:nvSpPr>
        <p:spPr bwMode="auto">
          <a:xfrm>
            <a:off x="7848938" y="2440509"/>
            <a:ext cx="503815" cy="246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600" i="1"/>
              <a:t>t</a:t>
            </a:r>
            <a:r>
              <a:rPr lang="en-US" sz="1600" i="1" baseline="-25000"/>
              <a:t>2</a:t>
            </a:r>
          </a:p>
        </p:txBody>
      </p:sp>
      <p:sp>
        <p:nvSpPr>
          <p:cNvPr id="27" name="TextBox 26">
            <a:extLst>
              <a:ext uri="{FF2B5EF4-FFF2-40B4-BE49-F238E27FC236}">
                <a16:creationId xmlns:a16="http://schemas.microsoft.com/office/drawing/2014/main" id="{0566B628-D94D-B6BE-9E83-90452E5C40D3}"/>
              </a:ext>
            </a:extLst>
          </p:cNvPr>
          <p:cNvSpPr txBox="1">
            <a:spLocks noChangeArrowheads="1"/>
          </p:cNvSpPr>
          <p:nvPr/>
        </p:nvSpPr>
        <p:spPr bwMode="auto">
          <a:xfrm>
            <a:off x="7503379" y="2298228"/>
            <a:ext cx="503815" cy="246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600" i="1" dirty="0"/>
              <a:t>t</a:t>
            </a:r>
            <a:r>
              <a:rPr lang="en-US" sz="1600" i="1" baseline="-25000" dirty="0"/>
              <a:t>3</a:t>
            </a:r>
          </a:p>
        </p:txBody>
      </p:sp>
      <p:sp>
        <p:nvSpPr>
          <p:cNvPr id="28" name="Rectangle 27">
            <a:extLst>
              <a:ext uri="{FF2B5EF4-FFF2-40B4-BE49-F238E27FC236}">
                <a16:creationId xmlns:a16="http://schemas.microsoft.com/office/drawing/2014/main" id="{73B037E1-D45C-AB5A-9020-9E31FA6E83D6}"/>
              </a:ext>
            </a:extLst>
          </p:cNvPr>
          <p:cNvSpPr/>
          <p:nvPr/>
        </p:nvSpPr>
        <p:spPr>
          <a:xfrm>
            <a:off x="953126" y="2153568"/>
            <a:ext cx="5497552" cy="1672686"/>
          </a:xfrm>
          <a:prstGeom prst="rect">
            <a:avLst/>
          </a:prstGeom>
          <a:noFill/>
          <a:ln>
            <a:solidFill>
              <a:srgbClr val="3A65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None/>
              <a:tabLst>
                <a:tab pos="220663" algn="l"/>
                <a:tab pos="561975" algn="l"/>
                <a:tab pos="904875" algn="l"/>
                <a:tab pos="1247775" algn="l"/>
              </a:tabLst>
            </a:pPr>
            <a:r>
              <a:rPr lang="en-US" sz="1600" dirty="0">
                <a:solidFill>
                  <a:schemeClr val="tx1"/>
                </a:solidFill>
              </a:rPr>
              <a:t>Repeat until a fixpoint</a:t>
            </a:r>
          </a:p>
          <a:p>
            <a:pPr>
              <a:buNone/>
              <a:tabLst>
                <a:tab pos="220663" algn="l"/>
                <a:tab pos="561975" algn="l"/>
                <a:tab pos="904875" algn="l"/>
                <a:tab pos="1247775" algn="l"/>
              </a:tabLst>
            </a:pPr>
            <a:r>
              <a:rPr lang="en-US" sz="1600" dirty="0">
                <a:solidFill>
                  <a:schemeClr val="tx1"/>
                </a:solidFill>
              </a:rPr>
              <a:t>	For each combination of </a:t>
            </a:r>
            <a:r>
              <a:rPr lang="en-US" sz="1600" i="1" dirty="0">
                <a:solidFill>
                  <a:schemeClr val="tx1"/>
                </a:solidFill>
              </a:rPr>
              <a:t>m</a:t>
            </a:r>
            <a:r>
              <a:rPr lang="en-US" sz="1600" dirty="0">
                <a:solidFill>
                  <a:schemeClr val="tx1"/>
                </a:solidFill>
              </a:rPr>
              <a:t> relations</a:t>
            </a:r>
          </a:p>
          <a:p>
            <a:pPr>
              <a:buNone/>
              <a:tabLst>
                <a:tab pos="220663" algn="l"/>
                <a:tab pos="561975" algn="l"/>
                <a:tab pos="904875" algn="l"/>
                <a:tab pos="1247775" algn="l"/>
              </a:tabLst>
            </a:pPr>
            <a:r>
              <a:rPr lang="en-US" sz="1600" dirty="0">
                <a:solidFill>
                  <a:schemeClr val="tx1"/>
                </a:solidFill>
              </a:rPr>
              <a:t>		For each relation in a combination</a:t>
            </a:r>
          </a:p>
          <a:p>
            <a:pPr>
              <a:buNone/>
              <a:tabLst>
                <a:tab pos="220663" algn="l"/>
                <a:tab pos="561975" algn="l"/>
                <a:tab pos="904875" algn="l"/>
                <a:tab pos="1247775" algn="l"/>
              </a:tabLst>
            </a:pPr>
            <a:r>
              <a:rPr lang="en-US" sz="1600" dirty="0">
                <a:solidFill>
                  <a:schemeClr val="tx1"/>
                </a:solidFill>
              </a:rPr>
              <a:t>			For each tuple </a:t>
            </a:r>
            <a:r>
              <a:rPr lang="en-US" i="1" dirty="0" err="1">
                <a:solidFill>
                  <a:schemeClr val="tx1"/>
                </a:solidFill>
                <a:latin typeface="Times New Roman" panose="02020603050405020304" pitchFamily="18" charset="0"/>
                <a:cs typeface="Times New Roman" panose="02020603050405020304" pitchFamily="18" charset="0"/>
              </a:rPr>
              <a:t>t</a:t>
            </a:r>
            <a:r>
              <a:rPr lang="en-US" i="1" baseline="-25000" dirty="0" err="1">
                <a:solidFill>
                  <a:schemeClr val="tx1"/>
                </a:solidFill>
                <a:latin typeface="Times New Roman" panose="02020603050405020304" pitchFamily="18" charset="0"/>
                <a:cs typeface="Times New Roman" panose="02020603050405020304" pitchFamily="18" charset="0"/>
              </a:rPr>
              <a:t>i</a:t>
            </a:r>
            <a:r>
              <a:rPr lang="en-US" sz="1600" dirty="0">
                <a:solidFill>
                  <a:schemeClr val="tx1"/>
                </a:solidFill>
              </a:rPr>
              <a:t> in a relation</a:t>
            </a:r>
          </a:p>
          <a:p>
            <a:pPr>
              <a:buNone/>
              <a:tabLst>
                <a:tab pos="220663" algn="l"/>
                <a:tab pos="561975" algn="l"/>
                <a:tab pos="904875" algn="l"/>
                <a:tab pos="1247775" algn="l"/>
              </a:tabLst>
            </a:pPr>
            <a:r>
              <a:rPr lang="en-US" sz="1600" dirty="0">
                <a:solidFill>
                  <a:schemeClr val="tx1"/>
                </a:solidFill>
              </a:rPr>
              <a:t>				Run a backtrack search to ensure that  				</a:t>
            </a:r>
            <a:r>
              <a:rPr lang="en-US" sz="1600" i="1" dirty="0" err="1">
                <a:solidFill>
                  <a:schemeClr val="tx1"/>
                </a:solidFill>
                <a:latin typeface="Times New Roman" panose="02020603050405020304" pitchFamily="18" charset="0"/>
                <a:cs typeface="Times New Roman" panose="02020603050405020304" pitchFamily="18" charset="0"/>
              </a:rPr>
              <a:t>t</a:t>
            </a:r>
            <a:r>
              <a:rPr lang="en-US" sz="1600" i="1" baseline="-25000" dirty="0" err="1">
                <a:solidFill>
                  <a:schemeClr val="tx1"/>
                </a:solidFill>
                <a:latin typeface="Times New Roman" panose="02020603050405020304" pitchFamily="18" charset="0"/>
                <a:cs typeface="Times New Roman" panose="02020603050405020304" pitchFamily="18" charset="0"/>
              </a:rPr>
              <a:t>i</a:t>
            </a:r>
            <a:r>
              <a:rPr lang="en-US" sz="1600" i="1" baseline="-250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rPr>
              <a:t>is supported in the </a:t>
            </a:r>
            <a:r>
              <a:rPr lang="en-US" sz="1600" i="1" dirty="0">
                <a:solidFill>
                  <a:schemeClr val="tx1"/>
                </a:solidFill>
              </a:rPr>
              <a:t>m</a:t>
            </a:r>
            <a:r>
              <a:rPr lang="en-US" sz="1600" dirty="0">
                <a:solidFill>
                  <a:schemeClr val="tx1"/>
                </a:solidFill>
              </a:rPr>
              <a:t>-1 relations</a:t>
            </a:r>
          </a:p>
        </p:txBody>
      </p:sp>
      <p:sp>
        <p:nvSpPr>
          <p:cNvPr id="29" name="TextBox 28">
            <a:extLst>
              <a:ext uri="{FF2B5EF4-FFF2-40B4-BE49-F238E27FC236}">
                <a16:creationId xmlns:a16="http://schemas.microsoft.com/office/drawing/2014/main" id="{F9792CA3-8637-5AE8-5CDD-13E24167AF5D}"/>
              </a:ext>
            </a:extLst>
          </p:cNvPr>
          <p:cNvSpPr txBox="1"/>
          <p:nvPr/>
        </p:nvSpPr>
        <p:spPr>
          <a:xfrm>
            <a:off x="5627787" y="1263806"/>
            <a:ext cx="2424011" cy="369332"/>
          </a:xfrm>
          <a:prstGeom prst="rect">
            <a:avLst/>
          </a:prstGeom>
          <a:noFill/>
        </p:spPr>
        <p:txBody>
          <a:bodyPr wrap="none" rtlCol="0">
            <a:spAutoFit/>
          </a:bodyPr>
          <a:lstStyle/>
          <a:p>
            <a:pPr>
              <a:tabLst>
                <a:tab pos="7999413" algn="r"/>
              </a:tabLst>
            </a:pPr>
            <a:r>
              <a:rPr lang="en-US" dirty="0">
                <a:solidFill>
                  <a:srgbClr val="E46C0A"/>
                </a:solidFill>
              </a:rPr>
              <a:t>[</a:t>
            </a:r>
            <a:r>
              <a:rPr lang="en-US" dirty="0" err="1">
                <a:solidFill>
                  <a:srgbClr val="E46C0A"/>
                </a:solidFill>
              </a:rPr>
              <a:t>Karakashian</a:t>
            </a:r>
            <a:r>
              <a:rPr lang="en-US" dirty="0">
                <a:solidFill>
                  <a:srgbClr val="E46C0A"/>
                </a:solidFill>
              </a:rPr>
              <a:t>+  AAAI 10]</a:t>
            </a:r>
          </a:p>
        </p:txBody>
      </p:sp>
      <p:sp>
        <p:nvSpPr>
          <p:cNvPr id="30" name="TextBox 29">
            <a:extLst>
              <a:ext uri="{FF2B5EF4-FFF2-40B4-BE49-F238E27FC236}">
                <a16:creationId xmlns:a16="http://schemas.microsoft.com/office/drawing/2014/main" id="{8B6B0A83-61F6-F5BF-0F92-EDC96F76CA43}"/>
              </a:ext>
            </a:extLst>
          </p:cNvPr>
          <p:cNvSpPr txBox="1"/>
          <p:nvPr/>
        </p:nvSpPr>
        <p:spPr>
          <a:xfrm>
            <a:off x="5521490" y="4050399"/>
            <a:ext cx="2912016" cy="369332"/>
          </a:xfrm>
          <a:prstGeom prst="rect">
            <a:avLst/>
          </a:prstGeom>
          <a:noFill/>
        </p:spPr>
        <p:txBody>
          <a:bodyPr wrap="none" rtlCol="0">
            <a:spAutoFit/>
          </a:bodyPr>
          <a:lstStyle/>
          <a:p>
            <a:pPr>
              <a:tabLst>
                <a:tab pos="7999413" algn="r"/>
              </a:tabLst>
            </a:pPr>
            <a:r>
              <a:rPr lang="en-US" dirty="0">
                <a:solidFill>
                  <a:srgbClr val="E46C0A"/>
                </a:solidFill>
              </a:rPr>
              <a:t>[</a:t>
            </a:r>
            <a:r>
              <a:rPr lang="en-US" dirty="0" err="1">
                <a:solidFill>
                  <a:srgbClr val="E46C0A"/>
                </a:solidFill>
              </a:rPr>
              <a:t>Karakashian</a:t>
            </a:r>
            <a:r>
              <a:rPr lang="en-US" dirty="0">
                <a:solidFill>
                  <a:srgbClr val="E46C0A"/>
                </a:solidFill>
              </a:rPr>
              <a:t> PhD Thesis]</a:t>
            </a:r>
          </a:p>
        </p:txBody>
      </p:sp>
      <p:sp>
        <p:nvSpPr>
          <p:cNvPr id="31" name="Rectangle 30">
            <a:extLst>
              <a:ext uri="{FF2B5EF4-FFF2-40B4-BE49-F238E27FC236}">
                <a16:creationId xmlns:a16="http://schemas.microsoft.com/office/drawing/2014/main" id="{771DE79B-80CA-669B-7065-E9581AC03E57}"/>
              </a:ext>
            </a:extLst>
          </p:cNvPr>
          <p:cNvSpPr/>
          <p:nvPr/>
        </p:nvSpPr>
        <p:spPr>
          <a:xfrm>
            <a:off x="953126" y="4393701"/>
            <a:ext cx="5497552" cy="1317619"/>
          </a:xfrm>
          <a:prstGeom prst="rect">
            <a:avLst/>
          </a:prstGeom>
          <a:noFill/>
          <a:ln>
            <a:solidFill>
              <a:srgbClr val="3A65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None/>
              <a:tabLst>
                <a:tab pos="220663" algn="l"/>
                <a:tab pos="561975" algn="l"/>
                <a:tab pos="904875" algn="l"/>
                <a:tab pos="1247775" algn="l"/>
              </a:tabLst>
            </a:pPr>
            <a:r>
              <a:rPr lang="en-US" sz="1600" dirty="0">
                <a:solidFill>
                  <a:schemeClr val="tx1"/>
                </a:solidFill>
              </a:rPr>
              <a:t>Repeat until a fixpoint</a:t>
            </a:r>
          </a:p>
          <a:p>
            <a:pPr>
              <a:buNone/>
              <a:tabLst>
                <a:tab pos="220663" algn="l"/>
                <a:tab pos="561975" algn="l"/>
                <a:tab pos="904875" algn="l"/>
                <a:tab pos="1247775" algn="l"/>
              </a:tabLst>
            </a:pPr>
            <a:r>
              <a:rPr lang="en-US" sz="1600" dirty="0">
                <a:solidFill>
                  <a:schemeClr val="tx1"/>
                </a:solidFill>
              </a:rPr>
              <a:t>	For each combination of </a:t>
            </a:r>
            <a:r>
              <a:rPr lang="en-US" sz="1600" i="1" dirty="0">
                <a:solidFill>
                  <a:schemeClr val="tx1"/>
                </a:solidFill>
              </a:rPr>
              <a:t>m</a:t>
            </a:r>
            <a:r>
              <a:rPr lang="en-US" sz="1600" dirty="0">
                <a:solidFill>
                  <a:schemeClr val="tx1"/>
                </a:solidFill>
              </a:rPr>
              <a:t> relations</a:t>
            </a:r>
          </a:p>
          <a:p>
            <a:pPr>
              <a:buNone/>
              <a:tabLst>
                <a:tab pos="220663" algn="l"/>
                <a:tab pos="561975" algn="l"/>
                <a:tab pos="904875" algn="l"/>
                <a:tab pos="1247775" algn="l"/>
              </a:tabLst>
            </a:pPr>
            <a:r>
              <a:rPr lang="en-US" sz="1600" dirty="0">
                <a:solidFill>
                  <a:schemeClr val="tx1"/>
                </a:solidFill>
              </a:rPr>
              <a:t>		Run a backtrack search and find all solutions</a:t>
            </a:r>
          </a:p>
          <a:p>
            <a:pPr>
              <a:buNone/>
              <a:tabLst>
                <a:tab pos="220663" algn="l"/>
                <a:tab pos="561975" algn="l"/>
                <a:tab pos="904875" algn="l"/>
                <a:tab pos="1247775" algn="l"/>
              </a:tabLst>
            </a:pPr>
            <a:r>
              <a:rPr lang="en-US" sz="1600" dirty="0">
                <a:solidFill>
                  <a:schemeClr val="tx1"/>
                </a:solidFill>
              </a:rPr>
              <a:t>		Remove any tuples that are not present in a solution</a:t>
            </a:r>
          </a:p>
        </p:txBody>
      </p:sp>
    </p:spTree>
    <p:extLst>
      <p:ext uri="{BB962C8B-B14F-4D97-AF65-F5344CB8AC3E}">
        <p14:creationId xmlns:p14="http://schemas.microsoft.com/office/powerpoint/2010/main" val="2487124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3600" dirty="0"/>
              <a:t>Piecewise-Functionality in </a:t>
            </a:r>
            <a:r>
              <a:rPr lang="en-US" sz="3600" dirty="0" err="1"/>
              <a:t>PerTuple</a:t>
            </a:r>
            <a:endParaRPr lang="en-US" sz="3600" dirty="0"/>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35</a:t>
            </a:fld>
            <a:endParaRPr lang="en-US" altLang="zh-CN"/>
          </a:p>
        </p:txBody>
      </p:sp>
      <p:sp>
        <p:nvSpPr>
          <p:cNvPr id="7" name="Content Placeholder 2">
            <a:extLst>
              <a:ext uri="{FF2B5EF4-FFF2-40B4-BE49-F238E27FC236}">
                <a16:creationId xmlns:a16="http://schemas.microsoft.com/office/drawing/2014/main" id="{3FB487D7-92EB-5A02-5074-816E11260DEB}"/>
              </a:ext>
            </a:extLst>
          </p:cNvPr>
          <p:cNvSpPr>
            <a:spLocks noGrp="1"/>
          </p:cNvSpPr>
          <p:nvPr>
            <p:ph sz="half" idx="1"/>
          </p:nvPr>
        </p:nvSpPr>
        <p:spPr>
          <a:xfrm>
            <a:off x="533399" y="1265238"/>
            <a:ext cx="7996947" cy="2476377"/>
          </a:xfrm>
        </p:spPr>
        <p:txBody>
          <a:bodyPr/>
          <a:lstStyle/>
          <a:p>
            <a:r>
              <a:rPr lang="en-US" sz="2400" cap="small" dirty="0" err="1"/>
              <a:t>PerFB</a:t>
            </a:r>
            <a:r>
              <a:rPr lang="en-US" sz="2400" cap="small" dirty="0"/>
              <a:t> </a:t>
            </a:r>
            <a:r>
              <a:rPr lang="en-US" sz="2400" dirty="0"/>
              <a:t>extends</a:t>
            </a:r>
            <a:r>
              <a:rPr lang="en-US" sz="2400" cap="small" dirty="0"/>
              <a:t> </a:t>
            </a:r>
            <a:r>
              <a:rPr lang="en-US" sz="2400" cap="small" dirty="0" err="1"/>
              <a:t>PerTuple</a:t>
            </a:r>
            <a:r>
              <a:rPr lang="en-US" sz="2400" cap="small" dirty="0"/>
              <a:t> </a:t>
            </a:r>
            <a:r>
              <a:rPr lang="en-US" sz="2400" dirty="0"/>
              <a:t>with piecewise functionality</a:t>
            </a:r>
          </a:p>
          <a:p>
            <a:pPr lvl="1"/>
            <a:endParaRPr lang="en-US" sz="2000" dirty="0"/>
          </a:p>
        </p:txBody>
      </p:sp>
      <p:sp>
        <p:nvSpPr>
          <p:cNvPr id="8" name="Rounded Rectangle 7">
            <a:extLst>
              <a:ext uri="{FF2B5EF4-FFF2-40B4-BE49-F238E27FC236}">
                <a16:creationId xmlns:a16="http://schemas.microsoft.com/office/drawing/2014/main" id="{855B4AC4-7A56-EA75-6BA8-ED7C9399F670}"/>
              </a:ext>
            </a:extLst>
          </p:cNvPr>
          <p:cNvSpPr/>
          <p:nvPr/>
        </p:nvSpPr>
        <p:spPr>
          <a:xfrm>
            <a:off x="1120765" y="3888843"/>
            <a:ext cx="365760" cy="365760"/>
          </a:xfrm>
          <a:prstGeom prst="roundRect">
            <a:avLst/>
          </a:prstGeom>
          <a:solidFill>
            <a:srgbClr val="3366FF">
              <a:alpha val="20000"/>
            </a:srgbClr>
          </a:solidFill>
          <a:ln>
            <a:solidFill>
              <a:srgbClr val="3366FF">
                <a:alpha val="99000"/>
              </a:srgbClr>
            </a:solidFill>
          </a:ln>
          <a:effectLst/>
        </p:spPr>
        <p:style>
          <a:lnRef idx="1">
            <a:schemeClr val="accent1"/>
          </a:lnRef>
          <a:fillRef idx="3">
            <a:schemeClr val="accent1"/>
          </a:fillRef>
          <a:effectRef idx="2">
            <a:schemeClr val="accent1"/>
          </a:effectRef>
          <a:fontRef idx="minor">
            <a:schemeClr val="lt1"/>
          </a:fontRef>
        </p:style>
        <p:txBody>
          <a:bodyPr lIns="0" tIns="0" rIns="0" bIns="91440" rtlCol="0" anchor="ctr"/>
          <a:lstStyle/>
          <a:p>
            <a:pPr algn="ctr"/>
            <a:endParaRPr lang="en-US" sz="2400" baseline="-25000" dirty="0">
              <a:solidFill>
                <a:srgbClr val="000000"/>
              </a:solidFill>
              <a:latin typeface="Times New Roman"/>
              <a:cs typeface="Times New Roman"/>
            </a:endParaRPr>
          </a:p>
        </p:txBody>
      </p:sp>
      <p:graphicFrame>
        <p:nvGraphicFramePr>
          <p:cNvPr id="9" name="Table 8">
            <a:extLst>
              <a:ext uri="{FF2B5EF4-FFF2-40B4-BE49-F238E27FC236}">
                <a16:creationId xmlns:a16="http://schemas.microsoft.com/office/drawing/2014/main" id="{EF9B9ACF-244F-873C-CB5A-1D6925DD9C2F}"/>
              </a:ext>
            </a:extLst>
          </p:cNvPr>
          <p:cNvGraphicFramePr>
            <a:graphicFrameLocks noGrp="1"/>
          </p:cNvGraphicFramePr>
          <p:nvPr>
            <p:extLst>
              <p:ext uri="{D42A27DB-BD31-4B8C-83A1-F6EECF244321}">
                <p14:modId xmlns:p14="http://schemas.microsoft.com/office/powerpoint/2010/main" val="3653716685"/>
              </p:ext>
            </p:extLst>
          </p:nvPr>
        </p:nvGraphicFramePr>
        <p:xfrm>
          <a:off x="2696972" y="2803804"/>
          <a:ext cx="951070" cy="2560320"/>
        </p:xfrm>
        <a:graphic>
          <a:graphicData uri="http://schemas.openxmlformats.org/drawingml/2006/table">
            <a:tbl>
              <a:tblPr firstRow="1" bandRow="1">
                <a:tableStyleId>{5C22544A-7EE6-4342-B048-85BDC9FD1C3A}</a:tableStyleId>
              </a:tblPr>
              <a:tblGrid>
                <a:gridCol w="654755">
                  <a:extLst>
                    <a:ext uri="{9D8B030D-6E8A-4147-A177-3AD203B41FA5}">
                      <a16:colId xmlns:a16="http://schemas.microsoft.com/office/drawing/2014/main" val="20000"/>
                    </a:ext>
                  </a:extLst>
                </a:gridCol>
                <a:gridCol w="296315">
                  <a:extLst>
                    <a:ext uri="{9D8B030D-6E8A-4147-A177-3AD203B41FA5}">
                      <a16:colId xmlns:a16="http://schemas.microsoft.com/office/drawing/2014/main" val="20001"/>
                    </a:ext>
                  </a:extLst>
                </a:gridCol>
              </a:tblGrid>
              <a:tr h="224045">
                <a:tc gridSpan="2">
                  <a:txBody>
                    <a:bodyPr/>
                    <a:lstStyle/>
                    <a:p>
                      <a:pPr algn="ctr"/>
                      <a:r>
                        <a:rPr lang="en-US" b="0" i="1" dirty="0">
                          <a:solidFill>
                            <a:srgbClr val="3A65BC"/>
                          </a:solidFill>
                          <a:latin typeface="Times New Roman"/>
                          <a:cs typeface="Times New Roman"/>
                        </a:rPr>
                        <a:t>σ</a:t>
                      </a:r>
                      <a:r>
                        <a:rPr lang="en-US" b="0" i="0" baseline="-25000" dirty="0">
                          <a:solidFill>
                            <a:srgbClr val="3A65BC"/>
                          </a:solidFill>
                          <a:latin typeface="Times New Roman"/>
                          <a:cs typeface="Times New Roman"/>
                        </a:rPr>
                        <a:t>1</a:t>
                      </a:r>
                      <a:endParaRPr lang="en-US" b="0" i="0" baseline="0" dirty="0">
                        <a:solidFill>
                          <a:srgbClr val="3A65BC"/>
                        </a:solidFill>
                        <a:latin typeface="Times New Roman"/>
                        <a:cs typeface="Times New Roman"/>
                      </a:endParaRPr>
                    </a:p>
                  </a:txBody>
                  <a:tcPr marL="0" marR="0" marT="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b="0" i="1" baseline="-2500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045">
                <a:tc rowSpan="4">
                  <a:txBody>
                    <a:bodyPr/>
                    <a:lstStyle/>
                    <a:p>
                      <a:pPr algn="r"/>
                      <a:r>
                        <a:rPr lang="en-US" b="0" i="1" baseline="0" dirty="0">
                          <a:solidFill>
                            <a:srgbClr val="000000"/>
                          </a:solidFill>
                          <a:latin typeface="Times New Roman"/>
                          <a:cs typeface="Times New Roman"/>
                        </a:rPr>
                        <a:t>cb</a:t>
                      </a:r>
                      <a:r>
                        <a:rPr lang="en-US" b="0" i="0" baseline="-25000" dirty="0">
                          <a:solidFill>
                            <a:srgbClr val="000000"/>
                          </a:solidFill>
                          <a:latin typeface="Times New Roman"/>
                          <a:cs typeface="Times New Roman"/>
                        </a:rPr>
                        <a:t>1</a:t>
                      </a:r>
                    </a:p>
                  </a:txBody>
                  <a:tcPr marL="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1</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4045">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endParaRPr>
                    </a:p>
                  </a:txBody>
                  <a:tcPr marL="0" marR="0" marT="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2</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4045">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endParaRPr>
                    </a:p>
                  </a:txBody>
                  <a:tcPr marL="0" marR="0" marT="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3</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4045">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endParaRPr>
                    </a:p>
                  </a:txBody>
                  <a:tcPr marL="0" marR="0" marT="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4</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4045">
                <a:tc row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i="1" baseline="0" dirty="0">
                          <a:solidFill>
                            <a:srgbClr val="000000"/>
                          </a:solidFill>
                          <a:latin typeface="Times New Roman"/>
                          <a:cs typeface="Times New Roman"/>
                        </a:rPr>
                        <a:t>cb</a:t>
                      </a:r>
                      <a:r>
                        <a:rPr lang="en-US" b="0" i="0" baseline="-25000" dirty="0">
                          <a:solidFill>
                            <a:srgbClr val="000000"/>
                          </a:solidFill>
                          <a:latin typeface="Times New Roman"/>
                          <a:cs typeface="Times New Roman"/>
                        </a:rPr>
                        <a:t>2</a:t>
                      </a:r>
                    </a:p>
                  </a:txBody>
                  <a:tcPr marL="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5</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4045">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endParaRPr>
                    </a:p>
                  </a:txBody>
                  <a:tcPr marL="0" marR="0" marT="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6</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404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i="1" baseline="0" dirty="0">
                          <a:solidFill>
                            <a:srgbClr val="000000"/>
                          </a:solidFill>
                          <a:latin typeface="Times New Roman"/>
                          <a:cs typeface="Times New Roman"/>
                        </a:rPr>
                        <a:t>cb</a:t>
                      </a:r>
                      <a:r>
                        <a:rPr lang="en-US" b="0" i="0" baseline="-25000" dirty="0">
                          <a:solidFill>
                            <a:srgbClr val="000000"/>
                          </a:solidFill>
                          <a:latin typeface="Times New Roman"/>
                          <a:cs typeface="Times New Roman"/>
                        </a:rPr>
                        <a:t>3</a:t>
                      </a:r>
                    </a:p>
                  </a:txBody>
                  <a:tcPr marL="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7</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10" name="Table 9">
            <a:extLst>
              <a:ext uri="{FF2B5EF4-FFF2-40B4-BE49-F238E27FC236}">
                <a16:creationId xmlns:a16="http://schemas.microsoft.com/office/drawing/2014/main" id="{0581D94B-380D-1DA7-0B40-8AC783CF3B5B}"/>
              </a:ext>
            </a:extLst>
          </p:cNvPr>
          <p:cNvGraphicFramePr>
            <a:graphicFrameLocks noGrp="1"/>
          </p:cNvGraphicFramePr>
          <p:nvPr>
            <p:extLst>
              <p:ext uri="{D42A27DB-BD31-4B8C-83A1-F6EECF244321}">
                <p14:modId xmlns:p14="http://schemas.microsoft.com/office/powerpoint/2010/main" val="2578768929"/>
              </p:ext>
            </p:extLst>
          </p:nvPr>
        </p:nvGraphicFramePr>
        <p:xfrm>
          <a:off x="3772051" y="2803804"/>
          <a:ext cx="925100" cy="2560320"/>
        </p:xfrm>
        <a:graphic>
          <a:graphicData uri="http://schemas.openxmlformats.org/drawingml/2006/table">
            <a:tbl>
              <a:tblPr firstRow="1" bandRow="1">
                <a:tableStyleId>{5C22544A-7EE6-4342-B048-85BDC9FD1C3A}</a:tableStyleId>
              </a:tblPr>
              <a:tblGrid>
                <a:gridCol w="605934">
                  <a:extLst>
                    <a:ext uri="{9D8B030D-6E8A-4147-A177-3AD203B41FA5}">
                      <a16:colId xmlns:a16="http://schemas.microsoft.com/office/drawing/2014/main" val="20000"/>
                    </a:ext>
                  </a:extLst>
                </a:gridCol>
                <a:gridCol w="319166">
                  <a:extLst>
                    <a:ext uri="{9D8B030D-6E8A-4147-A177-3AD203B41FA5}">
                      <a16:colId xmlns:a16="http://schemas.microsoft.com/office/drawing/2014/main" val="20001"/>
                    </a:ext>
                  </a:extLst>
                </a:gridCol>
              </a:tblGrid>
              <a:tr h="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3A65BC"/>
                          </a:solidFill>
                          <a:latin typeface="Times New Roman"/>
                          <a:cs typeface="Times New Roman"/>
                        </a:rPr>
                        <a:t>σ</a:t>
                      </a:r>
                      <a:r>
                        <a:rPr lang="en-US" b="0" i="0" baseline="-25000" dirty="0">
                          <a:solidFill>
                            <a:srgbClr val="3A65BC"/>
                          </a:solidFill>
                          <a:latin typeface="Times New Roman"/>
                          <a:cs typeface="Times New Roman"/>
                        </a:rPr>
                        <a:t>2</a:t>
                      </a:r>
                      <a:endParaRPr lang="en-US" b="0" i="0" baseline="0" dirty="0">
                        <a:solidFill>
                          <a:srgbClr val="3A65BC"/>
                        </a:solidFill>
                        <a:latin typeface="Times New Roman"/>
                        <a:cs typeface="Times New Roman"/>
                      </a:endParaRPr>
                    </a:p>
                  </a:txBody>
                  <a:tcPr marL="0" marR="0" marT="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rowSpan="3">
                  <a:txBody>
                    <a:bodyPr/>
                    <a:lstStyle/>
                    <a:p>
                      <a:pPr algn="r"/>
                      <a:r>
                        <a:rPr lang="en-US" b="0" i="1" baseline="0" dirty="0">
                          <a:solidFill>
                            <a:srgbClr val="000000"/>
                          </a:solidFill>
                          <a:latin typeface="Times New Roman"/>
                          <a:cs typeface="Times New Roman"/>
                        </a:rPr>
                        <a:t>cb</a:t>
                      </a:r>
                      <a:r>
                        <a:rPr lang="en-US" b="0" i="0" baseline="-25000" dirty="0">
                          <a:solidFill>
                            <a:srgbClr val="000000"/>
                          </a:solidFill>
                          <a:latin typeface="Times New Roman"/>
                          <a:cs typeface="Times New Roman"/>
                        </a:rPr>
                        <a:t>4</a:t>
                      </a:r>
                      <a:endParaRPr lang="en-US" b="0" i="0" baseline="0" dirty="0">
                        <a:solidFill>
                          <a:srgbClr val="000000"/>
                        </a:solidFill>
                        <a:latin typeface="Times New Roman"/>
                        <a:cs typeface="Times New Roman"/>
                      </a:endParaRPr>
                    </a:p>
                  </a:txBody>
                  <a:tcPr marL="0" marT="0" anchor="ctr">
                    <a:lnL w="28575"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1</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4045">
                <a:tc vMerge="1">
                  <a:txBody>
                    <a:bodyPr/>
                    <a:lstStyle/>
                    <a:p>
                      <a:pPr algn="ctr"/>
                      <a:endParaRPr lang="en-US" b="0" i="1" baseline="0" dirty="0">
                        <a:solidFill>
                          <a:srgbClr val="000000"/>
                        </a:solidFill>
                        <a:latin typeface="Times New Roman"/>
                        <a:cs typeface="Times New Roman"/>
                      </a:endParaRPr>
                    </a:p>
                  </a:txBody>
                  <a:tcPr marL="0" marR="0" marT="0" anchor="ctr">
                    <a:lnL w="28575"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2</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4045">
                <a:tc vMerge="1">
                  <a:txBody>
                    <a:bodyPr/>
                    <a:lstStyle/>
                    <a:p>
                      <a:pPr algn="ctr"/>
                      <a:endParaRPr lang="en-US" b="0" i="1" baseline="0" dirty="0">
                        <a:solidFill>
                          <a:srgbClr val="000000"/>
                        </a:solidFill>
                        <a:latin typeface="Times New Roman"/>
                        <a:cs typeface="Times New Roman"/>
                      </a:endParaRPr>
                    </a:p>
                  </a:txBody>
                  <a:tcPr marL="0" marR="0" marT="0" anchor="ctr">
                    <a:lnL w="28575"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3</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2087">
                <a:tc>
                  <a:txBody>
                    <a:bodyPr/>
                    <a:lstStyle/>
                    <a:p>
                      <a:pPr algn="r"/>
                      <a:r>
                        <a:rPr lang="en-US" b="0" i="1" baseline="0" dirty="0">
                          <a:solidFill>
                            <a:srgbClr val="000000"/>
                          </a:solidFill>
                          <a:latin typeface="Times New Roman"/>
                          <a:cs typeface="Times New Roman"/>
                        </a:rPr>
                        <a:t>cb</a:t>
                      </a:r>
                      <a:r>
                        <a:rPr lang="en-US" b="0" i="0" baseline="-25000" dirty="0">
                          <a:solidFill>
                            <a:srgbClr val="000000"/>
                          </a:solidFill>
                          <a:latin typeface="Times New Roman"/>
                          <a:cs typeface="Times New Roman"/>
                        </a:rPr>
                        <a:t>5</a:t>
                      </a:r>
                      <a:endParaRPr lang="en-US" b="0" i="0" baseline="0" dirty="0">
                        <a:solidFill>
                          <a:srgbClr val="000000"/>
                        </a:solidFill>
                        <a:latin typeface="Times New Roman"/>
                        <a:cs typeface="Times New Roman"/>
                      </a:endParaRPr>
                    </a:p>
                  </a:txBody>
                  <a:tcPr marL="0" marT="0" anchor="ctr">
                    <a:lnL w="28575"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4</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4045">
                <a:tc rowSpan="3">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i="1" baseline="0" dirty="0">
                          <a:solidFill>
                            <a:srgbClr val="000000"/>
                          </a:solidFill>
                          <a:latin typeface="Times New Roman"/>
                          <a:cs typeface="Times New Roman"/>
                        </a:rPr>
                        <a:t>cb</a:t>
                      </a:r>
                      <a:r>
                        <a:rPr lang="en-US" b="0" i="0" baseline="-25000" dirty="0">
                          <a:solidFill>
                            <a:srgbClr val="000000"/>
                          </a:solidFill>
                          <a:latin typeface="Times New Roman"/>
                          <a:cs typeface="Times New Roman"/>
                        </a:rPr>
                        <a:t>6</a:t>
                      </a:r>
                      <a:endParaRPr lang="en-US" b="0" i="0" baseline="0" dirty="0">
                        <a:solidFill>
                          <a:srgbClr val="000000"/>
                        </a:solidFill>
                        <a:latin typeface="Times New Roman"/>
                        <a:cs typeface="Times New Roman"/>
                      </a:endParaRPr>
                    </a:p>
                  </a:txBody>
                  <a:tcPr marL="0" marT="0" anchor="ctr">
                    <a:lnL w="28575"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5</a:t>
                      </a:r>
                    </a:p>
                  </a:txBody>
                  <a:tcPr marL="0" marR="0" marT="0"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4045">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0" dirty="0">
                        <a:solidFill>
                          <a:srgbClr val="000000"/>
                        </a:solidFill>
                        <a:latin typeface="Times New Roman"/>
                        <a:cs typeface="Times New Roman"/>
                      </a:endParaRPr>
                    </a:p>
                  </a:txBody>
                  <a:tcPr marL="0" marR="0" marT="0" anchor="ctr">
                    <a:lnL w="28575"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6</a:t>
                      </a:r>
                    </a:p>
                  </a:txBody>
                  <a:tcPr marL="0" marR="0" marT="0"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4045">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0" dirty="0">
                        <a:solidFill>
                          <a:srgbClr val="000000"/>
                        </a:solidFill>
                        <a:latin typeface="Times New Roman"/>
                        <a:cs typeface="Times New Roman"/>
                      </a:endParaRPr>
                    </a:p>
                  </a:txBody>
                  <a:tcPr marL="0" marR="0" marT="0" anchor="ctr">
                    <a:lnL w="28575"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7</a:t>
                      </a:r>
                    </a:p>
                  </a:txBody>
                  <a:tcPr marL="0" marR="0" marT="0"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1" name="Table 10">
            <a:extLst>
              <a:ext uri="{FF2B5EF4-FFF2-40B4-BE49-F238E27FC236}">
                <a16:creationId xmlns:a16="http://schemas.microsoft.com/office/drawing/2014/main" id="{C72B37C8-3100-C70A-C188-159E6C2C6113}"/>
              </a:ext>
            </a:extLst>
          </p:cNvPr>
          <p:cNvGraphicFramePr>
            <a:graphicFrameLocks noGrp="1"/>
          </p:cNvGraphicFramePr>
          <p:nvPr>
            <p:extLst>
              <p:ext uri="{D42A27DB-BD31-4B8C-83A1-F6EECF244321}">
                <p14:modId xmlns:p14="http://schemas.microsoft.com/office/powerpoint/2010/main" val="1577444072"/>
              </p:ext>
            </p:extLst>
          </p:nvPr>
        </p:nvGraphicFramePr>
        <p:xfrm>
          <a:off x="4804639" y="2803804"/>
          <a:ext cx="767118" cy="2560320"/>
        </p:xfrm>
        <a:graphic>
          <a:graphicData uri="http://schemas.openxmlformats.org/drawingml/2006/table">
            <a:tbl>
              <a:tblPr firstRow="1" bandRow="1">
                <a:tableStyleId>{5C22544A-7EE6-4342-B048-85BDC9FD1C3A}</a:tableStyleId>
              </a:tblPr>
              <a:tblGrid>
                <a:gridCol w="436195">
                  <a:extLst>
                    <a:ext uri="{9D8B030D-6E8A-4147-A177-3AD203B41FA5}">
                      <a16:colId xmlns:a16="http://schemas.microsoft.com/office/drawing/2014/main" val="20000"/>
                    </a:ext>
                  </a:extLst>
                </a:gridCol>
                <a:gridCol w="330923">
                  <a:extLst>
                    <a:ext uri="{9D8B030D-6E8A-4147-A177-3AD203B41FA5}">
                      <a16:colId xmlns:a16="http://schemas.microsoft.com/office/drawing/2014/main" val="20001"/>
                    </a:ext>
                  </a:extLst>
                </a:gridCol>
              </a:tblGrid>
              <a:tr h="171066">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3A65BC"/>
                          </a:solidFill>
                          <a:latin typeface="Times New Roman"/>
                          <a:cs typeface="Times New Roman"/>
                        </a:rPr>
                        <a:t>σ</a:t>
                      </a:r>
                      <a:r>
                        <a:rPr lang="en-US" b="0" i="0" baseline="-25000" dirty="0">
                          <a:solidFill>
                            <a:srgbClr val="3A65BC"/>
                          </a:solidFill>
                          <a:latin typeface="Times New Roman"/>
                          <a:cs typeface="Times New Roman"/>
                        </a:rPr>
                        <a:t>3</a:t>
                      </a:r>
                      <a:endParaRPr lang="en-US" b="0" i="0" baseline="0" dirty="0">
                        <a:solidFill>
                          <a:srgbClr val="3A65BC"/>
                        </a:solidFill>
                        <a:latin typeface="Times New Roman"/>
                        <a:cs typeface="Times New Roman"/>
                      </a:endParaRPr>
                    </a:p>
                  </a:txBody>
                  <a:tcPr marL="0" marR="0" marT="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066">
                <a:tc rowSpan="2">
                  <a:txBody>
                    <a:bodyPr/>
                    <a:lstStyle/>
                    <a:p>
                      <a:pPr algn="r"/>
                      <a:r>
                        <a:rPr lang="en-US" b="0" i="1" baseline="0" dirty="0">
                          <a:solidFill>
                            <a:srgbClr val="000000"/>
                          </a:solidFill>
                          <a:latin typeface="Times New Roman"/>
                          <a:cs typeface="Times New Roman"/>
                        </a:rPr>
                        <a:t>cb</a:t>
                      </a:r>
                      <a:r>
                        <a:rPr lang="en-US" b="0" i="0" baseline="-25000" dirty="0">
                          <a:solidFill>
                            <a:srgbClr val="000000"/>
                          </a:solidFill>
                          <a:latin typeface="Times New Roman"/>
                          <a:cs typeface="Times New Roman"/>
                        </a:rPr>
                        <a:t>7</a:t>
                      </a:r>
                    </a:p>
                  </a:txBody>
                  <a:tcPr marL="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1</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4045">
                <a:tc vMerge="1">
                  <a:txBody>
                    <a:bodyPr/>
                    <a:lstStyle/>
                    <a:p>
                      <a:pPr algn="ctr"/>
                      <a:endParaRPr lang="en-US" b="0" i="1" baseline="-2500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2</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4045">
                <a:tc rowSpan="5">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i="1" baseline="0" dirty="0">
                          <a:solidFill>
                            <a:srgbClr val="000000"/>
                          </a:solidFill>
                          <a:latin typeface="Times New Roman"/>
                          <a:cs typeface="Times New Roman"/>
                        </a:rPr>
                        <a:t>cb</a:t>
                      </a:r>
                      <a:r>
                        <a:rPr lang="en-US" b="0" i="0" baseline="-25000" dirty="0">
                          <a:solidFill>
                            <a:srgbClr val="000000"/>
                          </a:solidFill>
                          <a:latin typeface="Times New Roman"/>
                          <a:cs typeface="Times New Roman"/>
                        </a:rPr>
                        <a:t>8</a:t>
                      </a:r>
                    </a:p>
                    <a:p>
                      <a:pPr marL="0" marR="0" indent="0" algn="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latin typeface="Times New Roman"/>
                        <a:cs typeface="Times New Roman"/>
                      </a:endParaRPr>
                    </a:p>
                  </a:txBody>
                  <a:tcPr marL="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3</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4045">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4</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4045">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5</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4045">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6</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4045">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7</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654BBFCD-80DC-8B2D-8A78-2A95CDDCB057}"/>
              </a:ext>
            </a:extLst>
          </p:cNvPr>
          <p:cNvGraphicFramePr>
            <a:graphicFrameLocks noGrp="1"/>
          </p:cNvGraphicFramePr>
          <p:nvPr>
            <p:extLst>
              <p:ext uri="{D42A27DB-BD31-4B8C-83A1-F6EECF244321}">
                <p14:modId xmlns:p14="http://schemas.microsoft.com/office/powerpoint/2010/main" val="1538721058"/>
              </p:ext>
            </p:extLst>
          </p:nvPr>
        </p:nvGraphicFramePr>
        <p:xfrm>
          <a:off x="7769293" y="2877931"/>
          <a:ext cx="1086114" cy="2560320"/>
        </p:xfrm>
        <a:graphic>
          <a:graphicData uri="http://schemas.openxmlformats.org/drawingml/2006/table">
            <a:tbl>
              <a:tblPr firstRow="1" bandRow="1">
                <a:tableStyleId>{5C22544A-7EE6-4342-B048-85BDC9FD1C3A}</a:tableStyleId>
              </a:tblPr>
              <a:tblGrid>
                <a:gridCol w="711779">
                  <a:extLst>
                    <a:ext uri="{9D8B030D-6E8A-4147-A177-3AD203B41FA5}">
                      <a16:colId xmlns:a16="http://schemas.microsoft.com/office/drawing/2014/main" val="20000"/>
                    </a:ext>
                  </a:extLst>
                </a:gridCol>
                <a:gridCol w="374335">
                  <a:extLst>
                    <a:ext uri="{9D8B030D-6E8A-4147-A177-3AD203B41FA5}">
                      <a16:colId xmlns:a16="http://schemas.microsoft.com/office/drawing/2014/main" val="20001"/>
                    </a:ext>
                  </a:extLst>
                </a:gridCol>
              </a:tblGrid>
              <a:tr h="306713">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3A65BC"/>
                          </a:solidFill>
                          <a:latin typeface="Times New Roman"/>
                          <a:cs typeface="Times New Roman"/>
                        </a:rPr>
                        <a:t>σ</a:t>
                      </a:r>
                      <a:r>
                        <a:rPr lang="en-US" b="0" i="0" baseline="-25000" dirty="0">
                          <a:solidFill>
                            <a:srgbClr val="3A65BC"/>
                          </a:solidFill>
                          <a:latin typeface="Times New Roman"/>
                          <a:cs typeface="Times New Roman"/>
                        </a:rPr>
                        <a:t>1</a:t>
                      </a:r>
                      <a:r>
                        <a:rPr lang="en-US" b="0" i="0" baseline="0" dirty="0">
                          <a:solidFill>
                            <a:srgbClr val="3A65BC"/>
                          </a:solidFill>
                          <a:latin typeface="Times New Roman"/>
                          <a:cs typeface="Times New Roman"/>
                        </a:rPr>
                        <a:t>∪</a:t>
                      </a:r>
                      <a:r>
                        <a:rPr lang="en-US" b="0" i="1" dirty="0">
                          <a:solidFill>
                            <a:srgbClr val="3A65BC"/>
                          </a:solidFill>
                          <a:latin typeface="Times New Roman"/>
                          <a:cs typeface="Times New Roman"/>
                        </a:rPr>
                        <a:t>σ</a:t>
                      </a:r>
                      <a:r>
                        <a:rPr lang="en-US" b="0" i="0" baseline="-25000" dirty="0">
                          <a:solidFill>
                            <a:srgbClr val="3A65BC"/>
                          </a:solidFill>
                          <a:latin typeface="Times New Roman"/>
                          <a:cs typeface="Times New Roman"/>
                        </a:rPr>
                        <a:t>2</a:t>
                      </a:r>
                      <a:r>
                        <a:rPr lang="en-US" b="0" i="0" baseline="0" dirty="0">
                          <a:solidFill>
                            <a:srgbClr val="3A65BC"/>
                          </a:solidFill>
                          <a:latin typeface="Times New Roman"/>
                          <a:cs typeface="Times New Roman"/>
                        </a:rPr>
                        <a:t>∪</a:t>
                      </a:r>
                      <a:r>
                        <a:rPr lang="en-US" b="0" i="1" dirty="0">
                          <a:solidFill>
                            <a:srgbClr val="3A65BC"/>
                          </a:solidFill>
                          <a:latin typeface="Times New Roman"/>
                          <a:cs typeface="Times New Roman"/>
                        </a:rPr>
                        <a:t>σ</a:t>
                      </a:r>
                      <a:r>
                        <a:rPr lang="en-US" b="0" i="0" baseline="-25000" dirty="0">
                          <a:solidFill>
                            <a:srgbClr val="3A65BC"/>
                          </a:solidFill>
                          <a:latin typeface="Times New Roman"/>
                          <a:cs typeface="Times New Roman"/>
                        </a:rPr>
                        <a:t>3</a:t>
                      </a:r>
                    </a:p>
                  </a:txBody>
                  <a:tcPr marL="0" marR="0" marT="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6713">
                <a:tc rowSpan="2">
                  <a:txBody>
                    <a:bodyPr/>
                    <a:lstStyle/>
                    <a:p>
                      <a:pPr algn="r"/>
                      <a:r>
                        <a:rPr lang="en-US" b="0" i="1" baseline="0" dirty="0">
                          <a:solidFill>
                            <a:srgbClr val="000000"/>
                          </a:solidFill>
                          <a:latin typeface="Times New Roman"/>
                          <a:cs typeface="Times New Roman"/>
                        </a:rPr>
                        <a:t>fb</a:t>
                      </a:r>
                      <a:r>
                        <a:rPr lang="en-US" b="0" i="0" baseline="-25000" dirty="0">
                          <a:solidFill>
                            <a:srgbClr val="000000"/>
                          </a:solidFill>
                          <a:latin typeface="Times New Roman"/>
                          <a:cs typeface="Times New Roman"/>
                        </a:rPr>
                        <a:t>1</a:t>
                      </a:r>
                      <a:endParaRPr lang="en-US" b="0" i="0" baseline="0" dirty="0">
                        <a:solidFill>
                          <a:srgbClr val="000000"/>
                        </a:solidFill>
                        <a:latin typeface="Times New Roman"/>
                        <a:cs typeface="Times New Roman"/>
                      </a:endParaRPr>
                    </a:p>
                  </a:txBody>
                  <a:tcPr marL="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1</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6713">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endParaRPr>
                    </a:p>
                  </a:txBody>
                  <a:tcPr marL="0" marR="0" marT="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2</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6713">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i="1" baseline="0" dirty="0">
                          <a:solidFill>
                            <a:srgbClr val="000000"/>
                          </a:solidFill>
                          <a:latin typeface="Times New Roman"/>
                          <a:cs typeface="Times New Roman"/>
                        </a:rPr>
                        <a:t>fb</a:t>
                      </a:r>
                      <a:r>
                        <a:rPr lang="en-US" b="0" i="0" baseline="-25000" dirty="0">
                          <a:solidFill>
                            <a:srgbClr val="000000"/>
                          </a:solidFill>
                          <a:latin typeface="Times New Roman"/>
                          <a:cs typeface="Times New Roman"/>
                        </a:rPr>
                        <a:t>2</a:t>
                      </a:r>
                      <a:endParaRPr lang="en-US" b="0" i="0" baseline="0" dirty="0">
                        <a:solidFill>
                          <a:srgbClr val="000000"/>
                        </a:solidFill>
                        <a:latin typeface="Times New Roman"/>
                        <a:cs typeface="Times New Roman"/>
                      </a:endParaRPr>
                    </a:p>
                  </a:txBody>
                  <a:tcPr marL="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3</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6713">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i="1" baseline="0" dirty="0">
                          <a:solidFill>
                            <a:srgbClr val="000000"/>
                          </a:solidFill>
                          <a:latin typeface="Times New Roman"/>
                          <a:cs typeface="Times New Roman"/>
                        </a:rPr>
                        <a:t>fb</a:t>
                      </a:r>
                      <a:r>
                        <a:rPr lang="en-US" b="0" i="0" baseline="-25000" dirty="0">
                          <a:solidFill>
                            <a:srgbClr val="000000"/>
                          </a:solidFill>
                          <a:latin typeface="Times New Roman"/>
                          <a:cs typeface="Times New Roman"/>
                        </a:rPr>
                        <a:t>3</a:t>
                      </a:r>
                    </a:p>
                  </a:txBody>
                  <a:tcPr marL="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4</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713">
                <a:tc row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i="1" baseline="0" dirty="0">
                          <a:solidFill>
                            <a:srgbClr val="000000"/>
                          </a:solidFill>
                          <a:latin typeface="Times New Roman"/>
                          <a:cs typeface="Times New Roman"/>
                        </a:rPr>
                        <a:t>fb</a:t>
                      </a:r>
                      <a:r>
                        <a:rPr lang="en-US" b="0" i="0" baseline="-25000" dirty="0">
                          <a:solidFill>
                            <a:srgbClr val="000000"/>
                          </a:solidFill>
                          <a:latin typeface="Times New Roman"/>
                          <a:cs typeface="Times New Roman"/>
                        </a:rPr>
                        <a:t>4</a:t>
                      </a:r>
                      <a:endParaRPr lang="en-US" b="0" i="0" baseline="0" dirty="0">
                        <a:solidFill>
                          <a:srgbClr val="000000"/>
                        </a:solidFill>
                        <a:latin typeface="Times New Roman"/>
                        <a:cs typeface="Times New Roman"/>
                      </a:endParaRPr>
                    </a:p>
                  </a:txBody>
                  <a:tcPr marL="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5</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6713">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6</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6713">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i="1" baseline="0" dirty="0">
                          <a:solidFill>
                            <a:srgbClr val="000000"/>
                          </a:solidFill>
                          <a:latin typeface="Times New Roman"/>
                          <a:cs typeface="Times New Roman"/>
                        </a:rPr>
                        <a:t>fb</a:t>
                      </a:r>
                      <a:r>
                        <a:rPr lang="en-US" b="0" i="0" baseline="-25000" dirty="0">
                          <a:solidFill>
                            <a:srgbClr val="000000"/>
                          </a:solidFill>
                          <a:latin typeface="Times New Roman"/>
                          <a:cs typeface="Times New Roman"/>
                        </a:rPr>
                        <a:t>5</a:t>
                      </a:r>
                      <a:endParaRPr lang="en-US" b="0" i="0" baseline="0" dirty="0">
                        <a:solidFill>
                          <a:srgbClr val="000000"/>
                        </a:solidFill>
                        <a:latin typeface="Times New Roman"/>
                        <a:cs typeface="Times New Roman"/>
                      </a:endParaRPr>
                    </a:p>
                  </a:txBody>
                  <a:tcPr marL="0" marT="0" anchor="ctr">
                    <a:lnL w="19050" cap="flat" cmpd="sng" algn="ctr">
                      <a:noFill/>
                      <a:prstDash val="solid"/>
                      <a:round/>
                      <a:headEnd type="none" w="med" len="med"/>
                      <a:tailEnd type="none" w="med" len="med"/>
                    </a:lnL>
                    <a:lnR w="381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7</a:t>
                      </a:r>
                    </a:p>
                  </a:txBody>
                  <a:tcPr marL="0" marR="0" marT="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3" name="Table 12">
            <a:extLst>
              <a:ext uri="{FF2B5EF4-FFF2-40B4-BE49-F238E27FC236}">
                <a16:creationId xmlns:a16="http://schemas.microsoft.com/office/drawing/2014/main" id="{6522BB07-5441-0BFA-09C9-EF81332F2E03}"/>
              </a:ext>
            </a:extLst>
          </p:cNvPr>
          <p:cNvGraphicFramePr>
            <a:graphicFrameLocks noGrp="1"/>
          </p:cNvGraphicFramePr>
          <p:nvPr>
            <p:extLst>
              <p:ext uri="{D42A27DB-BD31-4B8C-83A1-F6EECF244321}">
                <p14:modId xmlns:p14="http://schemas.microsoft.com/office/powerpoint/2010/main" val="4118975849"/>
              </p:ext>
            </p:extLst>
          </p:nvPr>
        </p:nvGraphicFramePr>
        <p:xfrm>
          <a:off x="6266674" y="2828772"/>
          <a:ext cx="695639" cy="2560320"/>
        </p:xfrm>
        <a:graphic>
          <a:graphicData uri="http://schemas.openxmlformats.org/drawingml/2006/table">
            <a:tbl>
              <a:tblPr firstRow="1" bandRow="1">
                <a:tableStyleId>{5C22544A-7EE6-4342-B048-85BDC9FD1C3A}</a:tableStyleId>
              </a:tblPr>
              <a:tblGrid>
                <a:gridCol w="321304">
                  <a:extLst>
                    <a:ext uri="{9D8B030D-6E8A-4147-A177-3AD203B41FA5}">
                      <a16:colId xmlns:a16="http://schemas.microsoft.com/office/drawing/2014/main" val="20000"/>
                    </a:ext>
                  </a:extLst>
                </a:gridCol>
                <a:gridCol w="374335">
                  <a:extLst>
                    <a:ext uri="{9D8B030D-6E8A-4147-A177-3AD203B41FA5}">
                      <a16:colId xmlns:a16="http://schemas.microsoft.com/office/drawing/2014/main" val="20001"/>
                    </a:ext>
                  </a:extLst>
                </a:gridCol>
              </a:tblGrid>
              <a:tr h="306713">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3A65BC"/>
                          </a:solidFill>
                          <a:latin typeface="Times New Roman"/>
                          <a:cs typeface="Times New Roman"/>
                        </a:rPr>
                        <a:t>σ</a:t>
                      </a:r>
                      <a:r>
                        <a:rPr lang="en-US" b="0" i="0" baseline="-25000" dirty="0">
                          <a:solidFill>
                            <a:srgbClr val="3A65BC"/>
                          </a:solidFill>
                          <a:latin typeface="Times New Roman"/>
                          <a:cs typeface="Times New Roman"/>
                        </a:rPr>
                        <a:t>1</a:t>
                      </a:r>
                      <a:r>
                        <a:rPr lang="en-US" b="0" i="0" baseline="0" dirty="0">
                          <a:solidFill>
                            <a:srgbClr val="3A65BC"/>
                          </a:solidFill>
                          <a:latin typeface="Times New Roman"/>
                          <a:cs typeface="Times New Roman"/>
                        </a:rPr>
                        <a:t>∪</a:t>
                      </a:r>
                      <a:r>
                        <a:rPr lang="en-US" b="0" i="1" dirty="0">
                          <a:solidFill>
                            <a:srgbClr val="3A65BC"/>
                          </a:solidFill>
                          <a:latin typeface="Times New Roman"/>
                          <a:cs typeface="Times New Roman"/>
                        </a:rPr>
                        <a:t>σ</a:t>
                      </a:r>
                      <a:r>
                        <a:rPr lang="en-US" b="0" i="0" baseline="-25000" dirty="0">
                          <a:solidFill>
                            <a:srgbClr val="3A65BC"/>
                          </a:solidFill>
                          <a:latin typeface="Times New Roman"/>
                          <a:cs typeface="Times New Roman"/>
                        </a:rPr>
                        <a:t>3</a:t>
                      </a:r>
                    </a:p>
                  </a:txBody>
                  <a:tcPr marL="0" marR="0" marT="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6713">
                <a:tc rowSpan="2">
                  <a:txBody>
                    <a:bodyPr/>
                    <a:lstStyle/>
                    <a:p>
                      <a:pPr algn="ctr"/>
                      <a:r>
                        <a:rPr lang="en-US" b="0" i="1" baseline="0" dirty="0">
                          <a:solidFill>
                            <a:srgbClr val="000000"/>
                          </a:solidFill>
                          <a:latin typeface="Times New Roman"/>
                          <a:cs typeface="Times New Roman"/>
                        </a:rPr>
                        <a:t>ib</a:t>
                      </a:r>
                      <a:r>
                        <a:rPr lang="en-US" b="0" i="0" baseline="-25000" dirty="0">
                          <a:solidFill>
                            <a:srgbClr val="000000"/>
                          </a:solidFill>
                          <a:latin typeface="Times New Roman"/>
                          <a:cs typeface="Times New Roman"/>
                        </a:rPr>
                        <a:t>1</a:t>
                      </a:r>
                      <a:endParaRPr lang="en-US" b="0" i="0" baseline="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28575" cap="flat" cmpd="sng" algn="ctr">
                      <a:solidFill>
                        <a:prstClr val="black"/>
                      </a:solid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1</a:t>
                      </a:r>
                    </a:p>
                  </a:txBody>
                  <a:tcPr marL="0" marR="0" marT="0" anchor="ctr">
                    <a:lnL w="28575" cap="flat" cmpd="sng" algn="ctr">
                      <a:solidFill>
                        <a:prstClr val="black"/>
                      </a:solidFill>
                      <a:prstDash val="sysDot"/>
                      <a:round/>
                      <a:headEnd type="none" w="med" len="med"/>
                      <a:tailEnd type="none" w="med" len="med"/>
                    </a:lnL>
                    <a:lnR w="28575" cap="flat" cmpd="sng" algn="ctr">
                      <a:solidFill>
                        <a:prstClr val="black"/>
                      </a:solidFill>
                      <a:prstDash val="sysDot"/>
                      <a:round/>
                      <a:headEnd type="none" w="med" len="med"/>
                      <a:tailEnd type="none" w="med" len="med"/>
                    </a:lnR>
                    <a:lnT w="28575" cap="flat" cmpd="sng" algn="ctr">
                      <a:solidFill>
                        <a:prstClr val="black"/>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6713">
                <a:tc vMerge="1">
                  <a:txBody>
                    <a:bodyPr/>
                    <a:lstStyle/>
                    <a:p>
                      <a:pPr algn="ctr"/>
                      <a:endParaRPr lang="en-US" b="0" i="1" baseline="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28575" cap="flat" cmpd="sng" algn="ctr">
                      <a:solidFill>
                        <a:prstClr val="black"/>
                      </a:solid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2</a:t>
                      </a:r>
                    </a:p>
                  </a:txBody>
                  <a:tcPr marL="0" marR="0" marT="0" anchor="ctr">
                    <a:lnL w="28575" cap="flat" cmpd="sng" algn="ctr">
                      <a:solidFill>
                        <a:prstClr val="black"/>
                      </a:solidFill>
                      <a:prstDash val="sysDot"/>
                      <a:round/>
                      <a:headEnd type="none" w="med" len="med"/>
                      <a:tailEnd type="none" w="med" len="med"/>
                    </a:lnL>
                    <a:lnR w="28575" cap="flat" cmpd="sng" algn="ctr">
                      <a:solidFill>
                        <a:prstClr val="black"/>
                      </a:solidFill>
                      <a:prstDash val="sysDot"/>
                      <a:round/>
                      <a:headEnd type="none" w="med" len="med"/>
                      <a:tailEnd type="none" w="med" len="med"/>
                    </a:lnR>
                    <a:lnT w="6350" cap="flat" cmpd="sng" algn="ctr">
                      <a:noFill/>
                      <a:prstDash val="solid"/>
                      <a:round/>
                      <a:headEnd type="none" w="med" len="med"/>
                      <a:tailEnd type="none" w="med" len="med"/>
                    </a:lnT>
                    <a:lnB w="28575"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6713">
                <a:tc rowSpan="2">
                  <a:txBody>
                    <a:bodyPr/>
                    <a:lstStyle/>
                    <a:p>
                      <a:pPr algn="ctr"/>
                      <a:r>
                        <a:rPr lang="en-US" b="0" i="1" baseline="0" dirty="0">
                          <a:solidFill>
                            <a:srgbClr val="000000"/>
                          </a:solidFill>
                          <a:latin typeface="Times New Roman"/>
                          <a:cs typeface="Times New Roman"/>
                        </a:rPr>
                        <a:t>ib</a:t>
                      </a:r>
                      <a:r>
                        <a:rPr lang="en-US" b="0" i="0" baseline="-25000" dirty="0">
                          <a:solidFill>
                            <a:srgbClr val="000000"/>
                          </a:solidFill>
                          <a:latin typeface="Times New Roman"/>
                          <a:cs typeface="Times New Roman"/>
                        </a:rPr>
                        <a:t>2</a:t>
                      </a:r>
                      <a:endParaRPr lang="en-US" b="0" i="0" baseline="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28575" cap="flat" cmpd="sng" algn="ctr">
                      <a:solidFill>
                        <a:prstClr val="black"/>
                      </a:solid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3</a:t>
                      </a:r>
                    </a:p>
                  </a:txBody>
                  <a:tcPr marL="0" marR="0" marT="0" anchor="ctr">
                    <a:lnL w="28575" cap="flat" cmpd="sng" algn="ctr">
                      <a:solidFill>
                        <a:prstClr val="black"/>
                      </a:solidFill>
                      <a:prstDash val="sysDot"/>
                      <a:round/>
                      <a:headEnd type="none" w="med" len="med"/>
                      <a:tailEnd type="none" w="med" len="med"/>
                    </a:lnL>
                    <a:lnR w="28575" cap="flat" cmpd="sng" algn="ctr">
                      <a:solidFill>
                        <a:prstClr val="black"/>
                      </a:solidFill>
                      <a:prstDash val="sysDot"/>
                      <a:round/>
                      <a:headEnd type="none" w="med" len="med"/>
                      <a:tailEnd type="none" w="med" len="med"/>
                    </a:lnR>
                    <a:lnT w="28575" cap="flat" cmpd="sng" algn="ctr">
                      <a:solidFill>
                        <a:scrgbClr r="0" g="0" b="0"/>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6713">
                <a:tc vMerge="1">
                  <a:txBody>
                    <a:bodyPr/>
                    <a:lstStyle/>
                    <a:p>
                      <a:pPr algn="ctr"/>
                      <a:endParaRPr lang="en-US" b="0" i="1" baseline="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28575" cap="flat" cmpd="sng" algn="ctr">
                      <a:solidFill>
                        <a:prstClr val="black"/>
                      </a:solid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4</a:t>
                      </a:r>
                    </a:p>
                  </a:txBody>
                  <a:tcPr marL="0" marR="0" marT="0" anchor="ctr">
                    <a:lnL w="28575" cap="flat" cmpd="sng" algn="ctr">
                      <a:solidFill>
                        <a:prstClr val="black"/>
                      </a:solidFill>
                      <a:prstDash val="sysDot"/>
                      <a:round/>
                      <a:headEnd type="none" w="med" len="med"/>
                      <a:tailEnd type="none" w="med" len="med"/>
                    </a:lnL>
                    <a:lnR w="28575" cap="flat" cmpd="sng" algn="ctr">
                      <a:solidFill>
                        <a:prstClr val="black"/>
                      </a:solidFill>
                      <a:prstDash val="sysDot"/>
                      <a:round/>
                      <a:headEnd type="none" w="med" len="med"/>
                      <a:tailEnd type="none" w="med" len="med"/>
                    </a:lnR>
                    <a:lnT w="6350" cap="flat" cmpd="sng" algn="ctr">
                      <a:noFill/>
                      <a:prstDash val="solid"/>
                      <a:round/>
                      <a:headEnd type="none" w="med" len="med"/>
                      <a:tailEnd type="none" w="med" len="med"/>
                    </a:lnT>
                    <a:lnB w="28575" cap="flat" cmpd="sng" algn="ctr">
                      <a:solidFill>
                        <a:prstClr val="black"/>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713">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baseline="0" dirty="0">
                          <a:solidFill>
                            <a:srgbClr val="000000"/>
                          </a:solidFill>
                          <a:latin typeface="Times New Roman"/>
                          <a:cs typeface="Times New Roman"/>
                        </a:rPr>
                        <a:t>ib</a:t>
                      </a:r>
                      <a:r>
                        <a:rPr lang="en-US" b="0" i="0" baseline="-25000" dirty="0">
                          <a:solidFill>
                            <a:srgbClr val="000000"/>
                          </a:solidFill>
                          <a:latin typeface="Times New Roman"/>
                          <a:cs typeface="Times New Roman"/>
                        </a:rPr>
                        <a:t>3</a:t>
                      </a:r>
                      <a:endParaRPr lang="en-US" b="0" i="0" baseline="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28575" cap="flat" cmpd="sng" algn="ctr">
                      <a:solidFill>
                        <a:prstClr val="black"/>
                      </a:solid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5</a:t>
                      </a:r>
                    </a:p>
                  </a:txBody>
                  <a:tcPr marL="0" marR="0" marT="0" anchor="ctr">
                    <a:lnL w="28575" cap="flat" cmpd="sng" algn="ctr">
                      <a:solidFill>
                        <a:prstClr val="black"/>
                      </a:solidFill>
                      <a:prstDash val="sysDot"/>
                      <a:round/>
                      <a:headEnd type="none" w="med" len="med"/>
                      <a:tailEnd type="none" w="med" len="med"/>
                    </a:lnL>
                    <a:lnR w="28575" cap="flat" cmpd="sng" algn="ctr">
                      <a:solidFill>
                        <a:prstClr val="black"/>
                      </a:solidFill>
                      <a:prstDash val="sysDot"/>
                      <a:round/>
                      <a:headEnd type="none" w="med" len="med"/>
                      <a:tailEnd type="none" w="med" len="med"/>
                    </a:lnR>
                    <a:lnT w="28575" cap="flat" cmpd="sng" algn="ctr">
                      <a:solidFill>
                        <a:prstClr val="black"/>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6713">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i="1" baseline="-25000" dirty="0">
                        <a:solidFill>
                          <a:srgbClr val="000000"/>
                        </a:solidFill>
                      </a:endParaRPr>
                    </a:p>
                  </a:txBody>
                  <a:tcPr marL="0" marR="0" marT="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6</a:t>
                      </a:r>
                    </a:p>
                  </a:txBody>
                  <a:tcPr marL="0" marR="0" marT="0" anchor="ctr">
                    <a:lnL w="28575" cap="flat" cmpd="sng" algn="ctr">
                      <a:solidFill>
                        <a:prstClr val="black"/>
                      </a:solidFill>
                      <a:prstDash val="sysDot"/>
                      <a:round/>
                      <a:headEnd type="none" w="med" len="med"/>
                      <a:tailEnd type="none" w="med" len="med"/>
                    </a:lnL>
                    <a:lnR w="28575" cap="flat" cmpd="sng" algn="ctr">
                      <a:solidFill>
                        <a:prstClr val="black"/>
                      </a:solidFill>
                      <a:prstDash val="sysDot"/>
                      <a:round/>
                      <a:headEnd type="none" w="med" len="med"/>
                      <a:tailEnd type="none" w="med" len="med"/>
                    </a:lnR>
                    <a:lnT w="6350" cap="flat" cmpd="sng" algn="ctr">
                      <a:noFill/>
                      <a:prstDash val="solid"/>
                      <a:round/>
                      <a:headEnd type="none" w="med" len="med"/>
                      <a:tailEnd type="none" w="med" len="med"/>
                    </a:lnT>
                    <a:lnB w="28575" cap="flat" cmpd="sng" algn="ctr">
                      <a:solidFill>
                        <a:prstClr val="black"/>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6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baseline="0" dirty="0">
                          <a:solidFill>
                            <a:srgbClr val="000000"/>
                          </a:solidFill>
                          <a:latin typeface="Times New Roman"/>
                          <a:cs typeface="Times New Roman"/>
                        </a:rPr>
                        <a:t>ib</a:t>
                      </a:r>
                      <a:r>
                        <a:rPr lang="en-US" b="0" i="0" baseline="-25000" dirty="0">
                          <a:solidFill>
                            <a:srgbClr val="000000"/>
                          </a:solidFill>
                          <a:latin typeface="Times New Roman"/>
                          <a:cs typeface="Times New Roman"/>
                        </a:rPr>
                        <a:t>4</a:t>
                      </a:r>
                      <a:endParaRPr lang="en-US" b="0" i="0" baseline="0" dirty="0">
                        <a:solidFill>
                          <a:srgbClr val="000000"/>
                        </a:solidFill>
                        <a:latin typeface="Times New Roman"/>
                        <a:cs typeface="Times New Roman"/>
                      </a:endParaRPr>
                    </a:p>
                  </a:txBody>
                  <a:tcPr marL="0" marR="0" marT="0" anchor="ctr">
                    <a:lnL w="19050" cap="flat" cmpd="sng" algn="ctr">
                      <a:noFill/>
                      <a:prstDash val="solid"/>
                      <a:round/>
                      <a:headEnd type="none" w="med" len="med"/>
                      <a:tailEnd type="none" w="med" len="med"/>
                    </a:lnL>
                    <a:lnR w="28575" cap="flat" cmpd="sng" algn="ctr">
                      <a:solidFill>
                        <a:prstClr val="black"/>
                      </a:solid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7</a:t>
                      </a:r>
                    </a:p>
                  </a:txBody>
                  <a:tcPr marL="0" marR="0" marT="0" anchor="ctr">
                    <a:lnL w="28575" cap="flat" cmpd="sng" algn="ctr">
                      <a:solidFill>
                        <a:prstClr val="black"/>
                      </a:solidFill>
                      <a:prstDash val="sysDot"/>
                      <a:round/>
                      <a:headEnd type="none" w="med" len="med"/>
                      <a:tailEnd type="none" w="med" len="med"/>
                    </a:lnL>
                    <a:lnR w="28575" cap="flat" cmpd="sng" algn="ctr">
                      <a:solidFill>
                        <a:prstClr val="black"/>
                      </a:solidFill>
                      <a:prstDash val="sysDot"/>
                      <a:round/>
                      <a:headEnd type="none" w="med" len="med"/>
                      <a:tailEnd type="none" w="med" len="med"/>
                    </a:lnR>
                    <a:lnT w="28575" cap="flat" cmpd="sng" algn="ctr">
                      <a:solidFill>
                        <a:prstClr val="black"/>
                      </a:solidFill>
                      <a:prstDash val="sysDot"/>
                      <a:round/>
                      <a:headEnd type="none" w="med" len="med"/>
                      <a:tailEnd type="none" w="med" len="med"/>
                    </a:lnT>
                    <a:lnB w="38100" cap="flat" cmpd="sng" algn="ctr">
                      <a:solidFill>
                        <a:srgbClr val="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4" name="Rounded Rectangle 13">
            <a:extLst>
              <a:ext uri="{FF2B5EF4-FFF2-40B4-BE49-F238E27FC236}">
                <a16:creationId xmlns:a16="http://schemas.microsoft.com/office/drawing/2014/main" id="{C3583086-E5A3-9B8F-5B60-D933C717DA53}"/>
              </a:ext>
            </a:extLst>
          </p:cNvPr>
          <p:cNvSpPr/>
          <p:nvPr/>
        </p:nvSpPr>
        <p:spPr>
          <a:xfrm>
            <a:off x="1102461" y="3870539"/>
            <a:ext cx="402336" cy="40233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91440" rtlCol="0" anchor="ctr"/>
          <a:lstStyle/>
          <a:p>
            <a:pPr algn="ctr"/>
            <a:r>
              <a:rPr lang="en-US" sz="2400" i="1" dirty="0">
                <a:solidFill>
                  <a:srgbClr val="000000"/>
                </a:solidFill>
                <a:latin typeface="Times New Roman"/>
                <a:cs typeface="Times New Roman"/>
              </a:rPr>
              <a:t>C</a:t>
            </a:r>
            <a:r>
              <a:rPr lang="en-US" sz="2400" baseline="-25000" dirty="0">
                <a:solidFill>
                  <a:srgbClr val="000000"/>
                </a:solidFill>
                <a:latin typeface="Times New Roman"/>
                <a:cs typeface="Times New Roman"/>
              </a:rPr>
              <a:t>1</a:t>
            </a:r>
          </a:p>
        </p:txBody>
      </p:sp>
      <p:cxnSp>
        <p:nvCxnSpPr>
          <p:cNvPr id="15" name="Straight Connector 14">
            <a:extLst>
              <a:ext uri="{FF2B5EF4-FFF2-40B4-BE49-F238E27FC236}">
                <a16:creationId xmlns:a16="http://schemas.microsoft.com/office/drawing/2014/main" id="{409717DC-355D-04D3-6A15-88E705B0479B}"/>
              </a:ext>
            </a:extLst>
          </p:cNvPr>
          <p:cNvCxnSpPr>
            <a:stCxn id="14" idx="2"/>
            <a:endCxn id="19" idx="0"/>
          </p:cNvCxnSpPr>
          <p:nvPr/>
        </p:nvCxnSpPr>
        <p:spPr>
          <a:xfrm>
            <a:off x="1303629" y="4272875"/>
            <a:ext cx="791556" cy="688418"/>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A4B6FF0-654F-2BC0-42C7-286C86D7740B}"/>
              </a:ext>
            </a:extLst>
          </p:cNvPr>
          <p:cNvCxnSpPr>
            <a:stCxn id="14" idx="3"/>
            <a:endCxn id="18" idx="1"/>
          </p:cNvCxnSpPr>
          <p:nvPr/>
        </p:nvCxnSpPr>
        <p:spPr>
          <a:xfrm flipV="1">
            <a:off x="1504797" y="3773553"/>
            <a:ext cx="376752" cy="298154"/>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0BEA4E0-26C5-1646-2D2F-4511E13477B9}"/>
              </a:ext>
            </a:extLst>
          </p:cNvPr>
          <p:cNvSpPr txBox="1"/>
          <p:nvPr/>
        </p:nvSpPr>
        <p:spPr>
          <a:xfrm>
            <a:off x="1450337" y="2946383"/>
            <a:ext cx="566731" cy="369332"/>
          </a:xfrm>
          <a:prstGeom prst="rect">
            <a:avLst/>
          </a:prstGeom>
          <a:noFill/>
        </p:spPr>
        <p:txBody>
          <a:bodyPr wrap="square" rtlCol="0">
            <a:spAutoFit/>
          </a:bodyPr>
          <a:lstStyle/>
          <a:p>
            <a:r>
              <a:rPr lang="en-US" i="1" dirty="0">
                <a:solidFill>
                  <a:srgbClr val="3A65BC"/>
                </a:solidFill>
                <a:latin typeface="Times New Roman"/>
                <a:cs typeface="Times New Roman"/>
              </a:rPr>
              <a:t>σ</a:t>
            </a:r>
            <a:r>
              <a:rPr lang="en-US" baseline="-25000" dirty="0">
                <a:solidFill>
                  <a:srgbClr val="3A65BC"/>
                </a:solidFill>
                <a:latin typeface="Times New Roman"/>
                <a:cs typeface="Times New Roman"/>
              </a:rPr>
              <a:t>1</a:t>
            </a:r>
            <a:endParaRPr lang="en-US" dirty="0">
              <a:solidFill>
                <a:srgbClr val="3A65BC"/>
              </a:solidFill>
              <a:latin typeface="Times New Roman"/>
              <a:cs typeface="Times New Roman"/>
            </a:endParaRPr>
          </a:p>
        </p:txBody>
      </p:sp>
      <p:sp>
        <p:nvSpPr>
          <p:cNvPr id="18" name="Rounded Rectangle 17">
            <a:extLst>
              <a:ext uri="{FF2B5EF4-FFF2-40B4-BE49-F238E27FC236}">
                <a16:creationId xmlns:a16="http://schemas.microsoft.com/office/drawing/2014/main" id="{29A39738-C247-EEBB-7A57-8DE12C02E7F5}"/>
              </a:ext>
            </a:extLst>
          </p:cNvPr>
          <p:cNvSpPr>
            <a:spLocks noChangeAspect="1"/>
          </p:cNvSpPr>
          <p:nvPr/>
        </p:nvSpPr>
        <p:spPr>
          <a:xfrm>
            <a:off x="1881549" y="3572385"/>
            <a:ext cx="427273" cy="40233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91440" rtlCol="0" anchor="ctr"/>
          <a:lstStyle/>
          <a:p>
            <a:pPr algn="ctr"/>
            <a:r>
              <a:rPr lang="en-US" sz="2400" i="1" dirty="0">
                <a:solidFill>
                  <a:srgbClr val="000000"/>
                </a:solidFill>
                <a:latin typeface="Times New Roman"/>
                <a:cs typeface="Times New Roman"/>
              </a:rPr>
              <a:t>C</a:t>
            </a:r>
            <a:r>
              <a:rPr lang="en-US" sz="2400" baseline="-25000" dirty="0">
                <a:solidFill>
                  <a:srgbClr val="000000"/>
                </a:solidFill>
                <a:latin typeface="Times New Roman"/>
                <a:cs typeface="Times New Roman"/>
              </a:rPr>
              <a:t>3</a:t>
            </a:r>
          </a:p>
        </p:txBody>
      </p:sp>
      <p:sp>
        <p:nvSpPr>
          <p:cNvPr id="19" name="Rounded Rectangle 18">
            <a:extLst>
              <a:ext uri="{FF2B5EF4-FFF2-40B4-BE49-F238E27FC236}">
                <a16:creationId xmlns:a16="http://schemas.microsoft.com/office/drawing/2014/main" id="{30761782-CD6D-D91F-88CC-8D51153C254A}"/>
              </a:ext>
            </a:extLst>
          </p:cNvPr>
          <p:cNvSpPr>
            <a:spLocks noChangeAspect="1"/>
          </p:cNvSpPr>
          <p:nvPr/>
        </p:nvSpPr>
        <p:spPr>
          <a:xfrm>
            <a:off x="1894017" y="4961293"/>
            <a:ext cx="402336" cy="40233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sz="2400" i="1" dirty="0">
                <a:solidFill>
                  <a:srgbClr val="000000"/>
                </a:solidFill>
                <a:latin typeface="Times New Roman"/>
                <a:cs typeface="Times New Roman"/>
              </a:rPr>
              <a:t>C</a:t>
            </a:r>
            <a:r>
              <a:rPr lang="en-US" sz="2400" baseline="-25000" dirty="0">
                <a:solidFill>
                  <a:srgbClr val="000000"/>
                </a:solidFill>
                <a:latin typeface="Times New Roman"/>
                <a:cs typeface="Times New Roman"/>
              </a:rPr>
              <a:t>5</a:t>
            </a:r>
          </a:p>
        </p:txBody>
      </p:sp>
      <p:cxnSp>
        <p:nvCxnSpPr>
          <p:cNvPr id="20" name="Straight Connector 19">
            <a:extLst>
              <a:ext uri="{FF2B5EF4-FFF2-40B4-BE49-F238E27FC236}">
                <a16:creationId xmlns:a16="http://schemas.microsoft.com/office/drawing/2014/main" id="{C37F3C8F-59F3-BEBF-59A2-7BCFCBE32C6E}"/>
              </a:ext>
            </a:extLst>
          </p:cNvPr>
          <p:cNvCxnSpPr>
            <a:stCxn id="14" idx="0"/>
            <a:endCxn id="21" idx="1"/>
          </p:cNvCxnSpPr>
          <p:nvPr/>
        </p:nvCxnSpPr>
        <p:spPr>
          <a:xfrm flipV="1">
            <a:off x="1303629" y="3079099"/>
            <a:ext cx="590388" cy="79144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31CA39C5-EA62-5E01-16AE-988330F2F5F5}"/>
              </a:ext>
            </a:extLst>
          </p:cNvPr>
          <p:cNvSpPr>
            <a:spLocks noChangeAspect="1"/>
          </p:cNvSpPr>
          <p:nvPr/>
        </p:nvSpPr>
        <p:spPr>
          <a:xfrm>
            <a:off x="1894017" y="2877931"/>
            <a:ext cx="402336" cy="40233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91440" rtlCol="0" anchor="ctr"/>
          <a:lstStyle/>
          <a:p>
            <a:pPr algn="ctr"/>
            <a:r>
              <a:rPr lang="en-US" sz="2400" i="1" dirty="0">
                <a:solidFill>
                  <a:srgbClr val="000000"/>
                </a:solidFill>
                <a:latin typeface="Times New Roman"/>
                <a:cs typeface="Times New Roman"/>
              </a:rPr>
              <a:t>C</a:t>
            </a:r>
            <a:r>
              <a:rPr lang="en-US" sz="2400" baseline="-25000" dirty="0">
                <a:solidFill>
                  <a:srgbClr val="000000"/>
                </a:solidFill>
                <a:latin typeface="Times New Roman"/>
                <a:cs typeface="Times New Roman"/>
              </a:rPr>
              <a:t>2</a:t>
            </a:r>
          </a:p>
        </p:txBody>
      </p:sp>
      <p:sp>
        <p:nvSpPr>
          <p:cNvPr id="22" name="TextBox 21">
            <a:extLst>
              <a:ext uri="{FF2B5EF4-FFF2-40B4-BE49-F238E27FC236}">
                <a16:creationId xmlns:a16="http://schemas.microsoft.com/office/drawing/2014/main" id="{0E2E4D12-7F50-DAA3-5662-88102A406DA4}"/>
              </a:ext>
            </a:extLst>
          </p:cNvPr>
          <p:cNvSpPr txBox="1"/>
          <p:nvPr/>
        </p:nvSpPr>
        <p:spPr>
          <a:xfrm>
            <a:off x="1515705" y="4156244"/>
            <a:ext cx="435994" cy="369332"/>
          </a:xfrm>
          <a:prstGeom prst="rect">
            <a:avLst/>
          </a:prstGeom>
          <a:noFill/>
        </p:spPr>
        <p:txBody>
          <a:bodyPr wrap="square" rtlCol="0">
            <a:spAutoFit/>
          </a:bodyPr>
          <a:lstStyle/>
          <a:p>
            <a:r>
              <a:rPr lang="en-US" i="1" dirty="0">
                <a:solidFill>
                  <a:srgbClr val="3A65BC"/>
                </a:solidFill>
                <a:latin typeface="Times New Roman"/>
                <a:cs typeface="Times New Roman"/>
              </a:rPr>
              <a:t>σ</a:t>
            </a:r>
            <a:r>
              <a:rPr lang="en-US" baseline="-25000" dirty="0">
                <a:solidFill>
                  <a:srgbClr val="3A65BC"/>
                </a:solidFill>
                <a:latin typeface="Times New Roman"/>
                <a:cs typeface="Times New Roman"/>
              </a:rPr>
              <a:t>2</a:t>
            </a:r>
            <a:endParaRPr lang="en-US" dirty="0">
              <a:solidFill>
                <a:srgbClr val="3A65BC"/>
              </a:solidFill>
              <a:latin typeface="Times New Roman"/>
              <a:cs typeface="Times New Roman"/>
            </a:endParaRPr>
          </a:p>
        </p:txBody>
      </p:sp>
      <p:sp>
        <p:nvSpPr>
          <p:cNvPr id="23" name="TextBox 22">
            <a:extLst>
              <a:ext uri="{FF2B5EF4-FFF2-40B4-BE49-F238E27FC236}">
                <a16:creationId xmlns:a16="http://schemas.microsoft.com/office/drawing/2014/main" id="{F0F07524-6CEF-899E-34B9-4840FBCF46DF}"/>
              </a:ext>
            </a:extLst>
          </p:cNvPr>
          <p:cNvSpPr txBox="1"/>
          <p:nvPr/>
        </p:nvSpPr>
        <p:spPr>
          <a:xfrm>
            <a:off x="1479143" y="3476863"/>
            <a:ext cx="509119" cy="369332"/>
          </a:xfrm>
          <a:prstGeom prst="rect">
            <a:avLst/>
          </a:prstGeom>
          <a:noFill/>
        </p:spPr>
        <p:txBody>
          <a:bodyPr wrap="square" rtlCol="0">
            <a:spAutoFit/>
          </a:bodyPr>
          <a:lstStyle/>
          <a:p>
            <a:r>
              <a:rPr lang="en-US" i="1" dirty="0">
                <a:solidFill>
                  <a:srgbClr val="3A65BC"/>
                </a:solidFill>
                <a:latin typeface="Times New Roman"/>
                <a:cs typeface="Times New Roman"/>
              </a:rPr>
              <a:t>σ</a:t>
            </a:r>
            <a:r>
              <a:rPr lang="en-US" baseline="-25000" dirty="0">
                <a:solidFill>
                  <a:srgbClr val="3A65BC"/>
                </a:solidFill>
                <a:latin typeface="Times New Roman"/>
                <a:cs typeface="Times New Roman"/>
              </a:rPr>
              <a:t>1</a:t>
            </a:r>
            <a:endParaRPr lang="en-US" dirty="0">
              <a:solidFill>
                <a:srgbClr val="3A65BC"/>
              </a:solidFill>
              <a:latin typeface="Times New Roman"/>
              <a:cs typeface="Times New Roman"/>
            </a:endParaRPr>
          </a:p>
        </p:txBody>
      </p:sp>
      <p:sp>
        <p:nvSpPr>
          <p:cNvPr id="24" name="Rounded Rectangle 23">
            <a:extLst>
              <a:ext uri="{FF2B5EF4-FFF2-40B4-BE49-F238E27FC236}">
                <a16:creationId xmlns:a16="http://schemas.microsoft.com/office/drawing/2014/main" id="{12DA5657-CA96-036A-4CFF-8499C8A9808F}"/>
              </a:ext>
            </a:extLst>
          </p:cNvPr>
          <p:cNvSpPr>
            <a:spLocks noChangeAspect="1"/>
          </p:cNvSpPr>
          <p:nvPr/>
        </p:nvSpPr>
        <p:spPr>
          <a:xfrm>
            <a:off x="1894017" y="4266839"/>
            <a:ext cx="402336" cy="402336"/>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sz="2400" i="1" dirty="0">
                <a:solidFill>
                  <a:srgbClr val="000000"/>
                </a:solidFill>
                <a:latin typeface="Times New Roman"/>
                <a:cs typeface="Times New Roman"/>
              </a:rPr>
              <a:t>C</a:t>
            </a:r>
            <a:r>
              <a:rPr lang="en-US" sz="2400" baseline="-25000" dirty="0">
                <a:solidFill>
                  <a:srgbClr val="000000"/>
                </a:solidFill>
                <a:latin typeface="Times New Roman"/>
                <a:cs typeface="Times New Roman"/>
              </a:rPr>
              <a:t>4</a:t>
            </a:r>
          </a:p>
        </p:txBody>
      </p:sp>
      <p:cxnSp>
        <p:nvCxnSpPr>
          <p:cNvPr id="25" name="Straight Connector 24">
            <a:extLst>
              <a:ext uri="{FF2B5EF4-FFF2-40B4-BE49-F238E27FC236}">
                <a16:creationId xmlns:a16="http://schemas.microsoft.com/office/drawing/2014/main" id="{B2C61521-91AF-3FEB-C741-55C42EAB6E2D}"/>
              </a:ext>
            </a:extLst>
          </p:cNvPr>
          <p:cNvCxnSpPr>
            <a:stCxn id="14" idx="3"/>
            <a:endCxn id="24" idx="1"/>
          </p:cNvCxnSpPr>
          <p:nvPr/>
        </p:nvCxnSpPr>
        <p:spPr>
          <a:xfrm>
            <a:off x="1504797" y="4071707"/>
            <a:ext cx="389220" cy="39630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602190C-6DF2-A23E-7332-7F87C080ACCD}"/>
              </a:ext>
            </a:extLst>
          </p:cNvPr>
          <p:cNvSpPr txBox="1"/>
          <p:nvPr/>
        </p:nvSpPr>
        <p:spPr>
          <a:xfrm>
            <a:off x="1515705" y="4565334"/>
            <a:ext cx="435994" cy="369332"/>
          </a:xfrm>
          <a:prstGeom prst="rect">
            <a:avLst/>
          </a:prstGeom>
          <a:noFill/>
        </p:spPr>
        <p:txBody>
          <a:bodyPr wrap="square" rtlCol="0">
            <a:spAutoFit/>
          </a:bodyPr>
          <a:lstStyle/>
          <a:p>
            <a:r>
              <a:rPr lang="en-US" i="1">
                <a:solidFill>
                  <a:srgbClr val="3A65BC"/>
                </a:solidFill>
                <a:latin typeface="Times New Roman"/>
                <a:cs typeface="Times New Roman"/>
              </a:rPr>
              <a:t>σ</a:t>
            </a:r>
            <a:r>
              <a:rPr lang="en-US" baseline="-25000">
                <a:solidFill>
                  <a:srgbClr val="3A65BC"/>
                </a:solidFill>
                <a:latin typeface="Times New Roman"/>
                <a:cs typeface="Times New Roman"/>
              </a:rPr>
              <a:t>3</a:t>
            </a:r>
            <a:endParaRPr lang="en-US" dirty="0">
              <a:solidFill>
                <a:srgbClr val="3A65BC"/>
              </a:solidFill>
              <a:latin typeface="Times New Roman"/>
              <a:cs typeface="Times New Roman"/>
            </a:endParaRPr>
          </a:p>
        </p:txBody>
      </p:sp>
      <p:graphicFrame>
        <p:nvGraphicFramePr>
          <p:cNvPr id="27" name="Table 26">
            <a:extLst>
              <a:ext uri="{FF2B5EF4-FFF2-40B4-BE49-F238E27FC236}">
                <a16:creationId xmlns:a16="http://schemas.microsoft.com/office/drawing/2014/main" id="{D14E0D7F-8D81-A3AC-2C13-E9CC6DC1EA92}"/>
              </a:ext>
            </a:extLst>
          </p:cNvPr>
          <p:cNvGraphicFramePr>
            <a:graphicFrameLocks noGrp="1"/>
          </p:cNvGraphicFramePr>
          <p:nvPr/>
        </p:nvGraphicFramePr>
        <p:xfrm>
          <a:off x="613653" y="2803804"/>
          <a:ext cx="403738" cy="2560320"/>
        </p:xfrm>
        <a:graphic>
          <a:graphicData uri="http://schemas.openxmlformats.org/drawingml/2006/table">
            <a:tbl>
              <a:tblPr firstRow="1" bandRow="1">
                <a:tableStyleId>{5C22544A-7EE6-4342-B048-85BDC9FD1C3A}</a:tableStyleId>
              </a:tblPr>
              <a:tblGrid>
                <a:gridCol w="403738">
                  <a:extLst>
                    <a:ext uri="{9D8B030D-6E8A-4147-A177-3AD203B41FA5}">
                      <a16:colId xmlns:a16="http://schemas.microsoft.com/office/drawing/2014/main" val="20000"/>
                    </a:ext>
                  </a:extLst>
                </a:gridCol>
              </a:tblGrid>
              <a:tr h="306713">
                <a:tc>
                  <a:txBody>
                    <a:bodyPr/>
                    <a:lstStyle/>
                    <a:p>
                      <a:pPr algn="ctr"/>
                      <a:r>
                        <a:rPr lang="en-US" b="0" i="1" baseline="0" dirty="0">
                          <a:solidFill>
                            <a:srgbClr val="000000"/>
                          </a:solidFill>
                          <a:latin typeface="Times New Roman"/>
                          <a:cs typeface="Times New Roman"/>
                        </a:rPr>
                        <a:t>R</a:t>
                      </a:r>
                      <a:r>
                        <a:rPr lang="en-US" b="0" i="0" baseline="-25000" dirty="0">
                          <a:solidFill>
                            <a:srgbClr val="000000"/>
                          </a:solidFill>
                          <a:latin typeface="Times New Roman"/>
                          <a:cs typeface="Times New Roman"/>
                        </a:rPr>
                        <a:t>1</a:t>
                      </a:r>
                    </a:p>
                  </a:txBody>
                  <a:tcPr marL="0" marR="0" marT="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6713">
                <a:tc>
                  <a:txBody>
                    <a:bodyPr/>
                    <a:lstStyle/>
                    <a:p>
                      <a:pPr algn="ct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1</a:t>
                      </a:r>
                    </a:p>
                  </a:txBody>
                  <a:tcPr marL="0" marR="0" marT="0"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6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2</a:t>
                      </a:r>
                    </a:p>
                  </a:txBody>
                  <a:tcPr marL="0" marR="0" marT="0"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6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3</a:t>
                      </a:r>
                    </a:p>
                  </a:txBody>
                  <a:tcPr marL="0" marR="0" marT="0"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6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4</a:t>
                      </a:r>
                    </a:p>
                  </a:txBody>
                  <a:tcPr marL="0" marR="0" marT="0"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5</a:t>
                      </a:r>
                    </a:p>
                  </a:txBody>
                  <a:tcPr marL="0" marR="0" marT="0"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6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6</a:t>
                      </a:r>
                    </a:p>
                  </a:txBody>
                  <a:tcPr marL="0" marR="0" marT="0"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67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1" dirty="0">
                          <a:solidFill>
                            <a:srgbClr val="000000"/>
                          </a:solidFill>
                          <a:latin typeface="Times New Roman"/>
                          <a:cs typeface="Times New Roman"/>
                        </a:rPr>
                        <a:t>t</a:t>
                      </a:r>
                      <a:r>
                        <a:rPr lang="en-US" b="0" i="0" baseline="-25000" dirty="0">
                          <a:solidFill>
                            <a:srgbClr val="000000"/>
                          </a:solidFill>
                          <a:latin typeface="Times New Roman"/>
                          <a:cs typeface="Times New Roman"/>
                        </a:rPr>
                        <a:t>7</a:t>
                      </a:r>
                    </a:p>
                  </a:txBody>
                  <a:tcPr marL="0" marR="0" marT="0"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8" name="Rectangle 27">
            <a:extLst>
              <a:ext uri="{FF2B5EF4-FFF2-40B4-BE49-F238E27FC236}">
                <a16:creationId xmlns:a16="http://schemas.microsoft.com/office/drawing/2014/main" id="{90999174-3453-1649-5D45-DEE9A54DC69B}"/>
              </a:ext>
            </a:extLst>
          </p:cNvPr>
          <p:cNvSpPr/>
          <p:nvPr/>
        </p:nvSpPr>
        <p:spPr>
          <a:xfrm>
            <a:off x="3365698" y="2172735"/>
            <a:ext cx="1815681" cy="3386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i="1" dirty="0">
                <a:solidFill>
                  <a:srgbClr val="000000"/>
                </a:solidFill>
                <a:latin typeface="Times New Roman"/>
                <a:cs typeface="Times New Roman"/>
              </a:rPr>
              <a:t>R</a:t>
            </a:r>
            <a:r>
              <a:rPr lang="en-US" baseline="-25000" dirty="0">
                <a:solidFill>
                  <a:srgbClr val="000000"/>
                </a:solidFill>
                <a:latin typeface="Times New Roman"/>
                <a:cs typeface="Times New Roman"/>
              </a:rPr>
              <a:t>1</a:t>
            </a:r>
            <a:r>
              <a:rPr lang="en-US" dirty="0">
                <a:solidFill>
                  <a:srgbClr val="000000"/>
                </a:solidFill>
                <a:latin typeface="Times New Roman"/>
                <a:cs typeface="Times New Roman"/>
              </a:rPr>
              <a:t>: coarse blocks</a:t>
            </a:r>
          </a:p>
        </p:txBody>
      </p:sp>
      <p:sp>
        <p:nvSpPr>
          <p:cNvPr id="29" name="Rectangle 28">
            <a:extLst>
              <a:ext uri="{FF2B5EF4-FFF2-40B4-BE49-F238E27FC236}">
                <a16:creationId xmlns:a16="http://schemas.microsoft.com/office/drawing/2014/main" id="{BBD8452E-2F15-77C2-8406-6FA14F8BAD4A}"/>
              </a:ext>
            </a:extLst>
          </p:cNvPr>
          <p:cNvSpPr/>
          <p:nvPr/>
        </p:nvSpPr>
        <p:spPr>
          <a:xfrm>
            <a:off x="7579215" y="2197703"/>
            <a:ext cx="1451542" cy="3386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i="1" dirty="0">
                <a:solidFill>
                  <a:srgbClr val="000000"/>
                </a:solidFill>
                <a:latin typeface="Times New Roman"/>
                <a:cs typeface="Times New Roman"/>
              </a:rPr>
              <a:t>R</a:t>
            </a:r>
            <a:r>
              <a:rPr lang="en-US" baseline="-25000" dirty="0">
                <a:solidFill>
                  <a:srgbClr val="000000"/>
                </a:solidFill>
                <a:latin typeface="Times New Roman"/>
                <a:cs typeface="Times New Roman"/>
              </a:rPr>
              <a:t>1</a:t>
            </a:r>
            <a:r>
              <a:rPr lang="en-US" dirty="0">
                <a:solidFill>
                  <a:srgbClr val="000000"/>
                </a:solidFill>
                <a:latin typeface="Times New Roman"/>
                <a:cs typeface="Times New Roman"/>
              </a:rPr>
              <a:t>: fine blocks </a:t>
            </a:r>
          </a:p>
        </p:txBody>
      </p:sp>
      <p:sp>
        <p:nvSpPr>
          <p:cNvPr id="30" name="Rectangle 29">
            <a:extLst>
              <a:ext uri="{FF2B5EF4-FFF2-40B4-BE49-F238E27FC236}">
                <a16:creationId xmlns:a16="http://schemas.microsoft.com/office/drawing/2014/main" id="{A2447108-1AFE-6BFE-4638-9335EFB6E197}"/>
              </a:ext>
            </a:extLst>
          </p:cNvPr>
          <p:cNvSpPr/>
          <p:nvPr/>
        </p:nvSpPr>
        <p:spPr>
          <a:xfrm>
            <a:off x="5834632" y="2197703"/>
            <a:ext cx="1570655" cy="3386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i="1" dirty="0">
                <a:solidFill>
                  <a:srgbClr val="000000"/>
                </a:solidFill>
                <a:latin typeface="Times New Roman"/>
                <a:cs typeface="Times New Roman"/>
              </a:rPr>
              <a:t>R</a:t>
            </a:r>
            <a:r>
              <a:rPr lang="en-US" baseline="-25000" dirty="0">
                <a:solidFill>
                  <a:srgbClr val="000000"/>
                </a:solidFill>
                <a:latin typeface="Times New Roman"/>
                <a:cs typeface="Times New Roman"/>
              </a:rPr>
              <a:t>1</a:t>
            </a:r>
            <a:r>
              <a:rPr lang="en-US" dirty="0">
                <a:solidFill>
                  <a:srgbClr val="000000"/>
                </a:solidFill>
                <a:latin typeface="Times New Roman"/>
                <a:cs typeface="Times New Roman"/>
              </a:rPr>
              <a:t>: intermediate</a:t>
            </a:r>
          </a:p>
        </p:txBody>
      </p:sp>
      <p:cxnSp>
        <p:nvCxnSpPr>
          <p:cNvPr id="31" name="Straight Arrow Connector 30">
            <a:extLst>
              <a:ext uri="{FF2B5EF4-FFF2-40B4-BE49-F238E27FC236}">
                <a16:creationId xmlns:a16="http://schemas.microsoft.com/office/drawing/2014/main" id="{01AE2D07-D6A9-FD48-A683-90B3FD1C2DE9}"/>
              </a:ext>
            </a:extLst>
          </p:cNvPr>
          <p:cNvCxnSpPr>
            <a:stCxn id="28" idx="2"/>
            <a:endCxn id="9" idx="0"/>
          </p:cNvCxnSpPr>
          <p:nvPr/>
        </p:nvCxnSpPr>
        <p:spPr>
          <a:xfrm flipH="1">
            <a:off x="3172507" y="2511401"/>
            <a:ext cx="1101032" cy="2924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0D412614-4276-6F84-CB02-E0A9756FD546}"/>
              </a:ext>
            </a:extLst>
          </p:cNvPr>
          <p:cNvCxnSpPr>
            <a:stCxn id="28" idx="2"/>
            <a:endCxn id="10" idx="0"/>
          </p:cNvCxnSpPr>
          <p:nvPr/>
        </p:nvCxnSpPr>
        <p:spPr>
          <a:xfrm flipH="1">
            <a:off x="4234601" y="2511401"/>
            <a:ext cx="38938" cy="2924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CB04AF74-F598-1439-B32B-5D158ACEACAD}"/>
              </a:ext>
            </a:extLst>
          </p:cNvPr>
          <p:cNvCxnSpPr>
            <a:stCxn id="28" idx="2"/>
            <a:endCxn id="11" idx="0"/>
          </p:cNvCxnSpPr>
          <p:nvPr/>
        </p:nvCxnSpPr>
        <p:spPr>
          <a:xfrm>
            <a:off x="4273539" y="2511401"/>
            <a:ext cx="914659" cy="2924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12A318C3-45D4-2E5C-E573-BFB4A1093362}"/>
              </a:ext>
            </a:extLst>
          </p:cNvPr>
          <p:cNvCxnSpPr>
            <a:stCxn id="29" idx="2"/>
            <a:endCxn id="12" idx="0"/>
          </p:cNvCxnSpPr>
          <p:nvPr/>
        </p:nvCxnSpPr>
        <p:spPr>
          <a:xfrm>
            <a:off x="8304986" y="2536369"/>
            <a:ext cx="7364" cy="3415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31BEDC6B-19F1-3310-7270-A051F9BF6401}"/>
              </a:ext>
            </a:extLst>
          </p:cNvPr>
          <p:cNvCxnSpPr>
            <a:stCxn id="30" idx="2"/>
            <a:endCxn id="13" idx="0"/>
          </p:cNvCxnSpPr>
          <p:nvPr/>
        </p:nvCxnSpPr>
        <p:spPr>
          <a:xfrm flipH="1">
            <a:off x="6614493" y="2536369"/>
            <a:ext cx="5467" cy="2924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273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4000" cap="small" dirty="0" err="1">
                <a:solidFill>
                  <a:srgbClr val="FF6666"/>
                </a:solidFill>
                <a:latin typeface="Helvetica" charset="0"/>
                <a:ea typeface="宋体" charset="0"/>
              </a:rPr>
              <a:t>PerFB</a:t>
            </a:r>
            <a:r>
              <a:rPr lang="en-US" sz="2800" cap="small" dirty="0">
                <a:solidFill>
                  <a:srgbClr val="FF6666"/>
                </a:solidFill>
                <a:latin typeface="Helvetica" charset="0"/>
                <a:ea typeface="宋体" charset="0"/>
              </a:rPr>
              <a:t> </a:t>
            </a:r>
            <a:r>
              <a:rPr lang="en-US" sz="4000" cap="small" dirty="0">
                <a:latin typeface="Helvetica" charset="0"/>
                <a:ea typeface="宋体" charset="0"/>
                <a:cs typeface="宋体" charset="0"/>
              </a:rPr>
              <a:t>&amp; </a:t>
            </a:r>
            <a:r>
              <a:rPr lang="en-US" sz="4000" cap="small" dirty="0" err="1">
                <a:solidFill>
                  <a:srgbClr val="FF6666"/>
                </a:solidFill>
                <a:latin typeface="Helvetica" charset="0"/>
                <a:ea typeface="宋体" charset="0"/>
              </a:rPr>
              <a:t>AllSolFB</a:t>
            </a:r>
            <a:endParaRPr lang="en-US" sz="4000" cap="small" dirty="0">
              <a:solidFill>
                <a:srgbClr val="FF6666"/>
              </a:solidFill>
              <a:latin typeface="Helvetica" charset="0"/>
              <a:ea typeface="宋体" charset="0"/>
            </a:endParaRP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36</a:t>
            </a:fld>
            <a:endParaRPr lang="en-US" altLang="zh-CN"/>
          </a:p>
        </p:txBody>
      </p:sp>
      <p:sp>
        <p:nvSpPr>
          <p:cNvPr id="8" name="Content Placeholder 1">
            <a:extLst>
              <a:ext uri="{FF2B5EF4-FFF2-40B4-BE49-F238E27FC236}">
                <a16:creationId xmlns:a16="http://schemas.microsoft.com/office/drawing/2014/main" id="{20EE0E04-6BF8-76E9-C8C3-C940BA1983C4}"/>
              </a:ext>
            </a:extLst>
          </p:cNvPr>
          <p:cNvSpPr>
            <a:spLocks noGrp="1"/>
          </p:cNvSpPr>
          <p:nvPr>
            <p:ph idx="1"/>
          </p:nvPr>
        </p:nvSpPr>
        <p:spPr>
          <a:xfrm>
            <a:off x="533400" y="1265238"/>
            <a:ext cx="8153400" cy="4525962"/>
          </a:xfrm>
        </p:spPr>
        <p:txBody>
          <a:bodyPr/>
          <a:lstStyle/>
          <a:p>
            <a:r>
              <a:rPr lang="en-US" sz="2400" dirty="0"/>
              <a:t>General mechanism is identical to </a:t>
            </a:r>
            <a:r>
              <a:rPr lang="en-US" sz="2400" dirty="0" err="1"/>
              <a:t>PerTuple</a:t>
            </a:r>
            <a:r>
              <a:rPr lang="en-US" sz="2400" dirty="0"/>
              <a:t> and </a:t>
            </a:r>
            <a:r>
              <a:rPr lang="en-US" sz="2400" dirty="0" err="1"/>
              <a:t>AllSol</a:t>
            </a:r>
            <a:endParaRPr lang="en-US" sz="2400" cap="small" dirty="0"/>
          </a:p>
          <a:p>
            <a:pPr lvl="1"/>
            <a:r>
              <a:rPr lang="en-US" sz="2000" dirty="0"/>
              <a:t>Combinations, queuing, and propagation</a:t>
            </a:r>
          </a:p>
          <a:p>
            <a:r>
              <a:rPr lang="en-US" sz="2400" cap="small" dirty="0">
                <a:solidFill>
                  <a:srgbClr val="3366FF"/>
                </a:solidFill>
                <a:latin typeface="Helvetica" charset="0"/>
                <a:ea typeface="宋体" charset="0"/>
                <a:cs typeface="宋体" charset="0"/>
              </a:rPr>
              <a:t>Subproblem Search</a:t>
            </a:r>
          </a:p>
          <a:p>
            <a:pPr lvl="1"/>
            <a:r>
              <a:rPr lang="en-US" sz="2000" dirty="0"/>
              <a:t>Forward checking operates on coarse blocks</a:t>
            </a:r>
          </a:p>
          <a:p>
            <a:pPr lvl="1"/>
            <a:r>
              <a:rPr lang="en-US" sz="2000" dirty="0"/>
              <a:t>Identify and track intermediate blocks with a </a:t>
            </a:r>
            <a:r>
              <a:rPr lang="en-US" sz="2000" dirty="0" err="1"/>
              <a:t>trie</a:t>
            </a:r>
            <a:r>
              <a:rPr lang="en-US" sz="2000" dirty="0"/>
              <a:t> at each level of search</a:t>
            </a:r>
          </a:p>
          <a:p>
            <a:pPr lvl="2"/>
            <a:r>
              <a:rPr lang="en-US" sz="1600" dirty="0"/>
              <a:t>Can optionally only identify redundant blocks at root of search </a:t>
            </a:r>
          </a:p>
          <a:p>
            <a:r>
              <a:rPr lang="en-US" sz="2400" dirty="0"/>
              <a:t>Node visits in </a:t>
            </a:r>
            <a:r>
              <a:rPr lang="en-US" sz="2400" cap="small" dirty="0">
                <a:solidFill>
                  <a:srgbClr val="3366FF"/>
                </a:solidFill>
                <a:latin typeface="Helvetica" charset="0"/>
                <a:ea typeface="宋体" charset="0"/>
                <a:cs typeface="宋体" charset="0"/>
              </a:rPr>
              <a:t>Subproblem Search </a:t>
            </a:r>
            <a:r>
              <a:rPr lang="en-US" sz="2400" dirty="0"/>
              <a:t>reduced</a:t>
            </a:r>
          </a:p>
          <a:p>
            <a:pPr lvl="1"/>
            <a:r>
              <a:rPr lang="en-US" sz="2000" dirty="0"/>
              <a:t>Implicitly skips tuples in the same fine blocks</a:t>
            </a:r>
          </a:p>
          <a:p>
            <a:pPr lvl="1"/>
            <a:r>
              <a:rPr lang="en-US" sz="2000" dirty="0"/>
              <a:t>Skips tuples in the same intermediate block</a:t>
            </a:r>
          </a:p>
          <a:p>
            <a:pPr marL="0" indent="0">
              <a:buNone/>
            </a:pPr>
            <a:endParaRPr lang="en-US" sz="2400" dirty="0"/>
          </a:p>
        </p:txBody>
      </p:sp>
      <p:sp>
        <p:nvSpPr>
          <p:cNvPr id="9" name="TextBox 8">
            <a:extLst>
              <a:ext uri="{FF2B5EF4-FFF2-40B4-BE49-F238E27FC236}">
                <a16:creationId xmlns:a16="http://schemas.microsoft.com/office/drawing/2014/main" id="{A2048008-E62F-62BF-4893-309585D9FD18}"/>
              </a:ext>
            </a:extLst>
          </p:cNvPr>
          <p:cNvSpPr txBox="1"/>
          <p:nvPr/>
        </p:nvSpPr>
        <p:spPr>
          <a:xfrm>
            <a:off x="7879175" y="2299962"/>
            <a:ext cx="387438" cy="388574"/>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a:t>
            </a:r>
          </a:p>
        </p:txBody>
      </p:sp>
      <p:cxnSp>
        <p:nvCxnSpPr>
          <p:cNvPr id="10" name="Curved Connector 9">
            <a:extLst>
              <a:ext uri="{FF2B5EF4-FFF2-40B4-BE49-F238E27FC236}">
                <a16:creationId xmlns:a16="http://schemas.microsoft.com/office/drawing/2014/main" id="{4464F088-1151-7B62-0E29-12C35C892637}"/>
              </a:ext>
            </a:extLst>
          </p:cNvPr>
          <p:cNvCxnSpPr/>
          <p:nvPr/>
        </p:nvCxnSpPr>
        <p:spPr>
          <a:xfrm>
            <a:off x="7849901" y="2107554"/>
            <a:ext cx="458539" cy="227294"/>
          </a:xfrm>
          <a:prstGeom prst="curvedConnector3">
            <a:avLst>
              <a:gd name="adj1" fmla="val 50000"/>
            </a:avLst>
          </a:prstGeom>
          <a:noFill/>
          <a:ln w="25400" cap="flat" cmpd="sng" algn="ctr">
            <a:solidFill>
              <a:srgbClr val="4F81BD"/>
            </a:solidFill>
            <a:prstDash val="solid"/>
            <a:tailEnd type="triangle" w="lg" len="med"/>
          </a:ln>
          <a:effectLst/>
        </p:spPr>
      </p:cxnSp>
      <p:sp>
        <p:nvSpPr>
          <p:cNvPr id="11" name="Rectangle 10">
            <a:extLst>
              <a:ext uri="{FF2B5EF4-FFF2-40B4-BE49-F238E27FC236}">
                <a16:creationId xmlns:a16="http://schemas.microsoft.com/office/drawing/2014/main" id="{46C06466-80FA-7FF5-F8DD-F32D8C2DEDB9}"/>
              </a:ext>
            </a:extLst>
          </p:cNvPr>
          <p:cNvSpPr/>
          <p:nvPr/>
        </p:nvSpPr>
        <p:spPr>
          <a:xfrm>
            <a:off x="8310602" y="2241193"/>
            <a:ext cx="656286" cy="163687"/>
          </a:xfrm>
          <a:prstGeom prst="rect">
            <a:avLst/>
          </a:prstGeom>
          <a:solidFill>
            <a:srgbClr val="3366FF">
              <a:alpha val="46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E30CCB-546B-624A-B6BD-B5FCD655F555}"/>
              </a:ext>
            </a:extLst>
          </p:cNvPr>
          <p:cNvSpPr/>
          <p:nvPr/>
        </p:nvSpPr>
        <p:spPr>
          <a:xfrm>
            <a:off x="7254641" y="1990303"/>
            <a:ext cx="656285" cy="236886"/>
          </a:xfrm>
          <a:prstGeom prst="rect">
            <a:avLst/>
          </a:prstGeom>
          <a:solidFill>
            <a:srgbClr val="3366FF">
              <a:alpha val="46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CE2799-D38E-4CDE-C33F-D888D139189F}"/>
              </a:ext>
            </a:extLst>
          </p:cNvPr>
          <p:cNvSpPr/>
          <p:nvPr/>
        </p:nvSpPr>
        <p:spPr>
          <a:xfrm>
            <a:off x="6225960" y="2086004"/>
            <a:ext cx="668844" cy="245055"/>
          </a:xfrm>
          <a:prstGeom prst="rect">
            <a:avLst/>
          </a:prstGeom>
          <a:solidFill>
            <a:srgbClr val="3366FF">
              <a:alpha val="46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AF857D-EBBE-AA98-E059-2B6AF585EE86}"/>
              </a:ext>
            </a:extLst>
          </p:cNvPr>
          <p:cNvSpPr/>
          <p:nvPr/>
        </p:nvSpPr>
        <p:spPr>
          <a:xfrm>
            <a:off x="7254569" y="1851010"/>
            <a:ext cx="659467" cy="711613"/>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713FA43F-160F-A83C-166A-2029252B8585}"/>
              </a:ext>
            </a:extLst>
          </p:cNvPr>
          <p:cNvCxnSpPr/>
          <p:nvPr/>
        </p:nvCxnSpPr>
        <p:spPr>
          <a:xfrm>
            <a:off x="7250363" y="2104975"/>
            <a:ext cx="659467" cy="0"/>
          </a:xfrm>
          <a:prstGeom prst="line">
            <a:avLst/>
          </a:prstGeom>
          <a:noFill/>
          <a:ln w="9525" cap="flat" cmpd="sng" algn="ctr">
            <a:solidFill>
              <a:sysClr val="window" lastClr="FFFFFF">
                <a:lumMod val="50000"/>
              </a:sysClr>
            </a:solidFill>
            <a:prstDash val="solid"/>
          </a:ln>
          <a:effectLst/>
        </p:spPr>
      </p:cxnSp>
      <p:cxnSp>
        <p:nvCxnSpPr>
          <p:cNvPr id="16" name="Straight Connector 15">
            <a:extLst>
              <a:ext uri="{FF2B5EF4-FFF2-40B4-BE49-F238E27FC236}">
                <a16:creationId xmlns:a16="http://schemas.microsoft.com/office/drawing/2014/main" id="{75A2B83B-6036-BA34-7072-1238B52D7065}"/>
              </a:ext>
            </a:extLst>
          </p:cNvPr>
          <p:cNvCxnSpPr/>
          <p:nvPr/>
        </p:nvCxnSpPr>
        <p:spPr>
          <a:xfrm>
            <a:off x="7254569" y="2107554"/>
            <a:ext cx="659467" cy="0"/>
          </a:xfrm>
          <a:prstGeom prst="line">
            <a:avLst/>
          </a:prstGeom>
          <a:noFill/>
          <a:ln w="38100" cap="flat" cmpd="sng" algn="ctr">
            <a:solidFill>
              <a:schemeClr val="bg1">
                <a:lumMod val="50000"/>
              </a:schemeClr>
            </a:solidFill>
            <a:prstDash val="solid"/>
          </a:ln>
          <a:effectLst/>
        </p:spPr>
      </p:cxnSp>
      <p:cxnSp>
        <p:nvCxnSpPr>
          <p:cNvPr id="17" name="Curved Connector 16">
            <a:extLst>
              <a:ext uri="{FF2B5EF4-FFF2-40B4-BE49-F238E27FC236}">
                <a16:creationId xmlns:a16="http://schemas.microsoft.com/office/drawing/2014/main" id="{B343FB36-A886-AB79-0196-1E4EF09B34BE}"/>
              </a:ext>
            </a:extLst>
          </p:cNvPr>
          <p:cNvCxnSpPr>
            <a:stCxn id="19" idx="3"/>
          </p:cNvCxnSpPr>
          <p:nvPr/>
        </p:nvCxnSpPr>
        <p:spPr>
          <a:xfrm flipV="1">
            <a:off x="6890116" y="2113986"/>
            <a:ext cx="367120" cy="92830"/>
          </a:xfrm>
          <a:prstGeom prst="curvedConnector3">
            <a:avLst>
              <a:gd name="adj1" fmla="val 50000"/>
            </a:avLst>
          </a:prstGeom>
          <a:noFill/>
          <a:ln w="25400" cap="flat" cmpd="sng" algn="ctr">
            <a:solidFill>
              <a:srgbClr val="4F81BD"/>
            </a:solidFill>
            <a:prstDash val="solid"/>
            <a:tailEnd type="triangle" w="lg" len="med"/>
          </a:ln>
          <a:effectLst/>
        </p:spPr>
      </p:cxnSp>
      <p:cxnSp>
        <p:nvCxnSpPr>
          <p:cNvPr id="18" name="Straight Connector 17">
            <a:extLst>
              <a:ext uri="{FF2B5EF4-FFF2-40B4-BE49-F238E27FC236}">
                <a16:creationId xmlns:a16="http://schemas.microsoft.com/office/drawing/2014/main" id="{D09D4A1E-4C75-818B-3D17-C4CA71B217F1}"/>
              </a:ext>
            </a:extLst>
          </p:cNvPr>
          <p:cNvCxnSpPr/>
          <p:nvPr/>
        </p:nvCxnSpPr>
        <p:spPr>
          <a:xfrm>
            <a:off x="6230648" y="2206816"/>
            <a:ext cx="659467" cy="0"/>
          </a:xfrm>
          <a:prstGeom prst="line">
            <a:avLst/>
          </a:prstGeom>
          <a:noFill/>
          <a:ln w="38100" cap="flat" cmpd="sng" algn="ctr">
            <a:solidFill>
              <a:schemeClr val="bg1">
                <a:lumMod val="50000"/>
              </a:schemeClr>
            </a:solidFill>
            <a:prstDash val="solid"/>
          </a:ln>
          <a:effectLst/>
        </p:spPr>
      </p:cxnSp>
      <p:sp>
        <p:nvSpPr>
          <p:cNvPr id="19" name="Rectangle 18">
            <a:extLst>
              <a:ext uri="{FF2B5EF4-FFF2-40B4-BE49-F238E27FC236}">
                <a16:creationId xmlns:a16="http://schemas.microsoft.com/office/drawing/2014/main" id="{C04E330A-6E8C-D9D5-4385-74118FB1F5CF}"/>
              </a:ext>
            </a:extLst>
          </p:cNvPr>
          <p:cNvSpPr/>
          <p:nvPr/>
        </p:nvSpPr>
        <p:spPr>
          <a:xfrm>
            <a:off x="6230648" y="1851010"/>
            <a:ext cx="659467" cy="711613"/>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sp>
        <p:nvSpPr>
          <p:cNvPr id="20" name="Rectangle 19">
            <a:extLst>
              <a:ext uri="{FF2B5EF4-FFF2-40B4-BE49-F238E27FC236}">
                <a16:creationId xmlns:a16="http://schemas.microsoft.com/office/drawing/2014/main" id="{03A197F4-DDE4-EA3D-647A-3DD968C0D64B}"/>
              </a:ext>
            </a:extLst>
          </p:cNvPr>
          <p:cNvSpPr/>
          <p:nvPr/>
        </p:nvSpPr>
        <p:spPr>
          <a:xfrm>
            <a:off x="8318160" y="1851010"/>
            <a:ext cx="659468" cy="711613"/>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43F6ED52-5FE2-11FB-F267-8F0AE8FBA2B6}"/>
              </a:ext>
            </a:extLst>
          </p:cNvPr>
          <p:cNvCxnSpPr/>
          <p:nvPr/>
        </p:nvCxnSpPr>
        <p:spPr>
          <a:xfrm>
            <a:off x="8316940" y="2315435"/>
            <a:ext cx="659468" cy="0"/>
          </a:xfrm>
          <a:prstGeom prst="line">
            <a:avLst/>
          </a:prstGeom>
          <a:noFill/>
          <a:ln w="9525" cap="flat" cmpd="sng" algn="ctr">
            <a:solidFill>
              <a:sysClr val="window" lastClr="FFFFFF">
                <a:lumMod val="50000"/>
              </a:sysClr>
            </a:solidFill>
            <a:prstDash val="solid"/>
          </a:ln>
          <a:effectLst/>
        </p:spPr>
      </p:cxnSp>
      <p:cxnSp>
        <p:nvCxnSpPr>
          <p:cNvPr id="22" name="Straight Connector 21">
            <a:extLst>
              <a:ext uri="{FF2B5EF4-FFF2-40B4-BE49-F238E27FC236}">
                <a16:creationId xmlns:a16="http://schemas.microsoft.com/office/drawing/2014/main" id="{B5B94609-BA1A-0105-524A-1A165F1DE3E1}"/>
              </a:ext>
            </a:extLst>
          </p:cNvPr>
          <p:cNvCxnSpPr/>
          <p:nvPr/>
        </p:nvCxnSpPr>
        <p:spPr>
          <a:xfrm>
            <a:off x="8318160" y="2325418"/>
            <a:ext cx="659468" cy="0"/>
          </a:xfrm>
          <a:prstGeom prst="line">
            <a:avLst/>
          </a:prstGeom>
          <a:noFill/>
          <a:ln w="38100" cap="flat" cmpd="sng" algn="ctr">
            <a:solidFill>
              <a:schemeClr val="bg1">
                <a:lumMod val="50000"/>
              </a:schemeClr>
            </a:solidFill>
            <a:prstDash val="solid"/>
          </a:ln>
          <a:effectLst/>
        </p:spPr>
      </p:cxnSp>
    </p:spTree>
    <p:extLst>
      <p:ext uri="{BB962C8B-B14F-4D97-AF65-F5344CB8AC3E}">
        <p14:creationId xmlns:p14="http://schemas.microsoft.com/office/powerpoint/2010/main" val="696852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3600" dirty="0"/>
              <a:t>Experimental Setup</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37</a:t>
            </a:fld>
            <a:endParaRPr lang="en-US" altLang="zh-CN"/>
          </a:p>
        </p:txBody>
      </p:sp>
      <p:sp>
        <p:nvSpPr>
          <p:cNvPr id="39" name="Content Placeholder 2">
            <a:extLst>
              <a:ext uri="{FF2B5EF4-FFF2-40B4-BE49-F238E27FC236}">
                <a16:creationId xmlns:a16="http://schemas.microsoft.com/office/drawing/2014/main" id="{3E932EBE-FCA9-5133-1478-D43ACFCE8389}"/>
              </a:ext>
            </a:extLst>
          </p:cNvPr>
          <p:cNvSpPr txBox="1">
            <a:spLocks/>
          </p:cNvSpPr>
          <p:nvPr/>
        </p:nvSpPr>
        <p:spPr>
          <a:xfrm>
            <a:off x="302474" y="1188911"/>
            <a:ext cx="8610600" cy="4525962"/>
          </a:xfrm>
          <a:prstGeom prst="rect">
            <a:avLst/>
          </a:prstGeom>
        </p:spPr>
        <p:txBody>
          <a:bodyPr vert="horz" lIns="91440" tIns="45720" rIns="91440" bIns="45720" rtlCol="0">
            <a:normAutofit/>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r>
              <a:rPr lang="en-US" sz="2800" kern="0" dirty="0">
                <a:ea typeface="宋体" charset="0"/>
                <a:cs typeface="宋体" charset="0"/>
              </a:rPr>
              <a:t>Backtrack search, find first solution, </a:t>
            </a:r>
            <a:r>
              <a:rPr lang="en-US" sz="2800" kern="0" dirty="0" err="1">
                <a:ea typeface="宋体" charset="0"/>
                <a:cs typeface="宋体" charset="0"/>
              </a:rPr>
              <a:t>dom</a:t>
            </a:r>
            <a:r>
              <a:rPr lang="en-US" sz="2800" kern="0" dirty="0">
                <a:ea typeface="宋体" charset="0"/>
                <a:cs typeface="宋体" charset="0"/>
              </a:rPr>
              <a:t>/</a:t>
            </a:r>
            <a:r>
              <a:rPr lang="en-US" sz="2800" kern="0" dirty="0" err="1">
                <a:ea typeface="宋体" charset="0"/>
                <a:cs typeface="宋体" charset="0"/>
              </a:rPr>
              <a:t>wdeg</a:t>
            </a:r>
            <a:endParaRPr lang="en-US" sz="2800" kern="0" dirty="0">
              <a:ea typeface="宋体" charset="0"/>
              <a:cs typeface="宋体" charset="0"/>
            </a:endParaRPr>
          </a:p>
          <a:p>
            <a:endParaRPr lang="en-US" sz="2800" kern="0" dirty="0">
              <a:ea typeface="宋体" charset="0"/>
              <a:cs typeface="宋体" charset="0"/>
            </a:endParaRPr>
          </a:p>
          <a:p>
            <a:endParaRPr lang="en-US" sz="2800" kern="0" dirty="0">
              <a:ea typeface="宋体" charset="0"/>
              <a:cs typeface="宋体" charset="0"/>
            </a:endParaRPr>
          </a:p>
          <a:p>
            <a:endParaRPr lang="en-US" sz="2800" kern="0" dirty="0">
              <a:ea typeface="宋体" charset="0"/>
              <a:cs typeface="宋体" charset="0"/>
            </a:endParaRPr>
          </a:p>
          <a:p>
            <a:pPr marL="0" indent="0">
              <a:buNone/>
            </a:pPr>
            <a:endParaRPr lang="en-US" sz="2800" kern="0" dirty="0">
              <a:ea typeface="宋体" charset="0"/>
              <a:cs typeface="宋体" charset="0"/>
            </a:endParaRPr>
          </a:p>
          <a:p>
            <a:r>
              <a:rPr lang="en-US" sz="2800" i="1" kern="0" dirty="0">
                <a:ea typeface="宋体" charset="0"/>
                <a:cs typeface="宋体" charset="0"/>
              </a:rPr>
              <a:t>m </a:t>
            </a:r>
            <a:r>
              <a:rPr lang="en-US" sz="2800" kern="0" dirty="0">
                <a:ea typeface="宋体" charset="0"/>
                <a:cs typeface="宋体" charset="0"/>
              </a:rPr>
              <a:t>= 3, </a:t>
            </a:r>
            <a:r>
              <a:rPr lang="en-US" sz="2800" kern="0" dirty="0">
                <a:solidFill>
                  <a:srgbClr val="000000"/>
                </a:solidFill>
              </a:rPr>
              <a:t>|</a:t>
            </a:r>
            <a:r>
              <a:rPr lang="en-US" sz="2800" kern="0" dirty="0"/>
              <a:t>𝜓</a:t>
            </a:r>
            <a:r>
              <a:rPr lang="el-GR" sz="2800" kern="0" dirty="0">
                <a:solidFill>
                  <a:srgbClr val="000000"/>
                </a:solidFill>
              </a:rPr>
              <a:t>(</a:t>
            </a:r>
            <a:r>
              <a:rPr lang="en-US" sz="2800" kern="0" dirty="0">
                <a:solidFill>
                  <a:srgbClr val="000000"/>
                </a:solidFill>
              </a:rPr>
              <a:t>cl)|</a:t>
            </a:r>
            <a:r>
              <a:rPr lang="en-US" sz="2800" kern="0" dirty="0">
                <a:ea typeface="宋体" charset="0"/>
                <a:cs typeface="宋体" charset="0"/>
              </a:rPr>
              <a:t> </a:t>
            </a:r>
          </a:p>
        </p:txBody>
      </p:sp>
      <p:sp>
        <p:nvSpPr>
          <p:cNvPr id="40" name="TextBox 39">
            <a:extLst>
              <a:ext uri="{FF2B5EF4-FFF2-40B4-BE49-F238E27FC236}">
                <a16:creationId xmlns:a16="http://schemas.microsoft.com/office/drawing/2014/main" id="{E7E7C3CD-944C-11FA-DC6E-9817380CB6C0}"/>
              </a:ext>
            </a:extLst>
          </p:cNvPr>
          <p:cNvSpPr txBox="1"/>
          <p:nvPr/>
        </p:nvSpPr>
        <p:spPr>
          <a:xfrm>
            <a:off x="6527325" y="1836639"/>
            <a:ext cx="2693391" cy="369332"/>
          </a:xfrm>
          <a:prstGeom prst="rect">
            <a:avLst/>
          </a:prstGeom>
          <a:noFill/>
        </p:spPr>
        <p:txBody>
          <a:bodyPr wrap="none" rtlCol="0">
            <a:spAutoFit/>
          </a:bodyPr>
          <a:lstStyle/>
          <a:p>
            <a:pPr>
              <a:tabLst>
                <a:tab pos="7999413" algn="r"/>
              </a:tabLst>
            </a:pPr>
            <a:r>
              <a:rPr lang="en-US" dirty="0">
                <a:solidFill>
                  <a:srgbClr val="E46C0A"/>
                </a:solidFill>
              </a:rPr>
              <a:t>[</a:t>
            </a:r>
            <a:r>
              <a:rPr lang="en-US" dirty="0" err="1">
                <a:solidFill>
                  <a:srgbClr val="E46C0A"/>
                </a:solidFill>
              </a:rPr>
              <a:t>Karakashian</a:t>
            </a:r>
            <a:r>
              <a:rPr lang="en-US" dirty="0">
                <a:solidFill>
                  <a:srgbClr val="E46C0A"/>
                </a:solidFill>
              </a:rPr>
              <a:t>+  AAAI 13]</a:t>
            </a:r>
          </a:p>
        </p:txBody>
      </p:sp>
      <p:grpSp>
        <p:nvGrpSpPr>
          <p:cNvPr id="41" name="Group 40">
            <a:extLst>
              <a:ext uri="{FF2B5EF4-FFF2-40B4-BE49-F238E27FC236}">
                <a16:creationId xmlns:a16="http://schemas.microsoft.com/office/drawing/2014/main" id="{6BAC4C1B-A0F5-7D23-6507-9A9A0FD530AD}"/>
              </a:ext>
            </a:extLst>
          </p:cNvPr>
          <p:cNvGrpSpPr/>
          <p:nvPr/>
        </p:nvGrpSpPr>
        <p:grpSpPr>
          <a:xfrm>
            <a:off x="6781581" y="2448034"/>
            <a:ext cx="2158998" cy="2240690"/>
            <a:chOff x="6629400" y="3200400"/>
            <a:chExt cx="2158998" cy="2240690"/>
          </a:xfrm>
        </p:grpSpPr>
        <p:cxnSp>
          <p:nvCxnSpPr>
            <p:cNvPr id="42" name="Straight Connector 41">
              <a:extLst>
                <a:ext uri="{FF2B5EF4-FFF2-40B4-BE49-F238E27FC236}">
                  <a16:creationId xmlns:a16="http://schemas.microsoft.com/office/drawing/2014/main" id="{7797A1A8-4ECB-1171-6028-BD5DC1B9D572}"/>
                </a:ext>
              </a:extLst>
            </p:cNvPr>
            <p:cNvCxnSpPr>
              <a:stCxn id="58" idx="3"/>
              <a:endCxn id="59" idx="1"/>
            </p:cNvCxnSpPr>
            <p:nvPr/>
          </p:nvCxnSpPr>
          <p:spPr>
            <a:xfrm>
              <a:off x="7064710" y="4609290"/>
              <a:ext cx="200654" cy="42294"/>
            </a:xfrm>
            <a:prstGeom prst="line">
              <a:avLst/>
            </a:prstGeom>
            <a:ln w="19050"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8D72EA1A-B619-9AC1-0B8F-95C777966EB6}"/>
                </a:ext>
              </a:extLst>
            </p:cNvPr>
            <p:cNvCxnSpPr>
              <a:stCxn id="58" idx="0"/>
              <a:endCxn id="94" idx="1"/>
            </p:cNvCxnSpPr>
            <p:nvPr/>
          </p:nvCxnSpPr>
          <p:spPr>
            <a:xfrm rot="5400000" flipH="1" flipV="1">
              <a:off x="7054048" y="4470058"/>
              <a:ext cx="58455" cy="128570"/>
            </a:xfrm>
            <a:prstGeom prst="line">
              <a:avLst/>
            </a:prstGeom>
            <a:ln w="19050"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1F4C3CD3-2F7F-E648-CFDB-3878E1C03236}"/>
                </a:ext>
              </a:extLst>
            </p:cNvPr>
            <p:cNvCxnSpPr>
              <a:stCxn id="94" idx="3"/>
              <a:endCxn id="59" idx="0"/>
            </p:cNvCxnSpPr>
            <p:nvPr/>
          </p:nvCxnSpPr>
          <p:spPr>
            <a:xfrm>
              <a:off x="7239000" y="4505115"/>
              <a:ext cx="72084" cy="100749"/>
            </a:xfrm>
            <a:prstGeom prst="line">
              <a:avLst/>
            </a:prstGeom>
            <a:ln w="19050"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EAB6A8B-48EF-955C-0F35-33134C0BBA44}"/>
                </a:ext>
              </a:extLst>
            </p:cNvPr>
            <p:cNvCxnSpPr>
              <a:stCxn id="94" idx="2"/>
              <a:endCxn id="62" idx="0"/>
            </p:cNvCxnSpPr>
            <p:nvPr/>
          </p:nvCxnSpPr>
          <p:spPr>
            <a:xfrm rot="5400000">
              <a:off x="6803420" y="4766395"/>
              <a:ext cx="605420" cy="174301"/>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46" name="Rounded Rectangle 45">
              <a:extLst>
                <a:ext uri="{FF2B5EF4-FFF2-40B4-BE49-F238E27FC236}">
                  <a16:creationId xmlns:a16="http://schemas.microsoft.com/office/drawing/2014/main" id="{BE912BF9-D987-CC2F-B619-624729FD995F}"/>
                </a:ext>
              </a:extLst>
            </p:cNvPr>
            <p:cNvSpPr/>
            <p:nvPr/>
          </p:nvSpPr>
          <p:spPr>
            <a:xfrm>
              <a:off x="7422028" y="3335868"/>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47" name="Rounded Rectangle 46">
              <a:extLst>
                <a:ext uri="{FF2B5EF4-FFF2-40B4-BE49-F238E27FC236}">
                  <a16:creationId xmlns:a16="http://schemas.microsoft.com/office/drawing/2014/main" id="{09700368-A79F-BDAA-F7DE-CB914A8169BD}"/>
                </a:ext>
              </a:extLst>
            </p:cNvPr>
            <p:cNvSpPr/>
            <p:nvPr/>
          </p:nvSpPr>
          <p:spPr>
            <a:xfrm>
              <a:off x="7227281" y="3826948"/>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48" name="Rounded Rectangle 47">
              <a:extLst>
                <a:ext uri="{FF2B5EF4-FFF2-40B4-BE49-F238E27FC236}">
                  <a16:creationId xmlns:a16="http://schemas.microsoft.com/office/drawing/2014/main" id="{A5F40859-AB3F-0BEA-BDD3-9618A7D16CA2}"/>
                </a:ext>
              </a:extLst>
            </p:cNvPr>
            <p:cNvSpPr/>
            <p:nvPr/>
          </p:nvSpPr>
          <p:spPr>
            <a:xfrm>
              <a:off x="7955437" y="3920079"/>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49" name="Rounded Rectangle 48">
              <a:extLst>
                <a:ext uri="{FF2B5EF4-FFF2-40B4-BE49-F238E27FC236}">
                  <a16:creationId xmlns:a16="http://schemas.microsoft.com/office/drawing/2014/main" id="{C0F644E0-3EC8-C095-E7DC-4BA44DC0C219}"/>
                </a:ext>
              </a:extLst>
            </p:cNvPr>
            <p:cNvSpPr/>
            <p:nvPr/>
          </p:nvSpPr>
          <p:spPr>
            <a:xfrm>
              <a:off x="7879228" y="3361251"/>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50" name="Rounded Rectangle 49">
              <a:extLst>
                <a:ext uri="{FF2B5EF4-FFF2-40B4-BE49-F238E27FC236}">
                  <a16:creationId xmlns:a16="http://schemas.microsoft.com/office/drawing/2014/main" id="{A1F662C2-340E-2222-B612-50DC5262BCAD}"/>
                </a:ext>
              </a:extLst>
            </p:cNvPr>
            <p:cNvSpPr/>
            <p:nvPr/>
          </p:nvSpPr>
          <p:spPr>
            <a:xfrm>
              <a:off x="7111999" y="3200400"/>
              <a:ext cx="1193799" cy="1002729"/>
            </a:xfrm>
            <a:prstGeom prst="roundRect">
              <a:avLst>
                <a:gd name="adj" fmla="val 500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51" name="Rounded Rectangle 50">
              <a:extLst>
                <a:ext uri="{FF2B5EF4-FFF2-40B4-BE49-F238E27FC236}">
                  <a16:creationId xmlns:a16="http://schemas.microsoft.com/office/drawing/2014/main" id="{8F5BBC74-88F1-C0E7-DDB8-7A30EB849546}"/>
                </a:ext>
              </a:extLst>
            </p:cNvPr>
            <p:cNvSpPr/>
            <p:nvPr/>
          </p:nvSpPr>
          <p:spPr>
            <a:xfrm>
              <a:off x="6781802" y="3733800"/>
              <a:ext cx="846326" cy="1002729"/>
            </a:xfrm>
            <a:prstGeom prst="roundRect">
              <a:avLst>
                <a:gd name="adj" fmla="val 500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52" name="Rounded Rectangle 51">
              <a:extLst>
                <a:ext uri="{FF2B5EF4-FFF2-40B4-BE49-F238E27FC236}">
                  <a16:creationId xmlns:a16="http://schemas.microsoft.com/office/drawing/2014/main" id="{35D4D250-5C23-4D0C-9E67-6756C8045922}"/>
                </a:ext>
              </a:extLst>
            </p:cNvPr>
            <p:cNvSpPr/>
            <p:nvPr/>
          </p:nvSpPr>
          <p:spPr>
            <a:xfrm>
              <a:off x="7857069" y="3733799"/>
              <a:ext cx="782996" cy="1002729"/>
            </a:xfrm>
            <a:prstGeom prst="roundRect">
              <a:avLst>
                <a:gd name="adj" fmla="val 500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53" name="Rounded Rectangle 52">
              <a:extLst>
                <a:ext uri="{FF2B5EF4-FFF2-40B4-BE49-F238E27FC236}">
                  <a16:creationId xmlns:a16="http://schemas.microsoft.com/office/drawing/2014/main" id="{AD3A8DB4-F2DD-21E5-F912-F2AE3899A4F0}"/>
                </a:ext>
              </a:extLst>
            </p:cNvPr>
            <p:cNvSpPr/>
            <p:nvPr/>
          </p:nvSpPr>
          <p:spPr>
            <a:xfrm>
              <a:off x="6798747" y="4433597"/>
              <a:ext cx="731519" cy="1002729"/>
            </a:xfrm>
            <a:prstGeom prst="roundRect">
              <a:avLst>
                <a:gd name="adj" fmla="val 500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54" name="Rounded Rectangle 53">
              <a:extLst>
                <a:ext uri="{FF2B5EF4-FFF2-40B4-BE49-F238E27FC236}">
                  <a16:creationId xmlns:a16="http://schemas.microsoft.com/office/drawing/2014/main" id="{66BE6F0E-2430-35AC-52FA-7BE375AE70C1}"/>
                </a:ext>
              </a:extLst>
            </p:cNvPr>
            <p:cNvSpPr/>
            <p:nvPr/>
          </p:nvSpPr>
          <p:spPr>
            <a:xfrm>
              <a:off x="7438950" y="4013216"/>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55" name="Rounded Rectangle 54">
              <a:extLst>
                <a:ext uri="{FF2B5EF4-FFF2-40B4-BE49-F238E27FC236}">
                  <a16:creationId xmlns:a16="http://schemas.microsoft.com/office/drawing/2014/main" id="{77C53FDE-B7D1-3FE4-7E65-A7BA1C9B3D4C}"/>
                </a:ext>
              </a:extLst>
            </p:cNvPr>
            <p:cNvSpPr/>
            <p:nvPr/>
          </p:nvSpPr>
          <p:spPr>
            <a:xfrm>
              <a:off x="8082436" y="3860804"/>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56" name="Rounded Rectangle 55">
              <a:extLst>
                <a:ext uri="{FF2B5EF4-FFF2-40B4-BE49-F238E27FC236}">
                  <a16:creationId xmlns:a16="http://schemas.microsoft.com/office/drawing/2014/main" id="{1CCE1399-D24C-A510-6CCD-C8BF0A56A61E}"/>
                </a:ext>
              </a:extLst>
            </p:cNvPr>
            <p:cNvSpPr/>
            <p:nvPr/>
          </p:nvSpPr>
          <p:spPr>
            <a:xfrm>
              <a:off x="8471912" y="4013204"/>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57" name="Rounded Rectangle 56">
              <a:extLst>
                <a:ext uri="{FF2B5EF4-FFF2-40B4-BE49-F238E27FC236}">
                  <a16:creationId xmlns:a16="http://schemas.microsoft.com/office/drawing/2014/main" id="{80DCA8EB-607F-AE9F-F17B-2CB70D167C67}"/>
                </a:ext>
              </a:extLst>
            </p:cNvPr>
            <p:cNvSpPr/>
            <p:nvPr/>
          </p:nvSpPr>
          <p:spPr>
            <a:xfrm>
              <a:off x="7907873" y="4438361"/>
              <a:ext cx="731519" cy="1002729"/>
            </a:xfrm>
            <a:prstGeom prst="roundRect">
              <a:avLst>
                <a:gd name="adj" fmla="val 50000"/>
              </a:avLst>
            </a:prstGeom>
            <a:solidFill>
              <a:srgbClr val="3366FF">
                <a:alpha val="33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58" name="Rounded Rectangle 57">
              <a:extLst>
                <a:ext uri="{FF2B5EF4-FFF2-40B4-BE49-F238E27FC236}">
                  <a16:creationId xmlns:a16="http://schemas.microsoft.com/office/drawing/2014/main" id="{035BB4DC-927A-2D78-C2BD-75BDB073AD76}"/>
                </a:ext>
              </a:extLst>
            </p:cNvPr>
            <p:cNvSpPr/>
            <p:nvPr/>
          </p:nvSpPr>
          <p:spPr>
            <a:xfrm>
              <a:off x="6973270" y="4563570"/>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59" name="Rounded Rectangle 58">
              <a:extLst>
                <a:ext uri="{FF2B5EF4-FFF2-40B4-BE49-F238E27FC236}">
                  <a16:creationId xmlns:a16="http://schemas.microsoft.com/office/drawing/2014/main" id="{6FC6FE1B-6735-4918-A390-591B8ADEC37B}"/>
                </a:ext>
              </a:extLst>
            </p:cNvPr>
            <p:cNvSpPr/>
            <p:nvPr/>
          </p:nvSpPr>
          <p:spPr>
            <a:xfrm>
              <a:off x="7265364" y="4605864"/>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60" name="Rounded Rectangle 59">
              <a:extLst>
                <a:ext uri="{FF2B5EF4-FFF2-40B4-BE49-F238E27FC236}">
                  <a16:creationId xmlns:a16="http://schemas.microsoft.com/office/drawing/2014/main" id="{3B9F7618-A0E7-D5AD-7733-3208EF236ADA}"/>
                </a:ext>
              </a:extLst>
            </p:cNvPr>
            <p:cNvSpPr/>
            <p:nvPr/>
          </p:nvSpPr>
          <p:spPr>
            <a:xfrm>
              <a:off x="8133238" y="4555098"/>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61" name="Rounded Rectangle 60">
              <a:extLst>
                <a:ext uri="{FF2B5EF4-FFF2-40B4-BE49-F238E27FC236}">
                  <a16:creationId xmlns:a16="http://schemas.microsoft.com/office/drawing/2014/main" id="{9C6BC3BE-D39A-B678-3654-10B9D521199C}"/>
                </a:ext>
              </a:extLst>
            </p:cNvPr>
            <p:cNvSpPr/>
            <p:nvPr/>
          </p:nvSpPr>
          <p:spPr>
            <a:xfrm>
              <a:off x="8327973" y="4563559"/>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62" name="Rounded Rectangle 61">
              <a:extLst>
                <a:ext uri="{FF2B5EF4-FFF2-40B4-BE49-F238E27FC236}">
                  <a16:creationId xmlns:a16="http://schemas.microsoft.com/office/drawing/2014/main" id="{08051811-BF2C-2019-1313-670EEBF9A806}"/>
                </a:ext>
              </a:extLst>
            </p:cNvPr>
            <p:cNvSpPr/>
            <p:nvPr/>
          </p:nvSpPr>
          <p:spPr>
            <a:xfrm>
              <a:off x="6973259" y="5156255"/>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63" name="Rounded Rectangle 62">
              <a:extLst>
                <a:ext uri="{FF2B5EF4-FFF2-40B4-BE49-F238E27FC236}">
                  <a16:creationId xmlns:a16="http://schemas.microsoft.com/office/drawing/2014/main" id="{E3E608DF-8C53-4E6D-B711-D8EB608722CE}"/>
                </a:ext>
              </a:extLst>
            </p:cNvPr>
            <p:cNvSpPr/>
            <p:nvPr/>
          </p:nvSpPr>
          <p:spPr>
            <a:xfrm>
              <a:off x="7167994" y="5164716"/>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64" name="Rounded Rectangle 63">
              <a:extLst>
                <a:ext uri="{FF2B5EF4-FFF2-40B4-BE49-F238E27FC236}">
                  <a16:creationId xmlns:a16="http://schemas.microsoft.com/office/drawing/2014/main" id="{1BEF9E0F-3CDB-EBC7-0679-9BA4C6B4C663}"/>
                </a:ext>
              </a:extLst>
            </p:cNvPr>
            <p:cNvSpPr/>
            <p:nvPr/>
          </p:nvSpPr>
          <p:spPr>
            <a:xfrm>
              <a:off x="8150166" y="5147782"/>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65" name="Rounded Rectangle 64">
              <a:extLst>
                <a:ext uri="{FF2B5EF4-FFF2-40B4-BE49-F238E27FC236}">
                  <a16:creationId xmlns:a16="http://schemas.microsoft.com/office/drawing/2014/main" id="{23D6302B-9AC9-362A-27B2-E45029401C3D}"/>
                </a:ext>
              </a:extLst>
            </p:cNvPr>
            <p:cNvSpPr/>
            <p:nvPr/>
          </p:nvSpPr>
          <p:spPr>
            <a:xfrm>
              <a:off x="8344901" y="5156243"/>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sp>
          <p:nvSpPr>
            <p:cNvPr id="66" name="Rounded Rectangle 65">
              <a:extLst>
                <a:ext uri="{FF2B5EF4-FFF2-40B4-BE49-F238E27FC236}">
                  <a16:creationId xmlns:a16="http://schemas.microsoft.com/office/drawing/2014/main" id="{9F878290-B0D0-1374-F5DF-53E50C813A9E}"/>
                </a:ext>
              </a:extLst>
            </p:cNvPr>
            <p:cNvSpPr/>
            <p:nvPr/>
          </p:nvSpPr>
          <p:spPr>
            <a:xfrm>
              <a:off x="6939379" y="4148670"/>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cxnSp>
          <p:nvCxnSpPr>
            <p:cNvPr id="67" name="Straight Connector 66">
              <a:extLst>
                <a:ext uri="{FF2B5EF4-FFF2-40B4-BE49-F238E27FC236}">
                  <a16:creationId xmlns:a16="http://schemas.microsoft.com/office/drawing/2014/main" id="{BC862AEB-D4E8-DA5E-4777-147F91F87447}"/>
                </a:ext>
              </a:extLst>
            </p:cNvPr>
            <p:cNvCxnSpPr>
              <a:stCxn id="46" idx="3"/>
              <a:endCxn id="49" idx="1"/>
            </p:cNvCxnSpPr>
            <p:nvPr/>
          </p:nvCxnSpPr>
          <p:spPr>
            <a:xfrm>
              <a:off x="7513468" y="3381588"/>
              <a:ext cx="365760" cy="25383"/>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24996A1-928D-1B42-00B3-DDBA25BA7EA0}"/>
                </a:ext>
              </a:extLst>
            </p:cNvPr>
            <p:cNvCxnSpPr>
              <a:stCxn id="46" idx="2"/>
              <a:endCxn id="47" idx="0"/>
            </p:cNvCxnSpPr>
            <p:nvPr/>
          </p:nvCxnSpPr>
          <p:spPr>
            <a:xfrm rot="5400000">
              <a:off x="7170555" y="3529755"/>
              <a:ext cx="399640" cy="194747"/>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AE91DB4-4247-EB26-A73F-A499EC15C360}"/>
                </a:ext>
              </a:extLst>
            </p:cNvPr>
            <p:cNvCxnSpPr>
              <a:stCxn id="54" idx="0"/>
              <a:endCxn id="49" idx="2"/>
            </p:cNvCxnSpPr>
            <p:nvPr/>
          </p:nvCxnSpPr>
          <p:spPr>
            <a:xfrm rot="5400000" flipH="1" flipV="1">
              <a:off x="7424547" y="3512815"/>
              <a:ext cx="560525" cy="440278"/>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45B0AC77-F47B-E4E3-1A24-CDD98C275BA7}"/>
                </a:ext>
              </a:extLst>
            </p:cNvPr>
            <p:cNvCxnSpPr>
              <a:stCxn id="46" idx="2"/>
              <a:endCxn id="48" idx="0"/>
            </p:cNvCxnSpPr>
            <p:nvPr/>
          </p:nvCxnSpPr>
          <p:spPr>
            <a:xfrm rot="16200000" flipH="1">
              <a:off x="7488067" y="3406988"/>
              <a:ext cx="492771" cy="533409"/>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43E1E71-6382-4FF7-EFD4-E911083D43B4}"/>
                </a:ext>
              </a:extLst>
            </p:cNvPr>
            <p:cNvCxnSpPr>
              <a:stCxn id="49" idx="2"/>
              <a:endCxn id="55" idx="0"/>
            </p:cNvCxnSpPr>
            <p:nvPr/>
          </p:nvCxnSpPr>
          <p:spPr>
            <a:xfrm rot="16200000" flipH="1">
              <a:off x="7822496" y="3555143"/>
              <a:ext cx="408113" cy="203208"/>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3F1036ED-B716-F30C-F917-9FD8E68B87D1}"/>
                </a:ext>
              </a:extLst>
            </p:cNvPr>
            <p:cNvCxnSpPr>
              <a:stCxn id="55" idx="3"/>
              <a:endCxn id="56" idx="1"/>
            </p:cNvCxnSpPr>
            <p:nvPr/>
          </p:nvCxnSpPr>
          <p:spPr>
            <a:xfrm>
              <a:off x="8173876" y="3906524"/>
              <a:ext cx="298036" cy="15240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25240E9C-AD34-0BE1-7A58-5FD44001391D}"/>
                </a:ext>
              </a:extLst>
            </p:cNvPr>
            <p:cNvCxnSpPr>
              <a:stCxn id="48" idx="2"/>
              <a:endCxn id="60" idx="0"/>
            </p:cNvCxnSpPr>
            <p:nvPr/>
          </p:nvCxnSpPr>
          <p:spPr>
            <a:xfrm rot="16200000" flipH="1">
              <a:off x="7818268" y="4194407"/>
              <a:ext cx="543579" cy="17780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566154EE-5043-1F2F-ECF3-F731AC6CD2FD}"/>
                </a:ext>
              </a:extLst>
            </p:cNvPr>
            <p:cNvCxnSpPr>
              <a:stCxn id="55" idx="2"/>
              <a:endCxn id="60" idx="0"/>
            </p:cNvCxnSpPr>
            <p:nvPr/>
          </p:nvCxnSpPr>
          <p:spPr>
            <a:xfrm rot="16200000" flipH="1">
              <a:off x="7852130" y="4228270"/>
              <a:ext cx="602854" cy="50802"/>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D11822A-6D20-C3D7-B95A-6C338D942C3B}"/>
                </a:ext>
              </a:extLst>
            </p:cNvPr>
            <p:cNvCxnSpPr>
              <a:stCxn id="56" idx="2"/>
              <a:endCxn id="61" idx="0"/>
            </p:cNvCxnSpPr>
            <p:nvPr/>
          </p:nvCxnSpPr>
          <p:spPr>
            <a:xfrm rot="5400000">
              <a:off x="8216206" y="4262132"/>
              <a:ext cx="458915" cy="143939"/>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20A55049-93F6-DCDB-2618-166EE51CB4E1}"/>
                </a:ext>
              </a:extLst>
            </p:cNvPr>
            <p:cNvCxnSpPr>
              <a:stCxn id="60" idx="3"/>
              <a:endCxn id="61" idx="1"/>
            </p:cNvCxnSpPr>
            <p:nvPr/>
          </p:nvCxnSpPr>
          <p:spPr>
            <a:xfrm>
              <a:off x="8224678" y="4600818"/>
              <a:ext cx="103295" cy="846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3DB73DAB-3137-F5A0-2127-2ABDD9526794}"/>
                </a:ext>
              </a:extLst>
            </p:cNvPr>
            <p:cNvCxnSpPr>
              <a:stCxn id="47" idx="1"/>
              <a:endCxn id="66" idx="0"/>
            </p:cNvCxnSpPr>
            <p:nvPr/>
          </p:nvCxnSpPr>
          <p:spPr>
            <a:xfrm rot="10800000" flipV="1">
              <a:off x="6985099" y="3872668"/>
              <a:ext cx="242182" cy="276002"/>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82386DD1-ED69-DCC1-B80B-8816C133B56E}"/>
                </a:ext>
              </a:extLst>
            </p:cNvPr>
            <p:cNvCxnSpPr>
              <a:stCxn id="66" idx="2"/>
              <a:endCxn id="58" idx="0"/>
            </p:cNvCxnSpPr>
            <p:nvPr/>
          </p:nvCxnSpPr>
          <p:spPr>
            <a:xfrm rot="16200000" flipH="1">
              <a:off x="6840314" y="4384894"/>
              <a:ext cx="323460" cy="3389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7D0E6AD0-72A4-2105-34DB-EC9446B9AF2A}"/>
                </a:ext>
              </a:extLst>
            </p:cNvPr>
            <p:cNvCxnSpPr>
              <a:stCxn id="54" idx="2"/>
              <a:endCxn id="59" idx="0"/>
            </p:cNvCxnSpPr>
            <p:nvPr/>
          </p:nvCxnSpPr>
          <p:spPr>
            <a:xfrm rot="5400000">
              <a:off x="7147273" y="4268467"/>
              <a:ext cx="501208" cy="17358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941891BC-6FA4-1576-FB01-0DB888F2E59B}"/>
                </a:ext>
              </a:extLst>
            </p:cNvPr>
            <p:cNvCxnSpPr>
              <a:stCxn id="66" idx="3"/>
              <a:endCxn id="54" idx="1"/>
            </p:cNvCxnSpPr>
            <p:nvPr/>
          </p:nvCxnSpPr>
          <p:spPr>
            <a:xfrm flipV="1">
              <a:off x="7030819" y="4058936"/>
              <a:ext cx="408131" cy="135454"/>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5672A215-FBA6-5EAE-5B64-EE1E04347FCE}"/>
                </a:ext>
              </a:extLst>
            </p:cNvPr>
            <p:cNvCxnSpPr>
              <a:stCxn id="47" idx="3"/>
              <a:endCxn id="54" idx="0"/>
            </p:cNvCxnSpPr>
            <p:nvPr/>
          </p:nvCxnSpPr>
          <p:spPr>
            <a:xfrm>
              <a:off x="7318721" y="3872668"/>
              <a:ext cx="165949" cy="140548"/>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3ED90C7-CAA6-36A9-AF83-E39425BA0C8D}"/>
                </a:ext>
              </a:extLst>
            </p:cNvPr>
            <p:cNvCxnSpPr>
              <a:stCxn id="58" idx="2"/>
              <a:endCxn id="62" idx="0"/>
            </p:cNvCxnSpPr>
            <p:nvPr/>
          </p:nvCxnSpPr>
          <p:spPr>
            <a:xfrm rot="5400000">
              <a:off x="6768363" y="4905627"/>
              <a:ext cx="501245" cy="1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8550CF8-EFC9-5A79-7EEB-76BAFCBF759D}"/>
                </a:ext>
              </a:extLst>
            </p:cNvPr>
            <p:cNvCxnSpPr>
              <a:stCxn id="63" idx="1"/>
              <a:endCxn id="62" idx="3"/>
            </p:cNvCxnSpPr>
            <p:nvPr/>
          </p:nvCxnSpPr>
          <p:spPr>
            <a:xfrm rot="10800000">
              <a:off x="7064700" y="5201976"/>
              <a:ext cx="103295" cy="846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C34C88CD-37B4-54E4-C507-E234597759AA}"/>
                </a:ext>
              </a:extLst>
            </p:cNvPr>
            <p:cNvCxnSpPr>
              <a:stCxn id="59" idx="2"/>
              <a:endCxn id="63" idx="0"/>
            </p:cNvCxnSpPr>
            <p:nvPr/>
          </p:nvCxnSpPr>
          <p:spPr>
            <a:xfrm rot="5400000">
              <a:off x="7028693" y="4882325"/>
              <a:ext cx="467412" cy="9737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D0C81788-99C5-5397-9F37-96AAC2C1068F}"/>
                </a:ext>
              </a:extLst>
            </p:cNvPr>
            <p:cNvCxnSpPr>
              <a:stCxn id="61" idx="2"/>
              <a:endCxn id="64" idx="0"/>
            </p:cNvCxnSpPr>
            <p:nvPr/>
          </p:nvCxnSpPr>
          <p:spPr>
            <a:xfrm rot="5400000">
              <a:off x="8038399" y="4812487"/>
              <a:ext cx="492783" cy="177807"/>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10A681B0-6456-7897-3EA2-606ADB02D833}"/>
                </a:ext>
              </a:extLst>
            </p:cNvPr>
            <p:cNvCxnSpPr>
              <a:stCxn id="60" idx="2"/>
              <a:endCxn id="64" idx="0"/>
            </p:cNvCxnSpPr>
            <p:nvPr/>
          </p:nvCxnSpPr>
          <p:spPr>
            <a:xfrm rot="16200000" flipH="1">
              <a:off x="7936800" y="4888696"/>
              <a:ext cx="501244" cy="16928"/>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DD60B728-B74F-22B7-D393-DE59B8C6BEBA}"/>
                </a:ext>
              </a:extLst>
            </p:cNvPr>
            <p:cNvCxnSpPr>
              <a:stCxn id="64" idx="0"/>
              <a:endCxn id="65" idx="1"/>
            </p:cNvCxnSpPr>
            <p:nvPr/>
          </p:nvCxnSpPr>
          <p:spPr>
            <a:xfrm rot="16200000" flipH="1">
              <a:off x="8243302" y="5100365"/>
              <a:ext cx="54181" cy="149015"/>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43233DD6-87DD-C77B-EFDD-564AD43D799E}"/>
                </a:ext>
              </a:extLst>
            </p:cNvPr>
            <p:cNvCxnSpPr>
              <a:stCxn id="65" idx="0"/>
              <a:endCxn id="60" idx="2"/>
            </p:cNvCxnSpPr>
            <p:nvPr/>
          </p:nvCxnSpPr>
          <p:spPr>
            <a:xfrm rot="16200000" flipV="1">
              <a:off x="8029938" y="4795559"/>
              <a:ext cx="509705" cy="211663"/>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B2CF9204-6BC3-686B-A849-F8067AB2D2DA}"/>
                </a:ext>
              </a:extLst>
            </p:cNvPr>
            <p:cNvCxnSpPr>
              <a:stCxn id="65" idx="0"/>
              <a:endCxn id="61" idx="2"/>
            </p:cNvCxnSpPr>
            <p:nvPr/>
          </p:nvCxnSpPr>
          <p:spPr>
            <a:xfrm rot="16200000" flipV="1">
              <a:off x="8131535" y="4897157"/>
              <a:ext cx="501244" cy="16928"/>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90" name="Up Arrow 89">
              <a:extLst>
                <a:ext uri="{FF2B5EF4-FFF2-40B4-BE49-F238E27FC236}">
                  <a16:creationId xmlns:a16="http://schemas.microsoft.com/office/drawing/2014/main" id="{71D7B03D-9C0C-323E-292E-D96D39F7DF43}"/>
                </a:ext>
              </a:extLst>
            </p:cNvPr>
            <p:cNvSpPr/>
            <p:nvPr/>
          </p:nvSpPr>
          <p:spPr>
            <a:xfrm>
              <a:off x="6629400" y="4380931"/>
              <a:ext cx="127000" cy="321733"/>
            </a:xfrm>
            <a:prstGeom prst="upArrow">
              <a:avLst/>
            </a:prstGeom>
            <a:solidFill>
              <a:srgbClr val="3366FF">
                <a:alpha val="6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400" dirty="0">
                <a:solidFill>
                  <a:schemeClr val="tx1"/>
                </a:solidFill>
              </a:endParaRPr>
            </a:p>
          </p:txBody>
        </p:sp>
        <p:sp>
          <p:nvSpPr>
            <p:cNvPr id="91" name="Up Arrow 90">
              <a:extLst>
                <a:ext uri="{FF2B5EF4-FFF2-40B4-BE49-F238E27FC236}">
                  <a16:creationId xmlns:a16="http://schemas.microsoft.com/office/drawing/2014/main" id="{3C036A6C-9972-D1CE-4017-6A5797C277BF}"/>
                </a:ext>
              </a:extLst>
            </p:cNvPr>
            <p:cNvSpPr/>
            <p:nvPr/>
          </p:nvSpPr>
          <p:spPr>
            <a:xfrm>
              <a:off x="8661398" y="4347064"/>
              <a:ext cx="127000" cy="321733"/>
            </a:xfrm>
            <a:prstGeom prst="upArrow">
              <a:avLst/>
            </a:prstGeom>
            <a:solidFill>
              <a:srgbClr val="3366FF">
                <a:alpha val="6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400" dirty="0">
                <a:solidFill>
                  <a:schemeClr val="tx1"/>
                </a:solidFill>
              </a:endParaRPr>
            </a:p>
          </p:txBody>
        </p:sp>
        <p:sp>
          <p:nvSpPr>
            <p:cNvPr id="92" name="Up Arrow 91">
              <a:extLst>
                <a:ext uri="{FF2B5EF4-FFF2-40B4-BE49-F238E27FC236}">
                  <a16:creationId xmlns:a16="http://schemas.microsoft.com/office/drawing/2014/main" id="{383E9C4F-05AA-668F-2FD8-592C0CB4B568}"/>
                </a:ext>
              </a:extLst>
            </p:cNvPr>
            <p:cNvSpPr/>
            <p:nvPr/>
          </p:nvSpPr>
          <p:spPr>
            <a:xfrm rot="19308597">
              <a:off x="8407398" y="3499455"/>
              <a:ext cx="149481" cy="338667"/>
            </a:xfrm>
            <a:prstGeom prst="upArrow">
              <a:avLst/>
            </a:prstGeom>
            <a:solidFill>
              <a:srgbClr val="3366FF">
                <a:alpha val="6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400" dirty="0">
                <a:solidFill>
                  <a:schemeClr val="tx1"/>
                </a:solidFill>
              </a:endParaRPr>
            </a:p>
          </p:txBody>
        </p:sp>
        <p:sp>
          <p:nvSpPr>
            <p:cNvPr id="93" name="Up Arrow 92">
              <a:extLst>
                <a:ext uri="{FF2B5EF4-FFF2-40B4-BE49-F238E27FC236}">
                  <a16:creationId xmlns:a16="http://schemas.microsoft.com/office/drawing/2014/main" id="{F79BD8B9-E4F5-82F8-BD4D-333B8B9D9225}"/>
                </a:ext>
              </a:extLst>
            </p:cNvPr>
            <p:cNvSpPr/>
            <p:nvPr/>
          </p:nvSpPr>
          <p:spPr>
            <a:xfrm rot="13091403" flipV="1">
              <a:off x="6866465" y="3499453"/>
              <a:ext cx="149481" cy="338667"/>
            </a:xfrm>
            <a:prstGeom prst="upArrow">
              <a:avLst/>
            </a:prstGeom>
            <a:solidFill>
              <a:srgbClr val="3366FF">
                <a:alpha val="6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400" dirty="0">
                <a:solidFill>
                  <a:schemeClr val="tx1"/>
                </a:solidFill>
              </a:endParaRPr>
            </a:p>
          </p:txBody>
        </p:sp>
        <p:sp>
          <p:nvSpPr>
            <p:cNvPr id="94" name="Rounded Rectangle 93">
              <a:extLst>
                <a:ext uri="{FF2B5EF4-FFF2-40B4-BE49-F238E27FC236}">
                  <a16:creationId xmlns:a16="http://schemas.microsoft.com/office/drawing/2014/main" id="{21BFF413-298A-C219-CADC-06605A1A6083}"/>
                </a:ext>
              </a:extLst>
            </p:cNvPr>
            <p:cNvSpPr/>
            <p:nvPr/>
          </p:nvSpPr>
          <p:spPr>
            <a:xfrm>
              <a:off x="7147560" y="4459395"/>
              <a:ext cx="91440" cy="91440"/>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1"/>
            <a:lstStyle/>
            <a:p>
              <a:pPr algn="ctr"/>
              <a:endParaRPr lang="en-US" i="1" dirty="0">
                <a:solidFill>
                  <a:schemeClr val="tx1"/>
                </a:solidFill>
              </a:endParaRPr>
            </a:p>
          </p:txBody>
        </p:sp>
        <p:cxnSp>
          <p:nvCxnSpPr>
            <p:cNvPr id="95" name="Straight Connector 94">
              <a:extLst>
                <a:ext uri="{FF2B5EF4-FFF2-40B4-BE49-F238E27FC236}">
                  <a16:creationId xmlns:a16="http://schemas.microsoft.com/office/drawing/2014/main" id="{C3809D22-9476-9F3E-1DD0-7449B3E8112D}"/>
                </a:ext>
              </a:extLst>
            </p:cNvPr>
            <p:cNvCxnSpPr>
              <a:stCxn id="47" idx="2"/>
              <a:endCxn id="94" idx="0"/>
            </p:cNvCxnSpPr>
            <p:nvPr/>
          </p:nvCxnSpPr>
          <p:spPr>
            <a:xfrm rot="5400000">
              <a:off x="6962638" y="4149031"/>
              <a:ext cx="541007" cy="79721"/>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96" name="Oval 95">
              <a:extLst>
                <a:ext uri="{FF2B5EF4-FFF2-40B4-BE49-F238E27FC236}">
                  <a16:creationId xmlns:a16="http://schemas.microsoft.com/office/drawing/2014/main" id="{BCBFE8C5-639B-5DFC-F6CF-79556E80FF3A}"/>
                </a:ext>
              </a:extLst>
            </p:cNvPr>
            <p:cNvSpPr/>
            <p:nvPr/>
          </p:nvSpPr>
          <p:spPr>
            <a:xfrm rot="311996">
              <a:off x="6872838" y="4419600"/>
              <a:ext cx="594762" cy="304800"/>
            </a:xfrm>
            <a:prstGeom prst="ellipse">
              <a:avLst/>
            </a:prstGeom>
            <a:solidFill>
              <a:srgbClr val="3366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p:txBody>
        </p:sp>
      </p:grpSp>
      <p:sp>
        <p:nvSpPr>
          <p:cNvPr id="97" name="Content Placeholder 2">
            <a:extLst>
              <a:ext uri="{FF2B5EF4-FFF2-40B4-BE49-F238E27FC236}">
                <a16:creationId xmlns:a16="http://schemas.microsoft.com/office/drawing/2014/main" id="{6C04D227-9ABC-4612-86B7-B23054249DE7}"/>
              </a:ext>
            </a:extLst>
          </p:cNvPr>
          <p:cNvSpPr txBox="1">
            <a:spLocks/>
          </p:cNvSpPr>
          <p:nvPr/>
        </p:nvSpPr>
        <p:spPr>
          <a:xfrm>
            <a:off x="304812" y="1775543"/>
            <a:ext cx="6485455" cy="2688812"/>
          </a:xfrm>
          <a:prstGeom prst="rect">
            <a:avLst/>
          </a:prstGeom>
        </p:spPr>
        <p:txBody>
          <a:bodyPr vert="horz" lIns="91440" tIns="45720" rIns="91440" bIns="45720" rtlCol="0">
            <a:normAutofit/>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r>
              <a:rPr lang="en-US" sz="2800" kern="0" dirty="0">
                <a:latin typeface="Helvetica" charset="0"/>
                <a:ea typeface="宋体" charset="0"/>
                <a:cs typeface="宋体" charset="0"/>
              </a:rPr>
              <a:t>Maintaining </a:t>
            </a:r>
            <a:r>
              <a:rPr lang="en-US" sz="2800" kern="0" dirty="0"/>
              <a:t>R(∗,</a:t>
            </a:r>
            <a:r>
              <a:rPr lang="en-US" sz="2800" i="1" kern="0" dirty="0"/>
              <a:t>m</a:t>
            </a:r>
            <a:r>
              <a:rPr lang="en-US" sz="2800" kern="0" dirty="0"/>
              <a:t>)C </a:t>
            </a:r>
          </a:p>
          <a:p>
            <a:pPr lvl="1"/>
            <a:r>
              <a:rPr lang="en-US" sz="2000" kern="0" dirty="0"/>
              <a:t>Use a tree-decomposition of the CSP</a:t>
            </a:r>
          </a:p>
          <a:p>
            <a:pPr lvl="1"/>
            <a:r>
              <a:rPr lang="en-US" sz="2000" kern="0" dirty="0"/>
              <a:t>Enforce consistency on individual clusters</a:t>
            </a:r>
          </a:p>
          <a:p>
            <a:pPr lvl="1"/>
            <a:r>
              <a:rPr lang="en-US" sz="2000" kern="0" dirty="0"/>
              <a:t>Use a minimal dual graph to reduce number of combinations of </a:t>
            </a:r>
            <a:r>
              <a:rPr lang="en-US" sz="2000" i="1" kern="0" dirty="0"/>
              <a:t>m</a:t>
            </a:r>
            <a:r>
              <a:rPr lang="en-US" sz="2000" kern="0" dirty="0"/>
              <a:t> constraints</a:t>
            </a:r>
          </a:p>
        </p:txBody>
      </p:sp>
    </p:spTree>
    <p:extLst>
      <p:ext uri="{BB962C8B-B14F-4D97-AF65-F5344CB8AC3E}">
        <p14:creationId xmlns:p14="http://schemas.microsoft.com/office/powerpoint/2010/main" val="2034146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3200" dirty="0" err="1"/>
              <a:t>AllSolFB</a:t>
            </a:r>
            <a:r>
              <a:rPr lang="en-US" sz="3200" dirty="0"/>
              <a:t> Performance</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38</a:t>
            </a:fld>
            <a:endParaRPr lang="en-US" altLang="zh-CN"/>
          </a:p>
        </p:txBody>
      </p:sp>
      <p:pic>
        <p:nvPicPr>
          <p:cNvPr id="10" name="Picture 9">
            <a:extLst>
              <a:ext uri="{FF2B5EF4-FFF2-40B4-BE49-F238E27FC236}">
                <a16:creationId xmlns:a16="http://schemas.microsoft.com/office/drawing/2014/main" id="{473D2FED-326B-9847-0452-581F6412B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55" y="1946528"/>
            <a:ext cx="4039445" cy="2496386"/>
          </a:xfrm>
          <a:prstGeom prst="rect">
            <a:avLst/>
          </a:prstGeom>
        </p:spPr>
      </p:pic>
      <p:sp>
        <p:nvSpPr>
          <p:cNvPr id="12" name="TextBox 11">
            <a:extLst>
              <a:ext uri="{FF2B5EF4-FFF2-40B4-BE49-F238E27FC236}">
                <a16:creationId xmlns:a16="http://schemas.microsoft.com/office/drawing/2014/main" id="{55F6D8BE-8744-3A6B-3FE3-95CF32E4B765}"/>
              </a:ext>
            </a:extLst>
          </p:cNvPr>
          <p:cNvSpPr txBox="1"/>
          <p:nvPr/>
        </p:nvSpPr>
        <p:spPr>
          <a:xfrm>
            <a:off x="3048000" y="5398843"/>
            <a:ext cx="4572000" cy="369332"/>
          </a:xfrm>
          <a:prstGeom prst="rect">
            <a:avLst/>
          </a:prstGeom>
          <a:noFill/>
        </p:spPr>
        <p:txBody>
          <a:bodyPr wrap="square">
            <a:spAutoFit/>
          </a:bodyPr>
          <a:lstStyle/>
          <a:p>
            <a:r>
              <a:rPr lang="en-US" sz="1800" dirty="0"/>
              <a:t>(Non-Binary Benchmarks)</a:t>
            </a:r>
            <a:endParaRPr lang="en-US" dirty="0"/>
          </a:p>
        </p:txBody>
      </p:sp>
      <p:pic>
        <p:nvPicPr>
          <p:cNvPr id="14" name="Picture 13">
            <a:extLst>
              <a:ext uri="{FF2B5EF4-FFF2-40B4-BE49-F238E27FC236}">
                <a16:creationId xmlns:a16="http://schemas.microsoft.com/office/drawing/2014/main" id="{E20B6748-D020-1A6D-324B-242DED590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2361" y="1946528"/>
            <a:ext cx="4039445" cy="2496386"/>
          </a:xfrm>
          <a:prstGeom prst="rect">
            <a:avLst/>
          </a:prstGeom>
        </p:spPr>
      </p:pic>
    </p:spTree>
    <p:extLst>
      <p:ext uri="{BB962C8B-B14F-4D97-AF65-F5344CB8AC3E}">
        <p14:creationId xmlns:p14="http://schemas.microsoft.com/office/powerpoint/2010/main" val="3666483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3200" dirty="0" err="1"/>
              <a:t>PerFB</a:t>
            </a:r>
            <a:r>
              <a:rPr lang="en-US" sz="3200" dirty="0"/>
              <a:t> Performance</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39</a:t>
            </a:fld>
            <a:endParaRPr lang="en-US" altLang="zh-CN"/>
          </a:p>
        </p:txBody>
      </p:sp>
      <p:sp>
        <p:nvSpPr>
          <p:cNvPr id="12" name="TextBox 11">
            <a:extLst>
              <a:ext uri="{FF2B5EF4-FFF2-40B4-BE49-F238E27FC236}">
                <a16:creationId xmlns:a16="http://schemas.microsoft.com/office/drawing/2014/main" id="{55F6D8BE-8744-3A6B-3FE3-95CF32E4B765}"/>
              </a:ext>
            </a:extLst>
          </p:cNvPr>
          <p:cNvSpPr txBox="1"/>
          <p:nvPr/>
        </p:nvSpPr>
        <p:spPr>
          <a:xfrm>
            <a:off x="3048000" y="5398843"/>
            <a:ext cx="4572000" cy="369332"/>
          </a:xfrm>
          <a:prstGeom prst="rect">
            <a:avLst/>
          </a:prstGeom>
          <a:noFill/>
        </p:spPr>
        <p:txBody>
          <a:bodyPr wrap="square">
            <a:spAutoFit/>
          </a:bodyPr>
          <a:lstStyle/>
          <a:p>
            <a:r>
              <a:rPr lang="en-US" sz="1800" dirty="0"/>
              <a:t>(Non-Binary Benchmarks)</a:t>
            </a:r>
            <a:endParaRPr lang="en-US" dirty="0"/>
          </a:p>
        </p:txBody>
      </p:sp>
      <p:pic>
        <p:nvPicPr>
          <p:cNvPr id="8" name="Picture 7">
            <a:extLst>
              <a:ext uri="{FF2B5EF4-FFF2-40B4-BE49-F238E27FC236}">
                <a16:creationId xmlns:a16="http://schemas.microsoft.com/office/drawing/2014/main" id="{8C871AFD-B9DD-D7B1-5DA2-7B24032AA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83" y="1946528"/>
            <a:ext cx="4046633" cy="2496386"/>
          </a:xfrm>
          <a:prstGeom prst="rect">
            <a:avLst/>
          </a:prstGeom>
        </p:spPr>
      </p:pic>
      <p:pic>
        <p:nvPicPr>
          <p:cNvPr id="11" name="Picture 10">
            <a:extLst>
              <a:ext uri="{FF2B5EF4-FFF2-40B4-BE49-F238E27FC236}">
                <a16:creationId xmlns:a16="http://schemas.microsoft.com/office/drawing/2014/main" id="{D9A8BBC6-F6C3-7F9E-0A74-62E7C661D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774" y="1946528"/>
            <a:ext cx="4046633" cy="2496386"/>
          </a:xfrm>
          <a:prstGeom prst="rect">
            <a:avLst/>
          </a:prstGeom>
        </p:spPr>
      </p:pic>
    </p:spTree>
    <p:extLst>
      <p:ext uri="{BB962C8B-B14F-4D97-AF65-F5344CB8AC3E}">
        <p14:creationId xmlns:p14="http://schemas.microsoft.com/office/powerpoint/2010/main" val="3368785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161DD8CF-6062-B88F-47A9-7C5A45FA4F0D}"/>
              </a:ext>
            </a:extLst>
          </p:cNvPr>
          <p:cNvSpPr>
            <a:spLocks noGrp="1"/>
          </p:cNvSpPr>
          <p:nvPr>
            <p:ph idx="1"/>
          </p:nvPr>
        </p:nvSpPr>
        <p:spPr/>
        <p:txBody>
          <a:bodyPr>
            <a:normAutofit/>
          </a:bodyPr>
          <a:lstStyle/>
          <a:p>
            <a:r>
              <a:rPr lang="en-US" sz="2400" dirty="0"/>
              <a:t>Backtrack Search </a:t>
            </a:r>
          </a:p>
          <a:p>
            <a:pPr lvl="1"/>
            <a:r>
              <a:rPr lang="en-US" sz="1800" dirty="0"/>
              <a:t>Exhaustive process that either proves no solution exists or provides a valid assignment of values to variables</a:t>
            </a:r>
          </a:p>
          <a:p>
            <a:pPr lvl="1"/>
            <a:r>
              <a:rPr lang="en-US" sz="1800" dirty="0"/>
              <a:t>Uses inference algorithms to prune inconsistent subtrees</a:t>
            </a:r>
          </a:p>
          <a:p>
            <a:r>
              <a:rPr lang="en-US" sz="2400" dirty="0"/>
              <a:t>Generalized Arc Consistency (GAC) </a:t>
            </a:r>
          </a:p>
          <a:p>
            <a:pPr lvl="1"/>
            <a:r>
              <a:rPr lang="en-US" sz="1800" dirty="0"/>
              <a:t>A CSP is GAC </a:t>
            </a:r>
            <a:r>
              <a:rPr lang="en-US" sz="1800" dirty="0" err="1"/>
              <a:t>iff</a:t>
            </a:r>
            <a:r>
              <a:rPr lang="en-US" sz="1800" dirty="0"/>
              <a:t> every value for every variable has a support in every constraint</a:t>
            </a:r>
          </a:p>
          <a:p>
            <a:pPr lvl="1"/>
            <a:r>
              <a:rPr lang="en-US" sz="1800" dirty="0"/>
              <a:t>Typically the strongest consistency used by solvers </a:t>
            </a:r>
          </a:p>
          <a:p>
            <a:endParaRPr lang="en-US" sz="2800" dirty="0"/>
          </a:p>
        </p:txBody>
      </p:sp>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4000" dirty="0"/>
              <a:t>Search and Inference</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4</a:t>
            </a:fld>
            <a:endParaRPr lang="en-US" altLang="zh-CN"/>
          </a:p>
        </p:txBody>
      </p:sp>
      <p:sp>
        <p:nvSpPr>
          <p:cNvPr id="23" name="Rectangle 22">
            <a:extLst>
              <a:ext uri="{FF2B5EF4-FFF2-40B4-BE49-F238E27FC236}">
                <a16:creationId xmlns:a16="http://schemas.microsoft.com/office/drawing/2014/main" id="{3A784418-95C2-E34B-4F09-7CB931F2521D}"/>
              </a:ext>
            </a:extLst>
          </p:cNvPr>
          <p:cNvSpPr/>
          <p:nvPr/>
        </p:nvSpPr>
        <p:spPr>
          <a:xfrm>
            <a:off x="1405294" y="4277744"/>
            <a:ext cx="1159292" cy="369332"/>
          </a:xfrm>
          <a:prstGeom prst="rect">
            <a:avLst/>
          </a:prstGeom>
        </p:spPr>
        <p:txBody>
          <a:bodyPr wrap="none">
            <a:spAutoFit/>
          </a:bodyPr>
          <a:lstStyle/>
          <a:p>
            <a:pPr algn="ctr"/>
            <a:r>
              <a:rPr lang="en-US" dirty="0"/>
              <a:t>｛1,2,3｝</a:t>
            </a:r>
          </a:p>
        </p:txBody>
      </p:sp>
      <p:sp>
        <p:nvSpPr>
          <p:cNvPr id="24" name="Rectangle 23">
            <a:extLst>
              <a:ext uri="{FF2B5EF4-FFF2-40B4-BE49-F238E27FC236}">
                <a16:creationId xmlns:a16="http://schemas.microsoft.com/office/drawing/2014/main" id="{EDFF92B6-C008-E878-4FA3-382A7487381A}"/>
              </a:ext>
            </a:extLst>
          </p:cNvPr>
          <p:cNvSpPr/>
          <p:nvPr/>
        </p:nvSpPr>
        <p:spPr>
          <a:xfrm>
            <a:off x="3705999" y="4277744"/>
            <a:ext cx="1107996" cy="369332"/>
          </a:xfrm>
          <a:prstGeom prst="rect">
            <a:avLst/>
          </a:prstGeom>
        </p:spPr>
        <p:txBody>
          <a:bodyPr wrap="none">
            <a:spAutoFit/>
          </a:bodyPr>
          <a:lstStyle/>
          <a:p>
            <a:pPr algn="ctr"/>
            <a:r>
              <a:rPr lang="en-US" sz="1600" dirty="0"/>
              <a:t>｛</a:t>
            </a:r>
            <a:r>
              <a:rPr lang="en-US" dirty="0"/>
              <a:t>1,2,3</a:t>
            </a:r>
            <a:r>
              <a:rPr lang="en-US" sz="1600" dirty="0"/>
              <a:t>｝</a:t>
            </a:r>
          </a:p>
        </p:txBody>
      </p:sp>
      <p:sp>
        <p:nvSpPr>
          <p:cNvPr id="25" name="Rounded Rectangle 24">
            <a:extLst>
              <a:ext uri="{FF2B5EF4-FFF2-40B4-BE49-F238E27FC236}">
                <a16:creationId xmlns:a16="http://schemas.microsoft.com/office/drawing/2014/main" id="{69D1C1B2-2BF2-86E8-F322-4D818591DD61}"/>
              </a:ext>
            </a:extLst>
          </p:cNvPr>
          <p:cNvSpPr/>
          <p:nvPr/>
        </p:nvSpPr>
        <p:spPr>
          <a:xfrm>
            <a:off x="1469698" y="4317881"/>
            <a:ext cx="958800" cy="32919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aphicFrame>
        <p:nvGraphicFramePr>
          <p:cNvPr id="26" name="Table 25">
            <a:extLst>
              <a:ext uri="{FF2B5EF4-FFF2-40B4-BE49-F238E27FC236}">
                <a16:creationId xmlns:a16="http://schemas.microsoft.com/office/drawing/2014/main" id="{79033568-285A-81A7-4B1A-ACC66EFFC81D}"/>
              </a:ext>
            </a:extLst>
          </p:cNvPr>
          <p:cNvGraphicFramePr>
            <a:graphicFrameLocks noGrp="1"/>
          </p:cNvGraphicFramePr>
          <p:nvPr>
            <p:extLst>
              <p:ext uri="{D42A27DB-BD31-4B8C-83A1-F6EECF244321}">
                <p14:modId xmlns:p14="http://schemas.microsoft.com/office/powerpoint/2010/main" val="2311880822"/>
              </p:ext>
            </p:extLst>
          </p:nvPr>
        </p:nvGraphicFramePr>
        <p:xfrm>
          <a:off x="5248644" y="4063193"/>
          <a:ext cx="428933" cy="1009144"/>
        </p:xfrm>
        <a:graphic>
          <a:graphicData uri="http://schemas.openxmlformats.org/drawingml/2006/table">
            <a:tbl>
              <a:tblPr firstRow="1" bandRow="1">
                <a:tableStyleId>{5C22544A-7EE6-4342-B048-85BDC9FD1C3A}</a:tableStyleId>
              </a:tblPr>
              <a:tblGrid>
                <a:gridCol w="189519">
                  <a:extLst>
                    <a:ext uri="{9D8B030D-6E8A-4147-A177-3AD203B41FA5}">
                      <a16:colId xmlns:a16="http://schemas.microsoft.com/office/drawing/2014/main" val="20000"/>
                    </a:ext>
                  </a:extLst>
                </a:gridCol>
                <a:gridCol w="239414">
                  <a:extLst>
                    <a:ext uri="{9D8B030D-6E8A-4147-A177-3AD203B41FA5}">
                      <a16:colId xmlns:a16="http://schemas.microsoft.com/office/drawing/2014/main" val="20001"/>
                    </a:ext>
                  </a:extLst>
                </a:gridCol>
              </a:tblGrid>
              <a:tr h="252286">
                <a:tc>
                  <a:txBody>
                    <a:bodyPr/>
                    <a:lstStyle/>
                    <a:p>
                      <a:pPr algn="ctr"/>
                      <a:r>
                        <a:rPr lang="en-US" sz="1600" i="1" dirty="0">
                          <a:solidFill>
                            <a:schemeClr val="tx1"/>
                          </a:solidFill>
                          <a:latin typeface="Times New Roman"/>
                          <a:cs typeface="Times New Roman"/>
                        </a:rPr>
                        <a:t>A</a:t>
                      </a:r>
                    </a:p>
                  </a:txBody>
                  <a:tcPr marL="0" marR="0" marT="0" marB="0">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i="1" dirty="0">
                          <a:solidFill>
                            <a:schemeClr val="tx1"/>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286">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2286">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2286">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7" name="Rectangle 26">
            <a:extLst>
              <a:ext uri="{FF2B5EF4-FFF2-40B4-BE49-F238E27FC236}">
                <a16:creationId xmlns:a16="http://schemas.microsoft.com/office/drawing/2014/main" id="{53197976-D10A-A76D-8E17-06ED25AEFBED}"/>
              </a:ext>
            </a:extLst>
          </p:cNvPr>
          <p:cNvSpPr/>
          <p:nvPr/>
        </p:nvSpPr>
        <p:spPr>
          <a:xfrm>
            <a:off x="1811957" y="3939365"/>
            <a:ext cx="325730" cy="369332"/>
          </a:xfrm>
          <a:prstGeom prst="rect">
            <a:avLst/>
          </a:prstGeom>
        </p:spPr>
        <p:txBody>
          <a:bodyPr wrap="none">
            <a:spAutoFit/>
          </a:bodyPr>
          <a:lstStyle/>
          <a:p>
            <a:pPr algn="ctr"/>
            <a:r>
              <a:rPr lang="en-US" i="1" dirty="0">
                <a:latin typeface="Times New Roman"/>
                <a:cs typeface="Times New Roman"/>
              </a:rPr>
              <a:t>A</a:t>
            </a:r>
          </a:p>
        </p:txBody>
      </p:sp>
      <p:sp>
        <p:nvSpPr>
          <p:cNvPr id="28" name="Rounded Rectangle 27">
            <a:extLst>
              <a:ext uri="{FF2B5EF4-FFF2-40B4-BE49-F238E27FC236}">
                <a16:creationId xmlns:a16="http://schemas.microsoft.com/office/drawing/2014/main" id="{BAAB914A-BD72-02D7-56EA-4D5E9292443F}"/>
              </a:ext>
            </a:extLst>
          </p:cNvPr>
          <p:cNvSpPr/>
          <p:nvPr/>
        </p:nvSpPr>
        <p:spPr>
          <a:xfrm>
            <a:off x="2717544" y="5419620"/>
            <a:ext cx="958800" cy="32919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1A5AD575-358D-ED1C-9A98-D5726E115614}"/>
              </a:ext>
            </a:extLst>
          </p:cNvPr>
          <p:cNvSpPr/>
          <p:nvPr/>
        </p:nvSpPr>
        <p:spPr>
          <a:xfrm>
            <a:off x="2620455" y="5407544"/>
            <a:ext cx="1107996" cy="369332"/>
          </a:xfrm>
          <a:prstGeom prst="rect">
            <a:avLst/>
          </a:prstGeom>
        </p:spPr>
        <p:txBody>
          <a:bodyPr wrap="none">
            <a:spAutoFit/>
          </a:bodyPr>
          <a:lstStyle/>
          <a:p>
            <a:pPr algn="ctr"/>
            <a:r>
              <a:rPr lang="en-US" sz="1600" dirty="0"/>
              <a:t>｛</a:t>
            </a:r>
            <a:r>
              <a:rPr lang="en-US" dirty="0"/>
              <a:t>1,2,3</a:t>
            </a:r>
            <a:r>
              <a:rPr lang="en-US" sz="1600" dirty="0"/>
              <a:t>｝</a:t>
            </a:r>
          </a:p>
        </p:txBody>
      </p:sp>
      <p:sp>
        <p:nvSpPr>
          <p:cNvPr id="30" name="Rectangle 29">
            <a:extLst>
              <a:ext uri="{FF2B5EF4-FFF2-40B4-BE49-F238E27FC236}">
                <a16:creationId xmlns:a16="http://schemas.microsoft.com/office/drawing/2014/main" id="{06230B14-5841-BA72-191B-709847FF96E2}"/>
              </a:ext>
            </a:extLst>
          </p:cNvPr>
          <p:cNvSpPr/>
          <p:nvPr/>
        </p:nvSpPr>
        <p:spPr>
          <a:xfrm>
            <a:off x="2330526" y="5437035"/>
            <a:ext cx="325731" cy="369332"/>
          </a:xfrm>
          <a:prstGeom prst="rect">
            <a:avLst/>
          </a:prstGeom>
        </p:spPr>
        <p:txBody>
          <a:bodyPr wrap="none">
            <a:spAutoFit/>
          </a:bodyPr>
          <a:lstStyle/>
          <a:p>
            <a:pPr algn="ctr"/>
            <a:r>
              <a:rPr lang="en-US" i="1" dirty="0">
                <a:latin typeface="Times New Roman"/>
                <a:cs typeface="Times New Roman"/>
              </a:rPr>
              <a:t>B</a:t>
            </a:r>
          </a:p>
        </p:txBody>
      </p:sp>
      <p:cxnSp>
        <p:nvCxnSpPr>
          <p:cNvPr id="31" name="Straight Connector 30">
            <a:extLst>
              <a:ext uri="{FF2B5EF4-FFF2-40B4-BE49-F238E27FC236}">
                <a16:creationId xmlns:a16="http://schemas.microsoft.com/office/drawing/2014/main" id="{6DA90C07-2130-58A3-FCDA-AD5811CE6E81}"/>
              </a:ext>
            </a:extLst>
          </p:cNvPr>
          <p:cNvCxnSpPr>
            <a:cxnSpLocks/>
            <a:stCxn id="25" idx="2"/>
            <a:endCxn id="28" idx="0"/>
          </p:cNvCxnSpPr>
          <p:nvPr/>
        </p:nvCxnSpPr>
        <p:spPr>
          <a:xfrm>
            <a:off x="1949098" y="4647076"/>
            <a:ext cx="1247846" cy="772544"/>
          </a:xfrm>
          <a:prstGeom prst="line">
            <a:avLst/>
          </a:prstGeom>
          <a:ln w="1270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42876E40-4BF2-95BC-BF70-0E617275D6E0}"/>
              </a:ext>
            </a:extLst>
          </p:cNvPr>
          <p:cNvSpPr/>
          <p:nvPr/>
        </p:nvSpPr>
        <p:spPr>
          <a:xfrm>
            <a:off x="1768598" y="4863394"/>
            <a:ext cx="733535" cy="369332"/>
          </a:xfrm>
          <a:prstGeom prst="rect">
            <a:avLst/>
          </a:prstGeom>
        </p:spPr>
        <p:txBody>
          <a:bodyPr wrap="none">
            <a:spAutoFit/>
          </a:bodyPr>
          <a:lstStyle/>
          <a:p>
            <a:pPr algn="ctr"/>
            <a:r>
              <a:rPr lang="en-US" i="1" dirty="0">
                <a:latin typeface="Times New Roman"/>
                <a:cs typeface="Times New Roman"/>
              </a:rPr>
              <a:t>A &lt; B</a:t>
            </a:r>
          </a:p>
        </p:txBody>
      </p:sp>
      <p:sp>
        <p:nvSpPr>
          <p:cNvPr id="33" name="Rounded Rectangle 32">
            <a:extLst>
              <a:ext uri="{FF2B5EF4-FFF2-40B4-BE49-F238E27FC236}">
                <a16:creationId xmlns:a16="http://schemas.microsoft.com/office/drawing/2014/main" id="{69B8B5E1-1E8C-2EB7-5905-44E4CAE2F105}"/>
              </a:ext>
            </a:extLst>
          </p:cNvPr>
          <p:cNvSpPr/>
          <p:nvPr/>
        </p:nvSpPr>
        <p:spPr>
          <a:xfrm>
            <a:off x="3796571" y="4277744"/>
            <a:ext cx="958800" cy="32919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38475080-A954-AE97-B39E-849B35F8459E}"/>
              </a:ext>
            </a:extLst>
          </p:cNvPr>
          <p:cNvSpPr/>
          <p:nvPr/>
        </p:nvSpPr>
        <p:spPr>
          <a:xfrm>
            <a:off x="4163483" y="3905912"/>
            <a:ext cx="338555" cy="369332"/>
          </a:xfrm>
          <a:prstGeom prst="rect">
            <a:avLst/>
          </a:prstGeom>
        </p:spPr>
        <p:txBody>
          <a:bodyPr wrap="none">
            <a:spAutoFit/>
          </a:bodyPr>
          <a:lstStyle/>
          <a:p>
            <a:pPr algn="ctr"/>
            <a:r>
              <a:rPr lang="en-US" i="1" dirty="0">
                <a:latin typeface="Times New Roman"/>
                <a:cs typeface="Times New Roman"/>
              </a:rPr>
              <a:t>C</a:t>
            </a:r>
          </a:p>
        </p:txBody>
      </p:sp>
      <p:cxnSp>
        <p:nvCxnSpPr>
          <p:cNvPr id="35" name="Straight Connector 34">
            <a:extLst>
              <a:ext uri="{FF2B5EF4-FFF2-40B4-BE49-F238E27FC236}">
                <a16:creationId xmlns:a16="http://schemas.microsoft.com/office/drawing/2014/main" id="{2C91582C-D706-63A8-A4F3-5A2190EF8E75}"/>
              </a:ext>
            </a:extLst>
          </p:cNvPr>
          <p:cNvCxnSpPr>
            <a:cxnSpLocks/>
            <a:stCxn id="25" idx="3"/>
            <a:endCxn id="33" idx="1"/>
          </p:cNvCxnSpPr>
          <p:nvPr/>
        </p:nvCxnSpPr>
        <p:spPr>
          <a:xfrm flipV="1">
            <a:off x="2428498" y="4442342"/>
            <a:ext cx="1368073" cy="40137"/>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D63EAD1-CD54-9D5E-DDD2-7BAE48E0ADB3}"/>
              </a:ext>
            </a:extLst>
          </p:cNvPr>
          <p:cNvCxnSpPr>
            <a:cxnSpLocks/>
            <a:stCxn id="28" idx="0"/>
            <a:endCxn id="33" idx="2"/>
          </p:cNvCxnSpPr>
          <p:nvPr/>
        </p:nvCxnSpPr>
        <p:spPr>
          <a:xfrm flipV="1">
            <a:off x="3196944" y="4606939"/>
            <a:ext cx="1079027" cy="812681"/>
          </a:xfrm>
          <a:prstGeom prst="line">
            <a:avLst/>
          </a:prstGeom>
          <a:ln w="12700"/>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AC2D78D9-BAA9-13F6-94A7-F9AE6C6FD981}"/>
              </a:ext>
            </a:extLst>
          </p:cNvPr>
          <p:cNvSpPr/>
          <p:nvPr/>
        </p:nvSpPr>
        <p:spPr>
          <a:xfrm>
            <a:off x="2738267" y="4069027"/>
            <a:ext cx="746358" cy="369332"/>
          </a:xfrm>
          <a:prstGeom prst="rect">
            <a:avLst/>
          </a:prstGeom>
        </p:spPr>
        <p:txBody>
          <a:bodyPr wrap="none">
            <a:spAutoFit/>
          </a:bodyPr>
          <a:lstStyle/>
          <a:p>
            <a:pPr algn="ctr"/>
            <a:r>
              <a:rPr lang="en-US" i="1" dirty="0">
                <a:latin typeface="Times New Roman"/>
                <a:cs typeface="Times New Roman"/>
              </a:rPr>
              <a:t>A = C</a:t>
            </a:r>
          </a:p>
        </p:txBody>
      </p:sp>
      <p:sp>
        <p:nvSpPr>
          <p:cNvPr id="38" name="Rectangle 37">
            <a:extLst>
              <a:ext uri="{FF2B5EF4-FFF2-40B4-BE49-F238E27FC236}">
                <a16:creationId xmlns:a16="http://schemas.microsoft.com/office/drawing/2014/main" id="{1D28D73C-B6E7-6778-A5D0-E3458A965A40}"/>
              </a:ext>
            </a:extLst>
          </p:cNvPr>
          <p:cNvSpPr/>
          <p:nvPr/>
        </p:nvSpPr>
        <p:spPr>
          <a:xfrm>
            <a:off x="3771536" y="4880419"/>
            <a:ext cx="721672" cy="369332"/>
          </a:xfrm>
          <a:prstGeom prst="rect">
            <a:avLst/>
          </a:prstGeom>
        </p:spPr>
        <p:txBody>
          <a:bodyPr wrap="none">
            <a:spAutoFit/>
          </a:bodyPr>
          <a:lstStyle/>
          <a:p>
            <a:pPr algn="ctr"/>
            <a:r>
              <a:rPr lang="en-US" i="1" dirty="0">
                <a:latin typeface="Times New Roman"/>
                <a:cs typeface="Times New Roman"/>
              </a:rPr>
              <a:t>B ≠ C</a:t>
            </a:r>
          </a:p>
        </p:txBody>
      </p:sp>
      <p:graphicFrame>
        <p:nvGraphicFramePr>
          <p:cNvPr id="39" name="Table 38">
            <a:extLst>
              <a:ext uri="{FF2B5EF4-FFF2-40B4-BE49-F238E27FC236}">
                <a16:creationId xmlns:a16="http://schemas.microsoft.com/office/drawing/2014/main" id="{1F95A2A1-841C-2E96-FA77-774C81A6DABA}"/>
              </a:ext>
            </a:extLst>
          </p:cNvPr>
          <p:cNvGraphicFramePr>
            <a:graphicFrameLocks noGrp="1"/>
          </p:cNvGraphicFramePr>
          <p:nvPr>
            <p:extLst>
              <p:ext uri="{D42A27DB-BD31-4B8C-83A1-F6EECF244321}">
                <p14:modId xmlns:p14="http://schemas.microsoft.com/office/powerpoint/2010/main" val="2760012681"/>
              </p:ext>
            </p:extLst>
          </p:nvPr>
        </p:nvGraphicFramePr>
        <p:xfrm>
          <a:off x="5911979" y="4062332"/>
          <a:ext cx="428933" cy="1009144"/>
        </p:xfrm>
        <a:graphic>
          <a:graphicData uri="http://schemas.openxmlformats.org/drawingml/2006/table">
            <a:tbl>
              <a:tblPr firstRow="1" bandRow="1">
                <a:tableStyleId>{5C22544A-7EE6-4342-B048-85BDC9FD1C3A}</a:tableStyleId>
              </a:tblPr>
              <a:tblGrid>
                <a:gridCol w="189519">
                  <a:extLst>
                    <a:ext uri="{9D8B030D-6E8A-4147-A177-3AD203B41FA5}">
                      <a16:colId xmlns:a16="http://schemas.microsoft.com/office/drawing/2014/main" val="20000"/>
                    </a:ext>
                  </a:extLst>
                </a:gridCol>
                <a:gridCol w="239414">
                  <a:extLst>
                    <a:ext uri="{9D8B030D-6E8A-4147-A177-3AD203B41FA5}">
                      <a16:colId xmlns:a16="http://schemas.microsoft.com/office/drawing/2014/main" val="20001"/>
                    </a:ext>
                  </a:extLst>
                </a:gridCol>
              </a:tblGrid>
              <a:tr h="252286">
                <a:tc>
                  <a:txBody>
                    <a:bodyPr/>
                    <a:lstStyle/>
                    <a:p>
                      <a:pPr algn="ctr"/>
                      <a:r>
                        <a:rPr lang="en-US" sz="1600" i="1" dirty="0">
                          <a:solidFill>
                            <a:schemeClr val="tx1"/>
                          </a:solidFill>
                          <a:latin typeface="Times New Roman"/>
                          <a:cs typeface="Times New Roman"/>
                        </a:rPr>
                        <a:t>A</a:t>
                      </a:r>
                    </a:p>
                  </a:txBody>
                  <a:tcPr marL="0" marR="0" marT="0" marB="0">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i="1" dirty="0">
                          <a:solidFill>
                            <a:schemeClr val="tx1"/>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286">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2286">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2286">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40" name="Table 39">
            <a:extLst>
              <a:ext uri="{FF2B5EF4-FFF2-40B4-BE49-F238E27FC236}">
                <a16:creationId xmlns:a16="http://schemas.microsoft.com/office/drawing/2014/main" id="{4FA76208-4CCA-D21E-3ED7-490D9329354F}"/>
              </a:ext>
            </a:extLst>
          </p:cNvPr>
          <p:cNvGraphicFramePr>
            <a:graphicFrameLocks noGrp="1"/>
          </p:cNvGraphicFramePr>
          <p:nvPr>
            <p:extLst>
              <p:ext uri="{D42A27DB-BD31-4B8C-83A1-F6EECF244321}">
                <p14:modId xmlns:p14="http://schemas.microsoft.com/office/powerpoint/2010/main" val="1472874228"/>
              </p:ext>
            </p:extLst>
          </p:nvPr>
        </p:nvGraphicFramePr>
        <p:xfrm>
          <a:off x="6575314" y="4062332"/>
          <a:ext cx="428933" cy="1757556"/>
        </p:xfrm>
        <a:graphic>
          <a:graphicData uri="http://schemas.openxmlformats.org/drawingml/2006/table">
            <a:tbl>
              <a:tblPr firstRow="1" bandRow="1">
                <a:tableStyleId>{5C22544A-7EE6-4342-B048-85BDC9FD1C3A}</a:tableStyleId>
              </a:tblPr>
              <a:tblGrid>
                <a:gridCol w="189519">
                  <a:extLst>
                    <a:ext uri="{9D8B030D-6E8A-4147-A177-3AD203B41FA5}">
                      <a16:colId xmlns:a16="http://schemas.microsoft.com/office/drawing/2014/main" val="20000"/>
                    </a:ext>
                  </a:extLst>
                </a:gridCol>
                <a:gridCol w="239414">
                  <a:extLst>
                    <a:ext uri="{9D8B030D-6E8A-4147-A177-3AD203B41FA5}">
                      <a16:colId xmlns:a16="http://schemas.microsoft.com/office/drawing/2014/main" val="20001"/>
                    </a:ext>
                  </a:extLst>
                </a:gridCol>
              </a:tblGrid>
              <a:tr h="252286">
                <a:tc>
                  <a:txBody>
                    <a:bodyPr/>
                    <a:lstStyle/>
                    <a:p>
                      <a:pPr algn="ctr"/>
                      <a:r>
                        <a:rPr lang="en-US" sz="1600" i="1" dirty="0">
                          <a:solidFill>
                            <a:schemeClr val="tx1"/>
                          </a:solidFill>
                          <a:latin typeface="Times New Roman"/>
                          <a:cs typeface="Times New Roman"/>
                        </a:rPr>
                        <a:t>B</a:t>
                      </a:r>
                    </a:p>
                  </a:txBody>
                  <a:tcPr marL="0" marR="0" marT="0" marB="0">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i="1" dirty="0">
                          <a:solidFill>
                            <a:schemeClr val="tx1"/>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286">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2286">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2286">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2286">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2286">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1955">
                <a:tc>
                  <a:txBody>
                    <a:bodyPr/>
                    <a:lstStyle/>
                    <a:p>
                      <a:pPr algn="ctr"/>
                      <a:r>
                        <a:rPr lang="en-US" sz="1600" dirty="0">
                          <a:latin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43" name="Rectangle 42">
            <a:extLst>
              <a:ext uri="{FF2B5EF4-FFF2-40B4-BE49-F238E27FC236}">
                <a16:creationId xmlns:a16="http://schemas.microsoft.com/office/drawing/2014/main" id="{639D0920-61B1-5BCC-398E-44C73E671833}"/>
              </a:ext>
            </a:extLst>
          </p:cNvPr>
          <p:cNvSpPr/>
          <p:nvPr/>
        </p:nvSpPr>
        <p:spPr>
          <a:xfrm>
            <a:off x="5463110" y="4275244"/>
            <a:ext cx="214467" cy="796232"/>
          </a:xfrm>
          <a:prstGeom prst="rect">
            <a:avLst/>
          </a:prstGeom>
          <a:noFill/>
          <a:ln w="38100">
            <a:solidFill>
              <a:srgbClr val="FF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C1379E60-55C4-E1DF-4BC9-93EB4C5525B4}"/>
              </a:ext>
            </a:extLst>
          </p:cNvPr>
          <p:cNvCxnSpPr/>
          <p:nvPr/>
        </p:nvCxnSpPr>
        <p:spPr>
          <a:xfrm flipH="1">
            <a:off x="2931498" y="5437035"/>
            <a:ext cx="118467" cy="339841"/>
          </a:xfrm>
          <a:prstGeom prst="line">
            <a:avLst/>
          </a:prstGeom>
          <a:ln w="38100">
            <a:solidFill>
              <a:srgbClr val="FF6666"/>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27097694-FE5F-ABAB-C833-E2DB7FF9F9D8}"/>
              </a:ext>
            </a:extLst>
          </p:cNvPr>
          <p:cNvCxnSpPr/>
          <p:nvPr/>
        </p:nvCxnSpPr>
        <p:spPr>
          <a:xfrm flipH="1">
            <a:off x="2092794" y="4296540"/>
            <a:ext cx="118467" cy="339841"/>
          </a:xfrm>
          <a:prstGeom prst="line">
            <a:avLst/>
          </a:prstGeom>
          <a:ln w="38100">
            <a:solidFill>
              <a:srgbClr val="FF6666"/>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0B14316-E8DC-07A8-7E99-26D40E0A9BE6}"/>
              </a:ext>
            </a:extLst>
          </p:cNvPr>
          <p:cNvCxnSpPr/>
          <p:nvPr/>
        </p:nvCxnSpPr>
        <p:spPr>
          <a:xfrm flipH="1">
            <a:off x="4397151" y="4292489"/>
            <a:ext cx="118467" cy="339841"/>
          </a:xfrm>
          <a:prstGeom prst="line">
            <a:avLst/>
          </a:prstGeom>
          <a:ln w="38100">
            <a:solidFill>
              <a:srgbClr val="FF666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78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2.22222E-6 -1.48148E-6 L -0.02344 0.00046 " pathEditMode="relative" rAng="0" ptsTypes="AA">
                                      <p:cBhvr>
                                        <p:cTn id="14" dur="500" fill="hold"/>
                                        <p:tgtEl>
                                          <p:spTgt spid="43"/>
                                        </p:tgtEl>
                                        <p:attrNameLst>
                                          <p:attrName>ppt_x</p:attrName>
                                          <p:attrName>ppt_y</p:attrName>
                                        </p:attrNameLst>
                                      </p:cBhvr>
                                      <p:rCtr x="-1181" y="23"/>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B501493-065E-13D6-4A30-C06AEDCFCF91}"/>
              </a:ext>
            </a:extLst>
          </p:cNvPr>
          <p:cNvSpPr>
            <a:spLocks noGrp="1"/>
          </p:cNvSpPr>
          <p:nvPr>
            <p:ph idx="1"/>
          </p:nvPr>
        </p:nvSpPr>
        <p:spPr/>
        <p:txBody>
          <a:bodyPr/>
          <a:lstStyle/>
          <a:p>
            <a:r>
              <a:rPr lang="en-US" sz="2400" dirty="0">
                <a:solidFill>
                  <a:schemeClr val="bg1">
                    <a:lumMod val="50000"/>
                  </a:schemeClr>
                </a:solidFill>
                <a:ea typeface="宋体" charset="0"/>
              </a:rPr>
              <a:t>Context and Claim</a:t>
            </a:r>
            <a:endParaRPr lang="en-US" sz="2400" dirty="0">
              <a:solidFill>
                <a:schemeClr val="bg1">
                  <a:lumMod val="50000"/>
                </a:schemeClr>
              </a:solidFill>
            </a:endParaRPr>
          </a:p>
          <a:p>
            <a:r>
              <a:rPr lang="en-US" sz="2400" dirty="0">
                <a:solidFill>
                  <a:schemeClr val="tx1">
                    <a:lumMod val="95000"/>
                    <a:lumOff val="5000"/>
                  </a:schemeClr>
                </a:solidFill>
                <a:ea typeface="宋体" charset="0"/>
              </a:rPr>
              <a:t>Contributions</a:t>
            </a:r>
          </a:p>
          <a:p>
            <a:pPr lvl="1"/>
            <a:r>
              <a:rPr lang="en-US" sz="2000" dirty="0">
                <a:solidFill>
                  <a:schemeClr val="bg1">
                    <a:lumMod val="50000"/>
                  </a:schemeClr>
                </a:solidFill>
                <a:ea typeface="宋体" charset="0"/>
                <a:cs typeface="宋体" charset="0"/>
              </a:rPr>
              <a:t>A CSP solver for relational consistencies</a:t>
            </a:r>
          </a:p>
          <a:p>
            <a:pPr lvl="1"/>
            <a:r>
              <a:rPr lang="en-US" sz="2000" dirty="0">
                <a:solidFill>
                  <a:schemeClr val="bg1">
                    <a:lumMod val="50000"/>
                  </a:schemeClr>
                </a:solidFill>
                <a:ea typeface="宋体" charset="0"/>
                <a:cs typeface="宋体" charset="0"/>
              </a:rPr>
              <a:t>Relational consistency algorithms</a:t>
            </a:r>
          </a:p>
          <a:p>
            <a:pPr lvl="2"/>
            <a:r>
              <a:rPr lang="en-US" sz="1800" dirty="0">
                <a:solidFill>
                  <a:schemeClr val="bg1">
                    <a:lumMod val="50000"/>
                  </a:schemeClr>
                </a:solidFill>
                <a:ea typeface="宋体" charset="0"/>
                <a:cs typeface="宋体" charset="0"/>
              </a:rPr>
              <a:t>PWC: PW-AC2 and PW-CT</a:t>
            </a:r>
          </a:p>
          <a:p>
            <a:pPr lvl="2"/>
            <a:r>
              <a:rPr lang="en-US" sz="1800" dirty="0">
                <a:solidFill>
                  <a:schemeClr val="bg1">
                    <a:lumMod val="50000"/>
                  </a:schemeClr>
                </a:solidFill>
                <a:ea typeface="宋体" charset="0"/>
                <a:cs typeface="宋体" charset="0"/>
              </a:rPr>
              <a:t>R(*,</a:t>
            </a:r>
            <a:r>
              <a:rPr lang="en-US" sz="1800" i="1" dirty="0">
                <a:solidFill>
                  <a:schemeClr val="bg1">
                    <a:lumMod val="50000"/>
                  </a:schemeClr>
                </a:solidFill>
                <a:ea typeface="宋体" charset="0"/>
                <a:cs typeface="宋体" charset="0"/>
              </a:rPr>
              <a:t>m</a:t>
            </a:r>
            <a:r>
              <a:rPr lang="en-US" sz="1800" dirty="0">
                <a:solidFill>
                  <a:schemeClr val="bg1">
                    <a:lumMod val="50000"/>
                  </a:schemeClr>
                </a:solidFill>
                <a:ea typeface="宋体" charset="0"/>
                <a:cs typeface="宋体" charset="0"/>
              </a:rPr>
              <a:t>)C: </a:t>
            </a:r>
            <a:r>
              <a:rPr lang="en-US" sz="1800" dirty="0" err="1">
                <a:solidFill>
                  <a:schemeClr val="bg1">
                    <a:lumMod val="50000"/>
                  </a:schemeClr>
                </a:solidFill>
                <a:ea typeface="宋体" charset="0"/>
                <a:cs typeface="宋体" charset="0"/>
              </a:rPr>
              <a:t>PerFB</a:t>
            </a:r>
            <a:r>
              <a:rPr lang="en-US" sz="1800" dirty="0">
                <a:solidFill>
                  <a:schemeClr val="bg1">
                    <a:lumMod val="50000"/>
                  </a:schemeClr>
                </a:solidFill>
                <a:ea typeface="宋体" charset="0"/>
                <a:cs typeface="宋体" charset="0"/>
              </a:rPr>
              <a:t> and </a:t>
            </a:r>
            <a:r>
              <a:rPr lang="en-US" sz="1800" dirty="0" err="1">
                <a:solidFill>
                  <a:schemeClr val="bg1">
                    <a:lumMod val="50000"/>
                  </a:schemeClr>
                </a:solidFill>
                <a:ea typeface="宋体" charset="0"/>
                <a:cs typeface="宋体" charset="0"/>
              </a:rPr>
              <a:t>AllSolFB</a:t>
            </a:r>
            <a:endParaRPr lang="en-US" sz="1800" dirty="0">
              <a:solidFill>
                <a:schemeClr val="bg1">
                  <a:lumMod val="50000"/>
                </a:schemeClr>
              </a:solidFill>
              <a:ea typeface="宋体" charset="0"/>
              <a:cs typeface="宋体" charset="0"/>
            </a:endParaRPr>
          </a:p>
          <a:p>
            <a:pPr lvl="1"/>
            <a:r>
              <a:rPr lang="en-US" sz="2000" dirty="0">
                <a:solidFill>
                  <a:schemeClr val="tx1">
                    <a:lumMod val="95000"/>
                    <a:lumOff val="5000"/>
                  </a:schemeClr>
                </a:solidFill>
                <a:ea typeface="宋体" charset="0"/>
                <a:cs typeface="宋体" charset="0"/>
              </a:rPr>
              <a:t>Identification and processing of tractable subproblems</a:t>
            </a:r>
          </a:p>
          <a:p>
            <a:r>
              <a:rPr lang="en-US" sz="2400" dirty="0">
                <a:solidFill>
                  <a:schemeClr val="bg1">
                    <a:lumMod val="50000"/>
                  </a:schemeClr>
                </a:solidFill>
                <a:ea typeface="宋体" charset="0"/>
                <a:cs typeface="宋体" charset="0"/>
              </a:rPr>
              <a:t>Conclusions &amp; Future Research</a:t>
            </a:r>
          </a:p>
          <a:p>
            <a:endParaRPr lang="en-US" dirty="0"/>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40</a:t>
            </a:fld>
            <a:endParaRPr lang="en-US" altLang="zh-CN"/>
          </a:p>
        </p:txBody>
      </p:sp>
    </p:spTree>
    <p:extLst>
      <p:ext uri="{BB962C8B-B14F-4D97-AF65-F5344CB8AC3E}">
        <p14:creationId xmlns:p14="http://schemas.microsoft.com/office/powerpoint/2010/main" val="704045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F34A-40A7-F6CD-96EE-884F8B613C70}"/>
              </a:ext>
            </a:extLst>
          </p:cNvPr>
          <p:cNvSpPr>
            <a:spLocks noGrp="1"/>
          </p:cNvSpPr>
          <p:nvPr>
            <p:ph type="title"/>
          </p:nvPr>
        </p:nvSpPr>
        <p:spPr/>
        <p:txBody>
          <a:bodyPr/>
          <a:lstStyle/>
          <a:p>
            <a:r>
              <a:rPr lang="en-US" dirty="0"/>
              <a:t>Dangle Identification</a:t>
            </a:r>
          </a:p>
        </p:txBody>
      </p:sp>
      <p:sp>
        <p:nvSpPr>
          <p:cNvPr id="3" name="Content Placeholder 2">
            <a:extLst>
              <a:ext uri="{FF2B5EF4-FFF2-40B4-BE49-F238E27FC236}">
                <a16:creationId xmlns:a16="http://schemas.microsoft.com/office/drawing/2014/main" id="{0ACC4CFC-514C-3DB4-8360-74C13DA74114}"/>
              </a:ext>
            </a:extLst>
          </p:cNvPr>
          <p:cNvSpPr>
            <a:spLocks noGrp="1"/>
          </p:cNvSpPr>
          <p:nvPr>
            <p:ph idx="1"/>
          </p:nvPr>
        </p:nvSpPr>
        <p:spPr/>
        <p:txBody>
          <a:bodyPr>
            <a:normAutofit/>
          </a:bodyPr>
          <a:lstStyle/>
          <a:p>
            <a:r>
              <a:rPr lang="en-US" sz="2000" dirty="0"/>
              <a:t>Tree-structured CSPs are tractable</a:t>
            </a:r>
          </a:p>
          <a:p>
            <a:pPr lvl="1">
              <a:tabLst>
                <a:tab pos="7880350" algn="r"/>
              </a:tabLst>
            </a:pPr>
            <a:r>
              <a:rPr lang="en-US" sz="1800" dirty="0"/>
              <a:t>Binary CSPs require arc consistency	</a:t>
            </a:r>
            <a:r>
              <a:rPr lang="en-US" sz="1600" kern="1200" dirty="0">
                <a:solidFill>
                  <a:srgbClr val="E46C0A"/>
                </a:solidFill>
                <a:cs typeface="+mn-cs"/>
              </a:rPr>
              <a:t>[</a:t>
            </a:r>
            <a:r>
              <a:rPr lang="en-US" sz="1600" kern="1200" dirty="0" err="1">
                <a:solidFill>
                  <a:srgbClr val="E46C0A"/>
                </a:solidFill>
                <a:cs typeface="+mn-cs"/>
              </a:rPr>
              <a:t>Freuder</a:t>
            </a:r>
            <a:r>
              <a:rPr lang="en-US" sz="1600" kern="1200" dirty="0">
                <a:solidFill>
                  <a:srgbClr val="E46C0A"/>
                </a:solidFill>
                <a:cs typeface="+mn-cs"/>
              </a:rPr>
              <a:t> 1982]</a:t>
            </a:r>
          </a:p>
          <a:p>
            <a:pPr lvl="1">
              <a:tabLst>
                <a:tab pos="7880350" algn="r"/>
              </a:tabLst>
            </a:pPr>
            <a:r>
              <a:rPr lang="en-US" sz="1800" dirty="0"/>
              <a:t>Non-binary CSPs require PWC	</a:t>
            </a:r>
            <a:r>
              <a:rPr lang="en-US" sz="1600" kern="1200" dirty="0">
                <a:solidFill>
                  <a:srgbClr val="E46C0A"/>
                </a:solidFill>
                <a:cs typeface="+mn-cs"/>
              </a:rPr>
              <a:t>[</a:t>
            </a:r>
            <a:r>
              <a:rPr lang="en-US" sz="1600" kern="1200" dirty="0" err="1">
                <a:solidFill>
                  <a:srgbClr val="E46C0A"/>
                </a:solidFill>
                <a:cs typeface="+mn-cs"/>
              </a:rPr>
              <a:t>Beeri</a:t>
            </a:r>
            <a:r>
              <a:rPr lang="en-US" sz="1600" kern="1200" dirty="0">
                <a:solidFill>
                  <a:srgbClr val="E46C0A"/>
                </a:solidFill>
                <a:cs typeface="+mn-cs"/>
              </a:rPr>
              <a:t>+ 1983]</a:t>
            </a:r>
          </a:p>
          <a:p>
            <a:r>
              <a:rPr lang="en-US" sz="2000" dirty="0"/>
              <a:t>Tree-structured CSPs are rare in practice</a:t>
            </a:r>
          </a:p>
          <a:p>
            <a:pPr lvl="1"/>
            <a:r>
              <a:rPr lang="en-US" sz="1800" dirty="0"/>
              <a:t>More likely to occur during search as variable are instantiated</a:t>
            </a:r>
          </a:p>
          <a:p>
            <a:r>
              <a:rPr lang="en-US" sz="2000" dirty="0"/>
              <a:t>Idea: Identify acyclic subproblems during search, solve with PWC</a:t>
            </a:r>
          </a:p>
          <a:p>
            <a:pPr lvl="1"/>
            <a:r>
              <a:rPr lang="en-US" sz="1800" dirty="0"/>
              <a:t>Use Graham Reduction to identify constraints and variables that form 𝛂-acyclic chains (i.e., dangles)</a:t>
            </a:r>
          </a:p>
          <a:p>
            <a:pPr lvl="1"/>
            <a:r>
              <a:rPr lang="en-US" sz="1800" dirty="0"/>
              <a:t>Apply PWC to dangles using PW-CT to guarantee consistency</a:t>
            </a:r>
          </a:p>
          <a:p>
            <a:pPr lvl="1"/>
            <a:r>
              <a:rPr lang="en-US" sz="1800" dirty="0"/>
              <a:t>Remove variables and constraints in the dangles from search</a:t>
            </a:r>
            <a:endParaRPr lang="en-US" sz="2200" dirty="0"/>
          </a:p>
          <a:p>
            <a:pPr marL="0" indent="0">
              <a:buNone/>
            </a:pPr>
            <a:endParaRPr lang="en-US" sz="2200" dirty="0"/>
          </a:p>
          <a:p>
            <a:pPr marL="0" indent="0">
              <a:buNone/>
            </a:pPr>
            <a:endParaRPr lang="en-US" dirty="0"/>
          </a:p>
        </p:txBody>
      </p:sp>
      <p:sp>
        <p:nvSpPr>
          <p:cNvPr id="4" name="Date Placeholder 3">
            <a:extLst>
              <a:ext uri="{FF2B5EF4-FFF2-40B4-BE49-F238E27FC236}">
                <a16:creationId xmlns:a16="http://schemas.microsoft.com/office/drawing/2014/main" id="{CCC79582-98CA-8E1B-01D7-6B168C9CC7E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2980BC7F-8A4D-BC4A-C939-C2B453658BB5}"/>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AA6938B6-428F-2E9B-67BB-DC10C86BD2E0}"/>
              </a:ext>
            </a:extLst>
          </p:cNvPr>
          <p:cNvSpPr>
            <a:spLocks noGrp="1"/>
          </p:cNvSpPr>
          <p:nvPr>
            <p:ph type="sldNum" sz="quarter" idx="12"/>
          </p:nvPr>
        </p:nvSpPr>
        <p:spPr/>
        <p:txBody>
          <a:bodyPr/>
          <a:lstStyle/>
          <a:p>
            <a:fld id="{1B9EAF26-68E1-BB43-AA6D-380F048E5484}" type="slidenum">
              <a:rPr lang="en-US" altLang="zh-CN" smtClean="0"/>
              <a:pPr/>
              <a:t>41</a:t>
            </a:fld>
            <a:endParaRPr lang="en-US" altLang="zh-CN"/>
          </a:p>
        </p:txBody>
      </p:sp>
    </p:spTree>
    <p:extLst>
      <p:ext uri="{BB962C8B-B14F-4D97-AF65-F5344CB8AC3E}">
        <p14:creationId xmlns:p14="http://schemas.microsoft.com/office/powerpoint/2010/main" val="3940165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F34A-40A7-F6CD-96EE-884F8B613C70}"/>
              </a:ext>
            </a:extLst>
          </p:cNvPr>
          <p:cNvSpPr>
            <a:spLocks noGrp="1"/>
          </p:cNvSpPr>
          <p:nvPr>
            <p:ph type="title"/>
          </p:nvPr>
        </p:nvSpPr>
        <p:spPr/>
        <p:txBody>
          <a:bodyPr/>
          <a:lstStyle/>
          <a:p>
            <a:r>
              <a:rPr lang="en-US" dirty="0"/>
              <a:t>Dangle Identification</a:t>
            </a:r>
          </a:p>
        </p:txBody>
      </p:sp>
      <p:sp>
        <p:nvSpPr>
          <p:cNvPr id="4" name="Date Placeholder 3">
            <a:extLst>
              <a:ext uri="{FF2B5EF4-FFF2-40B4-BE49-F238E27FC236}">
                <a16:creationId xmlns:a16="http://schemas.microsoft.com/office/drawing/2014/main" id="{CCC79582-98CA-8E1B-01D7-6B168C9CC7E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2980BC7F-8A4D-BC4A-C939-C2B453658BB5}"/>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AA6938B6-428F-2E9B-67BB-DC10C86BD2E0}"/>
              </a:ext>
            </a:extLst>
          </p:cNvPr>
          <p:cNvSpPr>
            <a:spLocks noGrp="1"/>
          </p:cNvSpPr>
          <p:nvPr>
            <p:ph type="sldNum" sz="quarter" idx="12"/>
          </p:nvPr>
        </p:nvSpPr>
        <p:spPr/>
        <p:txBody>
          <a:bodyPr/>
          <a:lstStyle/>
          <a:p>
            <a:fld id="{1B9EAF26-68E1-BB43-AA6D-380F048E5484}" type="slidenum">
              <a:rPr lang="en-US" altLang="zh-CN" smtClean="0"/>
              <a:pPr/>
              <a:t>42</a:t>
            </a:fld>
            <a:endParaRPr lang="en-US" altLang="zh-CN"/>
          </a:p>
        </p:txBody>
      </p:sp>
      <p:sp>
        <p:nvSpPr>
          <p:cNvPr id="7" name="Content Placeholder 7">
            <a:extLst>
              <a:ext uri="{FF2B5EF4-FFF2-40B4-BE49-F238E27FC236}">
                <a16:creationId xmlns:a16="http://schemas.microsoft.com/office/drawing/2014/main" id="{691E1792-6B93-4115-5399-90750291BE5D}"/>
              </a:ext>
            </a:extLst>
          </p:cNvPr>
          <p:cNvSpPr txBox="1">
            <a:spLocks noGrp="1"/>
          </p:cNvSpPr>
          <p:nvPr>
            <p:ph sz="half" idx="1"/>
          </p:nvPr>
        </p:nvSpPr>
        <p:spPr>
          <a:xfrm>
            <a:off x="533400" y="1265238"/>
            <a:ext cx="8153400" cy="3557897"/>
          </a:xfrm>
          <a:prstGeom prst="rect">
            <a:avLst/>
          </a:prstGeom>
          <a:noFill/>
        </p:spPr>
        <p:txBody>
          <a:bodyPr wrap="square" rtlCol="0">
            <a:spAutoFit/>
          </a:bodyPr>
          <a:lstStyle/>
          <a:p>
            <a:r>
              <a:rPr lang="en-US" sz="2000" dirty="0"/>
              <a:t>Graham Reduction for graph </a:t>
            </a:r>
            <a:r>
              <a:rPr lang="en-US" sz="2000" i="1" dirty="0"/>
              <a:t>H</a:t>
            </a:r>
            <a:r>
              <a:rPr lang="en-US" sz="2000" dirty="0"/>
              <a:t> = (</a:t>
            </a:r>
            <a:r>
              <a:rPr lang="en-US" sz="2000" i="1" dirty="0"/>
              <a:t>V</a:t>
            </a:r>
            <a:r>
              <a:rPr lang="en-US" sz="2000" dirty="0"/>
              <a:t>,</a:t>
            </a:r>
            <a:r>
              <a:rPr lang="en-US" sz="2000" i="1" dirty="0"/>
              <a:t>E</a:t>
            </a:r>
            <a:r>
              <a:rPr lang="en-US" sz="2000" dirty="0"/>
              <a:t>)</a:t>
            </a:r>
          </a:p>
          <a:p>
            <a:pPr marL="914400" lvl="1" indent="-457200">
              <a:buFont typeface="+mj-lt"/>
              <a:buAutoNum type="arabicPeriod"/>
            </a:pPr>
            <a:r>
              <a:rPr lang="en-US" sz="1800" dirty="0"/>
              <a:t>Hyperedge removal: If two hyperedges </a:t>
            </a:r>
            <a:r>
              <a:rPr lang="en-US" sz="1800" i="1" dirty="0" err="1"/>
              <a:t>e</a:t>
            </a:r>
            <a:r>
              <a:rPr lang="en-US" sz="1800" dirty="0" err="1"/>
              <a:t>,</a:t>
            </a:r>
            <a:r>
              <a:rPr lang="en-US" sz="1800" i="1" dirty="0" err="1"/>
              <a:t>f</a:t>
            </a:r>
            <a:r>
              <a:rPr lang="en-US" sz="1800" dirty="0"/>
              <a:t> ∈ </a:t>
            </a:r>
            <a:r>
              <a:rPr lang="en-US" sz="1800" i="1" dirty="0"/>
              <a:t>E</a:t>
            </a:r>
            <a:r>
              <a:rPr lang="en-US" sz="1800" dirty="0"/>
              <a:t> are such that e is properly contained in </a:t>
            </a:r>
            <a:r>
              <a:rPr lang="en-US" sz="1800" i="1" dirty="0"/>
              <a:t>f</a:t>
            </a:r>
            <a:r>
              <a:rPr lang="en-US" sz="1800" dirty="0"/>
              <a:t>, remove </a:t>
            </a:r>
            <a:r>
              <a:rPr lang="en-US" sz="1800" i="1" dirty="0"/>
              <a:t>e</a:t>
            </a:r>
            <a:r>
              <a:rPr lang="en-US" sz="1800" dirty="0"/>
              <a:t> from </a:t>
            </a:r>
            <a:r>
              <a:rPr lang="en-US" sz="1800" i="1" dirty="0"/>
              <a:t>E</a:t>
            </a:r>
            <a:r>
              <a:rPr lang="en-US" sz="1800" dirty="0"/>
              <a:t> </a:t>
            </a:r>
          </a:p>
          <a:p>
            <a:pPr marL="914400" lvl="1" indent="-457200">
              <a:buFont typeface="+mj-lt"/>
              <a:buAutoNum type="arabicPeriod"/>
            </a:pPr>
            <a:r>
              <a:rPr lang="en-US" sz="1800" dirty="0"/>
              <a:t>Node removal: If a vertex </a:t>
            </a:r>
            <a:r>
              <a:rPr lang="en-US" sz="1800" i="1" dirty="0"/>
              <a:t>v</a:t>
            </a:r>
            <a:r>
              <a:rPr lang="en-US" sz="1800" dirty="0"/>
              <a:t> ∈ </a:t>
            </a:r>
            <a:r>
              <a:rPr lang="en-US" sz="1800" i="1" dirty="0"/>
              <a:t>V</a:t>
            </a:r>
            <a:r>
              <a:rPr lang="en-US" sz="1800" dirty="0"/>
              <a:t> is contained in at most one hyperedge in </a:t>
            </a:r>
            <a:r>
              <a:rPr lang="en-US" sz="1800" i="1" dirty="0"/>
              <a:t>E</a:t>
            </a:r>
            <a:r>
              <a:rPr lang="en-US" sz="1800" dirty="0"/>
              <a:t>, remove </a:t>
            </a:r>
            <a:r>
              <a:rPr lang="en-US" sz="1800" i="1" dirty="0"/>
              <a:t>v</a:t>
            </a:r>
            <a:r>
              <a:rPr lang="en-US" sz="1800" dirty="0"/>
              <a:t> from </a:t>
            </a:r>
            <a:r>
              <a:rPr lang="en-US" sz="1800" i="1" dirty="0"/>
              <a:t>V</a:t>
            </a:r>
            <a:r>
              <a:rPr lang="en-US" sz="1800" dirty="0"/>
              <a:t> and also from the hyperedge where it appears. </a:t>
            </a:r>
          </a:p>
          <a:p>
            <a:pPr marL="914400" lvl="1" indent="-457200">
              <a:buFont typeface="+mj-lt"/>
              <a:buAutoNum type="arabicPeriod"/>
            </a:pPr>
            <a:endParaRPr lang="en-US" sz="1800" dirty="0"/>
          </a:p>
          <a:p>
            <a:pPr marL="914400" lvl="1" indent="-457200">
              <a:buFont typeface="+mj-lt"/>
              <a:buAutoNum type="arabicPeriod"/>
            </a:pPr>
            <a:endParaRPr lang="en-US" sz="1800" dirty="0"/>
          </a:p>
          <a:p>
            <a:pPr marL="457200" lvl="1" indent="0">
              <a:buNone/>
            </a:pPr>
            <a:endParaRPr lang="en-US" sz="1800" dirty="0"/>
          </a:p>
          <a:p>
            <a:pPr marL="914400" lvl="1" indent="-457200"/>
            <a:endParaRPr lang="en-US" sz="1800" dirty="0"/>
          </a:p>
          <a:p>
            <a:pPr marL="914400" lvl="1" indent="-457200">
              <a:buFont typeface="+mj-lt"/>
              <a:buAutoNum type="arabicPeriod"/>
            </a:pPr>
            <a:endParaRPr lang="en-US" sz="1800" dirty="0"/>
          </a:p>
        </p:txBody>
      </p:sp>
      <p:grpSp>
        <p:nvGrpSpPr>
          <p:cNvPr id="8" name="Group 7">
            <a:extLst>
              <a:ext uri="{FF2B5EF4-FFF2-40B4-BE49-F238E27FC236}">
                <a16:creationId xmlns:a16="http://schemas.microsoft.com/office/drawing/2014/main" id="{B25DC7F9-5391-B451-9D55-E6E7FDD03E34}"/>
              </a:ext>
            </a:extLst>
          </p:cNvPr>
          <p:cNvGrpSpPr/>
          <p:nvPr/>
        </p:nvGrpSpPr>
        <p:grpSpPr>
          <a:xfrm>
            <a:off x="817833" y="3290289"/>
            <a:ext cx="2133600" cy="702735"/>
            <a:chOff x="2132726" y="282854"/>
            <a:chExt cx="7292046" cy="2401750"/>
          </a:xfrm>
        </p:grpSpPr>
        <p:sp>
          <p:nvSpPr>
            <p:cNvPr id="9" name="AutoShape 11">
              <a:extLst>
                <a:ext uri="{FF2B5EF4-FFF2-40B4-BE49-F238E27FC236}">
                  <a16:creationId xmlns:a16="http://schemas.microsoft.com/office/drawing/2014/main" id="{2C6E7974-5F7D-520B-85EE-243B65B48F2A}"/>
                </a:ext>
              </a:extLst>
            </p:cNvPr>
            <p:cNvSpPr>
              <a:spLocks noChangeArrowheads="1"/>
            </p:cNvSpPr>
            <p:nvPr/>
          </p:nvSpPr>
          <p:spPr bwMode="auto">
            <a:xfrm rot="10800000" flipH="1" flipV="1">
              <a:off x="2952463" y="2164553"/>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AB</a:t>
              </a:r>
            </a:p>
          </p:txBody>
        </p:sp>
        <p:cxnSp>
          <p:nvCxnSpPr>
            <p:cNvPr id="10" name="Straight Connector 9">
              <a:extLst>
                <a:ext uri="{FF2B5EF4-FFF2-40B4-BE49-F238E27FC236}">
                  <a16:creationId xmlns:a16="http://schemas.microsoft.com/office/drawing/2014/main" id="{32C8291A-207F-C444-2555-4C4B99CC7DA4}"/>
                </a:ext>
              </a:extLst>
            </p:cNvPr>
            <p:cNvCxnSpPr>
              <a:cxnSpLocks/>
              <a:stCxn id="16" idx="1"/>
              <a:endCxn id="13" idx="2"/>
            </p:cNvCxnSpPr>
            <p:nvPr/>
          </p:nvCxnSpPr>
          <p:spPr>
            <a:xfrm flipH="1" flipV="1">
              <a:off x="5778749" y="1714601"/>
              <a:ext cx="1790238" cy="712396"/>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11" name="AutoShape 11">
              <a:extLst>
                <a:ext uri="{FF2B5EF4-FFF2-40B4-BE49-F238E27FC236}">
                  <a16:creationId xmlns:a16="http://schemas.microsoft.com/office/drawing/2014/main" id="{1E5AC4C0-2660-6419-DDD1-F730C152C65A}"/>
                </a:ext>
              </a:extLst>
            </p:cNvPr>
            <p:cNvSpPr>
              <a:spLocks noChangeArrowheads="1"/>
            </p:cNvSpPr>
            <p:nvPr/>
          </p:nvSpPr>
          <p:spPr bwMode="auto">
            <a:xfrm rot="10800000" flipH="1" flipV="1">
              <a:off x="2132726" y="1199386"/>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BC</a:t>
              </a:r>
            </a:p>
          </p:txBody>
        </p:sp>
        <p:sp>
          <p:nvSpPr>
            <p:cNvPr id="12" name="AutoShape 11">
              <a:extLst>
                <a:ext uri="{FF2B5EF4-FFF2-40B4-BE49-F238E27FC236}">
                  <a16:creationId xmlns:a16="http://schemas.microsoft.com/office/drawing/2014/main" id="{C2E9A253-FFBF-4267-AE5C-5C23CC74A6B0}"/>
                </a:ext>
              </a:extLst>
            </p:cNvPr>
            <p:cNvSpPr>
              <a:spLocks noChangeArrowheads="1"/>
            </p:cNvSpPr>
            <p:nvPr/>
          </p:nvSpPr>
          <p:spPr bwMode="auto">
            <a:xfrm rot="10800000" flipH="1" flipV="1">
              <a:off x="3679616" y="1199385"/>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AC</a:t>
              </a:r>
            </a:p>
          </p:txBody>
        </p:sp>
        <p:sp>
          <p:nvSpPr>
            <p:cNvPr id="13" name="AutoShape 11">
              <a:extLst>
                <a:ext uri="{FF2B5EF4-FFF2-40B4-BE49-F238E27FC236}">
                  <a16:creationId xmlns:a16="http://schemas.microsoft.com/office/drawing/2014/main" id="{CF8AC999-8871-4602-96F8-C0D1B79EC210}"/>
                </a:ext>
              </a:extLst>
            </p:cNvPr>
            <p:cNvSpPr>
              <a:spLocks noChangeArrowheads="1"/>
            </p:cNvSpPr>
            <p:nvPr/>
          </p:nvSpPr>
          <p:spPr bwMode="auto">
            <a:xfrm rot="10800000" flipH="1" flipV="1">
              <a:off x="5226505" y="1199386"/>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AF</a:t>
              </a:r>
            </a:p>
          </p:txBody>
        </p:sp>
        <p:sp>
          <p:nvSpPr>
            <p:cNvPr id="14" name="AutoShape 11">
              <a:extLst>
                <a:ext uri="{FF2B5EF4-FFF2-40B4-BE49-F238E27FC236}">
                  <a16:creationId xmlns:a16="http://schemas.microsoft.com/office/drawing/2014/main" id="{33E03C48-630B-9C85-4060-AA11E134F95F}"/>
                </a:ext>
              </a:extLst>
            </p:cNvPr>
            <p:cNvSpPr>
              <a:spLocks noChangeArrowheads="1"/>
            </p:cNvSpPr>
            <p:nvPr/>
          </p:nvSpPr>
          <p:spPr bwMode="auto">
            <a:xfrm rot="10800000" flipH="1" flipV="1">
              <a:off x="6773394" y="1199386"/>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AEG</a:t>
              </a:r>
            </a:p>
          </p:txBody>
        </p:sp>
        <p:sp>
          <p:nvSpPr>
            <p:cNvPr id="15" name="AutoShape 11">
              <a:extLst>
                <a:ext uri="{FF2B5EF4-FFF2-40B4-BE49-F238E27FC236}">
                  <a16:creationId xmlns:a16="http://schemas.microsoft.com/office/drawing/2014/main" id="{23BA68A9-C8FE-A548-FB16-98346A3F9EB5}"/>
                </a:ext>
              </a:extLst>
            </p:cNvPr>
            <p:cNvSpPr>
              <a:spLocks noChangeArrowheads="1"/>
            </p:cNvSpPr>
            <p:nvPr/>
          </p:nvSpPr>
          <p:spPr bwMode="auto">
            <a:xfrm rot="10800000" flipH="1" flipV="1">
              <a:off x="8320284" y="1199385"/>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DEH</a:t>
              </a:r>
            </a:p>
          </p:txBody>
        </p:sp>
        <p:sp>
          <p:nvSpPr>
            <p:cNvPr id="16" name="AutoShape 11">
              <a:extLst>
                <a:ext uri="{FF2B5EF4-FFF2-40B4-BE49-F238E27FC236}">
                  <a16:creationId xmlns:a16="http://schemas.microsoft.com/office/drawing/2014/main" id="{AA7E56E1-4CAB-2460-CF74-5FD222D22989}"/>
                </a:ext>
              </a:extLst>
            </p:cNvPr>
            <p:cNvSpPr>
              <a:spLocks noChangeArrowheads="1"/>
            </p:cNvSpPr>
            <p:nvPr/>
          </p:nvSpPr>
          <p:spPr bwMode="auto">
            <a:xfrm rot="10800000" flipH="1" flipV="1">
              <a:off x="7568987" y="2169389"/>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ADF</a:t>
              </a:r>
            </a:p>
          </p:txBody>
        </p:sp>
        <p:cxnSp>
          <p:nvCxnSpPr>
            <p:cNvPr id="17" name="Straight Connector 16">
              <a:extLst>
                <a:ext uri="{FF2B5EF4-FFF2-40B4-BE49-F238E27FC236}">
                  <a16:creationId xmlns:a16="http://schemas.microsoft.com/office/drawing/2014/main" id="{6DB384C6-8DB9-2B02-4159-2B001702994A}"/>
                </a:ext>
              </a:extLst>
            </p:cNvPr>
            <p:cNvCxnSpPr>
              <a:cxnSpLocks/>
              <a:stCxn id="16" idx="0"/>
              <a:endCxn id="14" idx="2"/>
            </p:cNvCxnSpPr>
            <p:nvPr/>
          </p:nvCxnSpPr>
          <p:spPr>
            <a:xfrm flipH="1" flipV="1">
              <a:off x="7325638" y="1714601"/>
              <a:ext cx="795593" cy="454788"/>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6FB45DB-2F47-713A-95B1-9EF003EC6609}"/>
                </a:ext>
              </a:extLst>
            </p:cNvPr>
            <p:cNvCxnSpPr>
              <a:cxnSpLocks/>
              <a:stCxn id="16" idx="0"/>
              <a:endCxn id="15" idx="2"/>
            </p:cNvCxnSpPr>
            <p:nvPr/>
          </p:nvCxnSpPr>
          <p:spPr>
            <a:xfrm flipV="1">
              <a:off x="8121231" y="1714600"/>
              <a:ext cx="751297" cy="454789"/>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D9B6CE3-6A04-CB0F-F1FE-1771EA7182D7}"/>
                </a:ext>
              </a:extLst>
            </p:cNvPr>
            <p:cNvCxnSpPr>
              <a:cxnSpLocks/>
              <a:stCxn id="15" idx="1"/>
              <a:endCxn id="14" idx="3"/>
            </p:cNvCxnSpPr>
            <p:nvPr/>
          </p:nvCxnSpPr>
          <p:spPr>
            <a:xfrm flipH="1">
              <a:off x="7877882" y="1456993"/>
              <a:ext cx="442402" cy="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5381BA6-9B13-1919-FEEE-DCA441BD6B9E}"/>
                </a:ext>
              </a:extLst>
            </p:cNvPr>
            <p:cNvCxnSpPr>
              <a:cxnSpLocks/>
              <a:stCxn id="14" idx="1"/>
              <a:endCxn id="13" idx="3"/>
            </p:cNvCxnSpPr>
            <p:nvPr/>
          </p:nvCxnSpPr>
          <p:spPr>
            <a:xfrm flipH="1">
              <a:off x="6330993" y="1456994"/>
              <a:ext cx="442401"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9D482F2-6347-D2E5-A873-2F1CA676B03C}"/>
                </a:ext>
              </a:extLst>
            </p:cNvPr>
            <p:cNvCxnSpPr>
              <a:cxnSpLocks/>
              <a:stCxn id="13" idx="1"/>
              <a:endCxn id="12" idx="3"/>
            </p:cNvCxnSpPr>
            <p:nvPr/>
          </p:nvCxnSpPr>
          <p:spPr>
            <a:xfrm flipH="1" flipV="1">
              <a:off x="4784104" y="1456993"/>
              <a:ext cx="442401" cy="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6FCBC8C8-8101-5321-A274-AA642813682B}"/>
                </a:ext>
              </a:extLst>
            </p:cNvPr>
            <p:cNvCxnSpPr>
              <a:cxnSpLocks/>
              <a:stCxn id="12" idx="1"/>
              <a:endCxn id="11" idx="3"/>
            </p:cNvCxnSpPr>
            <p:nvPr/>
          </p:nvCxnSpPr>
          <p:spPr>
            <a:xfrm flipH="1">
              <a:off x="3237214" y="1456993"/>
              <a:ext cx="442402" cy="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DF9CAD6-1EAC-4A22-66C1-8D4D0BDF0101}"/>
                </a:ext>
              </a:extLst>
            </p:cNvPr>
            <p:cNvCxnSpPr>
              <a:cxnSpLocks/>
              <a:stCxn id="9" idx="0"/>
              <a:endCxn id="11" idx="2"/>
            </p:cNvCxnSpPr>
            <p:nvPr/>
          </p:nvCxnSpPr>
          <p:spPr>
            <a:xfrm flipH="1" flipV="1">
              <a:off x="2684970" y="1714601"/>
              <a:ext cx="819737" cy="449952"/>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A79069C-E463-9097-E8BD-26EAA3A7B98C}"/>
                </a:ext>
              </a:extLst>
            </p:cNvPr>
            <p:cNvCxnSpPr>
              <a:cxnSpLocks/>
              <a:stCxn id="9" idx="0"/>
              <a:endCxn id="12" idx="2"/>
            </p:cNvCxnSpPr>
            <p:nvPr/>
          </p:nvCxnSpPr>
          <p:spPr>
            <a:xfrm flipV="1">
              <a:off x="3504707" y="1714600"/>
              <a:ext cx="727153" cy="449953"/>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968ED43F-118B-8678-4C26-34625DC1C36B}"/>
                </a:ext>
              </a:extLst>
            </p:cNvPr>
            <p:cNvCxnSpPr>
              <a:cxnSpLocks/>
              <a:stCxn id="9" idx="3"/>
              <a:endCxn id="13" idx="2"/>
            </p:cNvCxnSpPr>
            <p:nvPr/>
          </p:nvCxnSpPr>
          <p:spPr>
            <a:xfrm flipV="1">
              <a:off x="4056951" y="1714601"/>
              <a:ext cx="1721798" cy="70756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9A44272-2AE5-74B3-3A23-442CFE9788AC}"/>
                </a:ext>
              </a:extLst>
            </p:cNvPr>
            <p:cNvCxnSpPr>
              <a:cxnSpLocks/>
              <a:stCxn id="9" idx="3"/>
              <a:endCxn id="16" idx="1"/>
            </p:cNvCxnSpPr>
            <p:nvPr/>
          </p:nvCxnSpPr>
          <p:spPr>
            <a:xfrm>
              <a:off x="4056951" y="2422161"/>
              <a:ext cx="3512036" cy="483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DEF41AB-8FDE-74B2-784A-3BEFF5EBDF45}"/>
                </a:ext>
              </a:extLst>
            </p:cNvPr>
            <p:cNvCxnSpPr>
              <a:cxnSpLocks/>
              <a:stCxn id="12" idx="2"/>
              <a:endCxn id="16" idx="1"/>
            </p:cNvCxnSpPr>
            <p:nvPr/>
          </p:nvCxnSpPr>
          <p:spPr>
            <a:xfrm>
              <a:off x="4231860" y="1714600"/>
              <a:ext cx="3337127" cy="712397"/>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E2358EA-0CFF-C5DE-4B39-AF42808B9639}"/>
                </a:ext>
              </a:extLst>
            </p:cNvPr>
            <p:cNvCxnSpPr>
              <a:cxnSpLocks/>
              <a:stCxn id="9" idx="3"/>
              <a:endCxn id="14" idx="2"/>
            </p:cNvCxnSpPr>
            <p:nvPr/>
          </p:nvCxnSpPr>
          <p:spPr>
            <a:xfrm flipV="1">
              <a:off x="4056951" y="1714601"/>
              <a:ext cx="3268687" cy="70756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29" name="Arc 28">
              <a:extLst>
                <a:ext uri="{FF2B5EF4-FFF2-40B4-BE49-F238E27FC236}">
                  <a16:creationId xmlns:a16="http://schemas.microsoft.com/office/drawing/2014/main" id="{F84B82CF-0859-0B8A-A2E8-A03854D83C81}"/>
                </a:ext>
              </a:extLst>
            </p:cNvPr>
            <p:cNvSpPr/>
            <p:nvPr/>
          </p:nvSpPr>
          <p:spPr>
            <a:xfrm rot="16200000">
              <a:off x="5315187" y="-382949"/>
              <a:ext cx="899542" cy="3285881"/>
            </a:xfrm>
            <a:prstGeom prst="arc">
              <a:avLst>
                <a:gd name="adj1" fmla="val 16354959"/>
                <a:gd name="adj2" fmla="val 5289310"/>
              </a:avLst>
            </a:prstGeom>
            <a:ln>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sz="500"/>
            </a:p>
          </p:txBody>
        </p:sp>
        <p:sp>
          <p:nvSpPr>
            <p:cNvPr id="30" name="AutoShape 11">
              <a:extLst>
                <a:ext uri="{FF2B5EF4-FFF2-40B4-BE49-F238E27FC236}">
                  <a16:creationId xmlns:a16="http://schemas.microsoft.com/office/drawing/2014/main" id="{83FFD5CD-E02C-73F5-7547-BA883C98676C}"/>
                </a:ext>
              </a:extLst>
            </p:cNvPr>
            <p:cNvSpPr>
              <a:spLocks noChangeArrowheads="1"/>
            </p:cNvSpPr>
            <p:nvPr/>
          </p:nvSpPr>
          <p:spPr bwMode="auto">
            <a:xfrm rot="10800000" flipH="1" flipV="1">
              <a:off x="7568987" y="282854"/>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GH</a:t>
              </a:r>
            </a:p>
          </p:txBody>
        </p:sp>
        <p:cxnSp>
          <p:nvCxnSpPr>
            <p:cNvPr id="31" name="Straight Connector 30">
              <a:extLst>
                <a:ext uri="{FF2B5EF4-FFF2-40B4-BE49-F238E27FC236}">
                  <a16:creationId xmlns:a16="http://schemas.microsoft.com/office/drawing/2014/main" id="{2272F8B2-FAEA-05EF-08B9-F3C07103430C}"/>
                </a:ext>
              </a:extLst>
            </p:cNvPr>
            <p:cNvCxnSpPr>
              <a:cxnSpLocks/>
              <a:stCxn id="14" idx="0"/>
              <a:endCxn id="30" idx="2"/>
            </p:cNvCxnSpPr>
            <p:nvPr/>
          </p:nvCxnSpPr>
          <p:spPr>
            <a:xfrm flipV="1">
              <a:off x="7325638" y="798069"/>
              <a:ext cx="795593" cy="401317"/>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F000E71-5A52-3537-E006-A2766B16EC44}"/>
                </a:ext>
              </a:extLst>
            </p:cNvPr>
            <p:cNvCxnSpPr>
              <a:cxnSpLocks/>
              <a:stCxn id="15" idx="0"/>
              <a:endCxn id="30" idx="2"/>
            </p:cNvCxnSpPr>
            <p:nvPr/>
          </p:nvCxnSpPr>
          <p:spPr>
            <a:xfrm flipH="1" flipV="1">
              <a:off x="8121231" y="798069"/>
              <a:ext cx="751297" cy="401316"/>
            </a:xfrm>
            <a:prstGeom prst="line">
              <a:avLst/>
            </a:prstGeom>
            <a:ln>
              <a:tailEnd type="none"/>
            </a:ln>
          </p:spPr>
          <p:style>
            <a:lnRef idx="1">
              <a:schemeClr val="dk1"/>
            </a:lnRef>
            <a:fillRef idx="0">
              <a:schemeClr val="dk1"/>
            </a:fillRef>
            <a:effectRef idx="0">
              <a:schemeClr val="dk1"/>
            </a:effectRef>
            <a:fontRef idx="minor">
              <a:schemeClr val="tx1"/>
            </a:fontRef>
          </p:style>
        </p:cxnSp>
      </p:grpSp>
      <p:grpSp>
        <p:nvGrpSpPr>
          <p:cNvPr id="33" name="Group 32">
            <a:extLst>
              <a:ext uri="{FF2B5EF4-FFF2-40B4-BE49-F238E27FC236}">
                <a16:creationId xmlns:a16="http://schemas.microsoft.com/office/drawing/2014/main" id="{12443C97-21F0-9278-C284-5AE6F445D2DD}"/>
              </a:ext>
            </a:extLst>
          </p:cNvPr>
          <p:cNvGrpSpPr/>
          <p:nvPr/>
        </p:nvGrpSpPr>
        <p:grpSpPr>
          <a:xfrm>
            <a:off x="3465562" y="3290289"/>
            <a:ext cx="2133600" cy="702735"/>
            <a:chOff x="2132726" y="282854"/>
            <a:chExt cx="7292046" cy="2401750"/>
          </a:xfrm>
        </p:grpSpPr>
        <p:sp>
          <p:nvSpPr>
            <p:cNvPr id="34" name="AutoShape 11">
              <a:extLst>
                <a:ext uri="{FF2B5EF4-FFF2-40B4-BE49-F238E27FC236}">
                  <a16:creationId xmlns:a16="http://schemas.microsoft.com/office/drawing/2014/main" id="{73AEA24F-D3E6-06F4-655B-960A0481A95D}"/>
                </a:ext>
              </a:extLst>
            </p:cNvPr>
            <p:cNvSpPr>
              <a:spLocks noChangeArrowheads="1"/>
            </p:cNvSpPr>
            <p:nvPr/>
          </p:nvSpPr>
          <p:spPr bwMode="auto">
            <a:xfrm rot="10800000" flipH="1" flipV="1">
              <a:off x="2952463" y="2164553"/>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AB</a:t>
              </a:r>
            </a:p>
          </p:txBody>
        </p:sp>
        <p:sp>
          <p:nvSpPr>
            <p:cNvPr id="35" name="AutoShape 11">
              <a:extLst>
                <a:ext uri="{FF2B5EF4-FFF2-40B4-BE49-F238E27FC236}">
                  <a16:creationId xmlns:a16="http://schemas.microsoft.com/office/drawing/2014/main" id="{19D3219A-BEB0-97EC-4DD9-1959B7CB27FF}"/>
                </a:ext>
              </a:extLst>
            </p:cNvPr>
            <p:cNvSpPr>
              <a:spLocks noChangeArrowheads="1"/>
            </p:cNvSpPr>
            <p:nvPr/>
          </p:nvSpPr>
          <p:spPr bwMode="auto">
            <a:xfrm rot="10800000" flipH="1" flipV="1">
              <a:off x="2132726" y="1199386"/>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BC</a:t>
              </a:r>
            </a:p>
          </p:txBody>
        </p:sp>
        <p:sp>
          <p:nvSpPr>
            <p:cNvPr id="36" name="AutoShape 11">
              <a:extLst>
                <a:ext uri="{FF2B5EF4-FFF2-40B4-BE49-F238E27FC236}">
                  <a16:creationId xmlns:a16="http://schemas.microsoft.com/office/drawing/2014/main" id="{F831E290-D190-4405-FCE0-543594209CE2}"/>
                </a:ext>
              </a:extLst>
            </p:cNvPr>
            <p:cNvSpPr>
              <a:spLocks noChangeArrowheads="1"/>
            </p:cNvSpPr>
            <p:nvPr/>
          </p:nvSpPr>
          <p:spPr bwMode="auto">
            <a:xfrm rot="10800000" flipH="1" flipV="1">
              <a:off x="3679616" y="1199385"/>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AC</a:t>
              </a:r>
            </a:p>
          </p:txBody>
        </p:sp>
        <p:sp>
          <p:nvSpPr>
            <p:cNvPr id="37" name="AutoShape 11">
              <a:extLst>
                <a:ext uri="{FF2B5EF4-FFF2-40B4-BE49-F238E27FC236}">
                  <a16:creationId xmlns:a16="http://schemas.microsoft.com/office/drawing/2014/main" id="{537ED9DF-F526-4B2A-73BD-6B7C2656A8BE}"/>
                </a:ext>
              </a:extLst>
            </p:cNvPr>
            <p:cNvSpPr>
              <a:spLocks noChangeArrowheads="1"/>
            </p:cNvSpPr>
            <p:nvPr/>
          </p:nvSpPr>
          <p:spPr bwMode="auto">
            <a:xfrm rot="10800000" flipH="1" flipV="1">
              <a:off x="6773394" y="1199386"/>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AEG</a:t>
              </a:r>
            </a:p>
          </p:txBody>
        </p:sp>
        <p:sp>
          <p:nvSpPr>
            <p:cNvPr id="38" name="AutoShape 11">
              <a:extLst>
                <a:ext uri="{FF2B5EF4-FFF2-40B4-BE49-F238E27FC236}">
                  <a16:creationId xmlns:a16="http://schemas.microsoft.com/office/drawing/2014/main" id="{B27809FB-8F46-4455-B0EF-B254F067604D}"/>
                </a:ext>
              </a:extLst>
            </p:cNvPr>
            <p:cNvSpPr>
              <a:spLocks noChangeArrowheads="1"/>
            </p:cNvSpPr>
            <p:nvPr/>
          </p:nvSpPr>
          <p:spPr bwMode="auto">
            <a:xfrm rot="10800000" flipH="1" flipV="1">
              <a:off x="8320284" y="1199385"/>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DEH</a:t>
              </a:r>
            </a:p>
          </p:txBody>
        </p:sp>
        <p:sp>
          <p:nvSpPr>
            <p:cNvPr id="39" name="AutoShape 11">
              <a:extLst>
                <a:ext uri="{FF2B5EF4-FFF2-40B4-BE49-F238E27FC236}">
                  <a16:creationId xmlns:a16="http://schemas.microsoft.com/office/drawing/2014/main" id="{8479582D-BB8F-2C90-3BCA-FB7BAA1B82D4}"/>
                </a:ext>
              </a:extLst>
            </p:cNvPr>
            <p:cNvSpPr>
              <a:spLocks noChangeArrowheads="1"/>
            </p:cNvSpPr>
            <p:nvPr/>
          </p:nvSpPr>
          <p:spPr bwMode="auto">
            <a:xfrm rot="10800000" flipH="1" flipV="1">
              <a:off x="7568987" y="2169389"/>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ADF</a:t>
              </a:r>
            </a:p>
          </p:txBody>
        </p:sp>
        <p:cxnSp>
          <p:nvCxnSpPr>
            <p:cNvPr id="40" name="Straight Connector 39">
              <a:extLst>
                <a:ext uri="{FF2B5EF4-FFF2-40B4-BE49-F238E27FC236}">
                  <a16:creationId xmlns:a16="http://schemas.microsoft.com/office/drawing/2014/main" id="{A5CB871D-AA0A-9FAB-808A-1D00E2B4D1CD}"/>
                </a:ext>
              </a:extLst>
            </p:cNvPr>
            <p:cNvCxnSpPr>
              <a:cxnSpLocks/>
              <a:stCxn id="39" idx="0"/>
              <a:endCxn id="37" idx="2"/>
            </p:cNvCxnSpPr>
            <p:nvPr/>
          </p:nvCxnSpPr>
          <p:spPr>
            <a:xfrm flipH="1" flipV="1">
              <a:off x="7325638" y="1714601"/>
              <a:ext cx="795593" cy="454788"/>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B46F9B9-EE02-BB13-8960-C94A6F3FE6F9}"/>
                </a:ext>
              </a:extLst>
            </p:cNvPr>
            <p:cNvCxnSpPr>
              <a:cxnSpLocks/>
              <a:stCxn id="39" idx="0"/>
              <a:endCxn id="38" idx="2"/>
            </p:cNvCxnSpPr>
            <p:nvPr/>
          </p:nvCxnSpPr>
          <p:spPr>
            <a:xfrm flipV="1">
              <a:off x="8121231" y="1714600"/>
              <a:ext cx="751297" cy="454789"/>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3E2C605-701F-A43A-CA75-72079D4CB94D}"/>
                </a:ext>
              </a:extLst>
            </p:cNvPr>
            <p:cNvCxnSpPr>
              <a:cxnSpLocks/>
              <a:stCxn id="38" idx="1"/>
              <a:endCxn id="37" idx="3"/>
            </p:cNvCxnSpPr>
            <p:nvPr/>
          </p:nvCxnSpPr>
          <p:spPr>
            <a:xfrm flipH="1">
              <a:off x="7877882" y="1456993"/>
              <a:ext cx="442402" cy="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76393152-2B75-01AE-3D8B-273964FCC4A7}"/>
                </a:ext>
              </a:extLst>
            </p:cNvPr>
            <p:cNvCxnSpPr>
              <a:cxnSpLocks/>
              <a:stCxn id="36" idx="1"/>
              <a:endCxn id="35" idx="3"/>
            </p:cNvCxnSpPr>
            <p:nvPr/>
          </p:nvCxnSpPr>
          <p:spPr>
            <a:xfrm flipH="1">
              <a:off x="3237214" y="1456993"/>
              <a:ext cx="442402" cy="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1F7E7BAB-A25D-C2D4-5517-293B79B4E898}"/>
                </a:ext>
              </a:extLst>
            </p:cNvPr>
            <p:cNvCxnSpPr>
              <a:cxnSpLocks/>
              <a:stCxn id="34" idx="0"/>
              <a:endCxn id="35" idx="2"/>
            </p:cNvCxnSpPr>
            <p:nvPr/>
          </p:nvCxnSpPr>
          <p:spPr>
            <a:xfrm flipH="1" flipV="1">
              <a:off x="2684970" y="1714601"/>
              <a:ext cx="819737" cy="449952"/>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BC8D561A-6442-1276-D045-2EC5DBC22A0A}"/>
                </a:ext>
              </a:extLst>
            </p:cNvPr>
            <p:cNvCxnSpPr>
              <a:cxnSpLocks/>
              <a:stCxn id="34" idx="0"/>
              <a:endCxn id="36" idx="2"/>
            </p:cNvCxnSpPr>
            <p:nvPr/>
          </p:nvCxnSpPr>
          <p:spPr>
            <a:xfrm flipV="1">
              <a:off x="3504707" y="1714600"/>
              <a:ext cx="727153" cy="449953"/>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DBC28FF-E009-AE3D-8AFD-6CD6B370D997}"/>
                </a:ext>
              </a:extLst>
            </p:cNvPr>
            <p:cNvCxnSpPr>
              <a:cxnSpLocks/>
              <a:stCxn id="34" idx="3"/>
              <a:endCxn id="39" idx="1"/>
            </p:cNvCxnSpPr>
            <p:nvPr/>
          </p:nvCxnSpPr>
          <p:spPr>
            <a:xfrm>
              <a:off x="4056951" y="2422161"/>
              <a:ext cx="3512036" cy="483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D898F466-8AA3-216B-D9BB-39AD2C808954}"/>
                </a:ext>
              </a:extLst>
            </p:cNvPr>
            <p:cNvCxnSpPr>
              <a:cxnSpLocks/>
              <a:stCxn id="36" idx="2"/>
              <a:endCxn id="39" idx="1"/>
            </p:cNvCxnSpPr>
            <p:nvPr/>
          </p:nvCxnSpPr>
          <p:spPr>
            <a:xfrm>
              <a:off x="4231860" y="1714600"/>
              <a:ext cx="3337127" cy="712397"/>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D3E28B4-1838-AE83-AAC3-17F18B859D65}"/>
                </a:ext>
              </a:extLst>
            </p:cNvPr>
            <p:cNvCxnSpPr>
              <a:cxnSpLocks/>
              <a:stCxn id="34" idx="3"/>
              <a:endCxn id="37" idx="2"/>
            </p:cNvCxnSpPr>
            <p:nvPr/>
          </p:nvCxnSpPr>
          <p:spPr>
            <a:xfrm flipV="1">
              <a:off x="4056951" y="1714601"/>
              <a:ext cx="3268687" cy="70756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49" name="Arc 48">
              <a:extLst>
                <a:ext uri="{FF2B5EF4-FFF2-40B4-BE49-F238E27FC236}">
                  <a16:creationId xmlns:a16="http://schemas.microsoft.com/office/drawing/2014/main" id="{5A740A40-86CF-B75A-F816-2FC06AF79AB8}"/>
                </a:ext>
              </a:extLst>
            </p:cNvPr>
            <p:cNvSpPr/>
            <p:nvPr/>
          </p:nvSpPr>
          <p:spPr>
            <a:xfrm rot="16200000">
              <a:off x="5315187" y="-382949"/>
              <a:ext cx="899542" cy="3285881"/>
            </a:xfrm>
            <a:prstGeom prst="arc">
              <a:avLst>
                <a:gd name="adj1" fmla="val 16354959"/>
                <a:gd name="adj2" fmla="val 5289310"/>
              </a:avLst>
            </a:prstGeom>
            <a:ln>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sz="500"/>
            </a:p>
          </p:txBody>
        </p:sp>
        <p:sp>
          <p:nvSpPr>
            <p:cNvPr id="50" name="AutoShape 11">
              <a:extLst>
                <a:ext uri="{FF2B5EF4-FFF2-40B4-BE49-F238E27FC236}">
                  <a16:creationId xmlns:a16="http://schemas.microsoft.com/office/drawing/2014/main" id="{B90B1D6E-743E-9833-F691-15C5787AF5AA}"/>
                </a:ext>
              </a:extLst>
            </p:cNvPr>
            <p:cNvSpPr>
              <a:spLocks noChangeArrowheads="1"/>
            </p:cNvSpPr>
            <p:nvPr/>
          </p:nvSpPr>
          <p:spPr bwMode="auto">
            <a:xfrm rot="10800000" flipH="1" flipV="1">
              <a:off x="7568987" y="282854"/>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GH</a:t>
              </a:r>
            </a:p>
          </p:txBody>
        </p:sp>
        <p:cxnSp>
          <p:nvCxnSpPr>
            <p:cNvPr id="51" name="Straight Connector 50">
              <a:extLst>
                <a:ext uri="{FF2B5EF4-FFF2-40B4-BE49-F238E27FC236}">
                  <a16:creationId xmlns:a16="http://schemas.microsoft.com/office/drawing/2014/main" id="{403E2608-08F8-B057-4736-4CC9AC9E2919}"/>
                </a:ext>
              </a:extLst>
            </p:cNvPr>
            <p:cNvCxnSpPr>
              <a:cxnSpLocks/>
              <a:stCxn id="37" idx="0"/>
              <a:endCxn id="50" idx="2"/>
            </p:cNvCxnSpPr>
            <p:nvPr/>
          </p:nvCxnSpPr>
          <p:spPr>
            <a:xfrm flipV="1">
              <a:off x="7325638" y="798069"/>
              <a:ext cx="795593" cy="401317"/>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1F332C2-2783-C360-6E2C-A09235D77E60}"/>
                </a:ext>
              </a:extLst>
            </p:cNvPr>
            <p:cNvCxnSpPr>
              <a:cxnSpLocks/>
              <a:stCxn id="38" idx="0"/>
              <a:endCxn id="50" idx="2"/>
            </p:cNvCxnSpPr>
            <p:nvPr/>
          </p:nvCxnSpPr>
          <p:spPr>
            <a:xfrm flipH="1" flipV="1">
              <a:off x="8121231" y="798069"/>
              <a:ext cx="751297" cy="401316"/>
            </a:xfrm>
            <a:prstGeom prst="line">
              <a:avLst/>
            </a:prstGeom>
            <a:ln>
              <a:tailEnd type="none"/>
            </a:ln>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7132635F-CAFF-B06C-988F-4531EE51888F}"/>
              </a:ext>
            </a:extLst>
          </p:cNvPr>
          <p:cNvGrpSpPr/>
          <p:nvPr/>
        </p:nvGrpSpPr>
        <p:grpSpPr>
          <a:xfrm>
            <a:off x="6113291" y="3290289"/>
            <a:ext cx="2133600" cy="702735"/>
            <a:chOff x="2132726" y="282854"/>
            <a:chExt cx="7292046" cy="2401750"/>
          </a:xfrm>
        </p:grpSpPr>
        <p:sp>
          <p:nvSpPr>
            <p:cNvPr id="54" name="AutoShape 11">
              <a:extLst>
                <a:ext uri="{FF2B5EF4-FFF2-40B4-BE49-F238E27FC236}">
                  <a16:creationId xmlns:a16="http://schemas.microsoft.com/office/drawing/2014/main" id="{5BD111EA-0537-6D33-E7FF-24BC4739C45D}"/>
                </a:ext>
              </a:extLst>
            </p:cNvPr>
            <p:cNvSpPr>
              <a:spLocks noChangeArrowheads="1"/>
            </p:cNvSpPr>
            <p:nvPr/>
          </p:nvSpPr>
          <p:spPr bwMode="auto">
            <a:xfrm rot="10800000" flipH="1" flipV="1">
              <a:off x="2952463" y="2164553"/>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AB</a:t>
              </a:r>
            </a:p>
          </p:txBody>
        </p:sp>
        <p:sp>
          <p:nvSpPr>
            <p:cNvPr id="55" name="AutoShape 11">
              <a:extLst>
                <a:ext uri="{FF2B5EF4-FFF2-40B4-BE49-F238E27FC236}">
                  <a16:creationId xmlns:a16="http://schemas.microsoft.com/office/drawing/2014/main" id="{083FFAC7-9E85-DC2B-3465-BF25025F3B63}"/>
                </a:ext>
              </a:extLst>
            </p:cNvPr>
            <p:cNvSpPr>
              <a:spLocks noChangeArrowheads="1"/>
            </p:cNvSpPr>
            <p:nvPr/>
          </p:nvSpPr>
          <p:spPr bwMode="auto">
            <a:xfrm rot="10800000" flipH="1" flipV="1">
              <a:off x="2132726" y="1199386"/>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BC</a:t>
              </a:r>
            </a:p>
          </p:txBody>
        </p:sp>
        <p:sp>
          <p:nvSpPr>
            <p:cNvPr id="56" name="AutoShape 11">
              <a:extLst>
                <a:ext uri="{FF2B5EF4-FFF2-40B4-BE49-F238E27FC236}">
                  <a16:creationId xmlns:a16="http://schemas.microsoft.com/office/drawing/2014/main" id="{6CE6845E-A7A4-96D2-EE42-1399043691E2}"/>
                </a:ext>
              </a:extLst>
            </p:cNvPr>
            <p:cNvSpPr>
              <a:spLocks noChangeArrowheads="1"/>
            </p:cNvSpPr>
            <p:nvPr/>
          </p:nvSpPr>
          <p:spPr bwMode="auto">
            <a:xfrm rot="10800000" flipH="1" flipV="1">
              <a:off x="3679616" y="1199385"/>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AC</a:t>
              </a:r>
            </a:p>
          </p:txBody>
        </p:sp>
        <p:sp>
          <p:nvSpPr>
            <p:cNvPr id="57" name="AutoShape 11">
              <a:extLst>
                <a:ext uri="{FF2B5EF4-FFF2-40B4-BE49-F238E27FC236}">
                  <a16:creationId xmlns:a16="http://schemas.microsoft.com/office/drawing/2014/main" id="{A2E2A7C1-C53D-D82D-1307-3A764BC237ED}"/>
                </a:ext>
              </a:extLst>
            </p:cNvPr>
            <p:cNvSpPr>
              <a:spLocks noChangeArrowheads="1"/>
            </p:cNvSpPr>
            <p:nvPr/>
          </p:nvSpPr>
          <p:spPr bwMode="auto">
            <a:xfrm rot="10800000" flipH="1" flipV="1">
              <a:off x="6773394" y="1199386"/>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AEG</a:t>
              </a:r>
            </a:p>
          </p:txBody>
        </p:sp>
        <p:sp>
          <p:nvSpPr>
            <p:cNvPr id="58" name="AutoShape 11">
              <a:extLst>
                <a:ext uri="{FF2B5EF4-FFF2-40B4-BE49-F238E27FC236}">
                  <a16:creationId xmlns:a16="http://schemas.microsoft.com/office/drawing/2014/main" id="{4275DA61-69B4-82D8-B668-653F6F43D82E}"/>
                </a:ext>
              </a:extLst>
            </p:cNvPr>
            <p:cNvSpPr>
              <a:spLocks noChangeArrowheads="1"/>
            </p:cNvSpPr>
            <p:nvPr/>
          </p:nvSpPr>
          <p:spPr bwMode="auto">
            <a:xfrm rot="10800000" flipH="1" flipV="1">
              <a:off x="8320284" y="1199385"/>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DEH</a:t>
              </a:r>
            </a:p>
          </p:txBody>
        </p:sp>
        <p:sp>
          <p:nvSpPr>
            <p:cNvPr id="59" name="AutoShape 11">
              <a:extLst>
                <a:ext uri="{FF2B5EF4-FFF2-40B4-BE49-F238E27FC236}">
                  <a16:creationId xmlns:a16="http://schemas.microsoft.com/office/drawing/2014/main" id="{B843715C-865B-5E9F-17DD-2E753D3D1DFC}"/>
                </a:ext>
              </a:extLst>
            </p:cNvPr>
            <p:cNvSpPr>
              <a:spLocks noChangeArrowheads="1"/>
            </p:cNvSpPr>
            <p:nvPr/>
          </p:nvSpPr>
          <p:spPr bwMode="auto">
            <a:xfrm rot="10800000" flipH="1" flipV="1">
              <a:off x="7568987" y="2169389"/>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AD</a:t>
              </a:r>
            </a:p>
          </p:txBody>
        </p:sp>
        <p:cxnSp>
          <p:nvCxnSpPr>
            <p:cNvPr id="60" name="Straight Connector 59">
              <a:extLst>
                <a:ext uri="{FF2B5EF4-FFF2-40B4-BE49-F238E27FC236}">
                  <a16:creationId xmlns:a16="http://schemas.microsoft.com/office/drawing/2014/main" id="{DEC3C29E-4A53-259F-6415-FFCBF04954BB}"/>
                </a:ext>
              </a:extLst>
            </p:cNvPr>
            <p:cNvCxnSpPr>
              <a:cxnSpLocks/>
              <a:stCxn id="59" idx="0"/>
              <a:endCxn id="57" idx="2"/>
            </p:cNvCxnSpPr>
            <p:nvPr/>
          </p:nvCxnSpPr>
          <p:spPr>
            <a:xfrm flipH="1" flipV="1">
              <a:off x="7325638" y="1714601"/>
              <a:ext cx="795593" cy="454788"/>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A65D9820-F486-E39C-5463-B91C2F369F13}"/>
                </a:ext>
              </a:extLst>
            </p:cNvPr>
            <p:cNvCxnSpPr>
              <a:cxnSpLocks/>
              <a:stCxn id="59" idx="0"/>
              <a:endCxn id="58" idx="2"/>
            </p:cNvCxnSpPr>
            <p:nvPr/>
          </p:nvCxnSpPr>
          <p:spPr>
            <a:xfrm flipV="1">
              <a:off x="8121231" y="1714600"/>
              <a:ext cx="751297" cy="454789"/>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6B99F8B-2C23-1E5D-AB99-E74099A072C5}"/>
                </a:ext>
              </a:extLst>
            </p:cNvPr>
            <p:cNvCxnSpPr>
              <a:cxnSpLocks/>
              <a:stCxn id="58" idx="1"/>
              <a:endCxn id="57" idx="3"/>
            </p:cNvCxnSpPr>
            <p:nvPr/>
          </p:nvCxnSpPr>
          <p:spPr>
            <a:xfrm flipH="1">
              <a:off x="7877882" y="1456993"/>
              <a:ext cx="442402" cy="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6B51958-CFCD-B6E6-DFAB-3A97CAC1E334}"/>
                </a:ext>
              </a:extLst>
            </p:cNvPr>
            <p:cNvCxnSpPr>
              <a:cxnSpLocks/>
              <a:stCxn id="56" idx="1"/>
              <a:endCxn id="55" idx="3"/>
            </p:cNvCxnSpPr>
            <p:nvPr/>
          </p:nvCxnSpPr>
          <p:spPr>
            <a:xfrm flipH="1">
              <a:off x="3237214" y="1456993"/>
              <a:ext cx="442402" cy="1"/>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3C76D8F7-191B-911E-D038-A3C99FED607E}"/>
                </a:ext>
              </a:extLst>
            </p:cNvPr>
            <p:cNvCxnSpPr>
              <a:cxnSpLocks/>
              <a:stCxn id="54" idx="0"/>
              <a:endCxn id="55" idx="2"/>
            </p:cNvCxnSpPr>
            <p:nvPr/>
          </p:nvCxnSpPr>
          <p:spPr>
            <a:xfrm flipH="1" flipV="1">
              <a:off x="2684970" y="1714601"/>
              <a:ext cx="819737" cy="449952"/>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FD00DA6A-4AEF-9ADE-0BD4-F5A31B677CCD}"/>
                </a:ext>
              </a:extLst>
            </p:cNvPr>
            <p:cNvCxnSpPr>
              <a:cxnSpLocks/>
              <a:stCxn id="54" idx="0"/>
              <a:endCxn id="56" idx="2"/>
            </p:cNvCxnSpPr>
            <p:nvPr/>
          </p:nvCxnSpPr>
          <p:spPr>
            <a:xfrm flipV="1">
              <a:off x="3504707" y="1714600"/>
              <a:ext cx="727153" cy="449953"/>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2126B440-CB72-7D4E-C3A0-B78480214FF2}"/>
                </a:ext>
              </a:extLst>
            </p:cNvPr>
            <p:cNvCxnSpPr>
              <a:cxnSpLocks/>
              <a:stCxn id="54" idx="3"/>
              <a:endCxn id="59" idx="1"/>
            </p:cNvCxnSpPr>
            <p:nvPr/>
          </p:nvCxnSpPr>
          <p:spPr>
            <a:xfrm>
              <a:off x="4056951" y="2422161"/>
              <a:ext cx="3512036" cy="483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860814CE-3EDD-6143-097C-8A4D51077EF8}"/>
                </a:ext>
              </a:extLst>
            </p:cNvPr>
            <p:cNvCxnSpPr>
              <a:cxnSpLocks/>
              <a:stCxn id="56" idx="2"/>
              <a:endCxn id="59" idx="1"/>
            </p:cNvCxnSpPr>
            <p:nvPr/>
          </p:nvCxnSpPr>
          <p:spPr>
            <a:xfrm>
              <a:off x="4231860" y="1714600"/>
              <a:ext cx="3337127" cy="712397"/>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517949A-24DF-D03B-BB76-ED1CC598466E}"/>
                </a:ext>
              </a:extLst>
            </p:cNvPr>
            <p:cNvCxnSpPr>
              <a:cxnSpLocks/>
              <a:stCxn id="54" idx="3"/>
              <a:endCxn id="57" idx="2"/>
            </p:cNvCxnSpPr>
            <p:nvPr/>
          </p:nvCxnSpPr>
          <p:spPr>
            <a:xfrm flipV="1">
              <a:off x="4056951" y="1714601"/>
              <a:ext cx="3268687" cy="70756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69" name="Arc 68">
              <a:extLst>
                <a:ext uri="{FF2B5EF4-FFF2-40B4-BE49-F238E27FC236}">
                  <a16:creationId xmlns:a16="http://schemas.microsoft.com/office/drawing/2014/main" id="{6C7D37A9-0536-58F5-7939-6B35305A13CF}"/>
                </a:ext>
              </a:extLst>
            </p:cNvPr>
            <p:cNvSpPr/>
            <p:nvPr/>
          </p:nvSpPr>
          <p:spPr>
            <a:xfrm rot="16200000">
              <a:off x="5315187" y="-382949"/>
              <a:ext cx="899542" cy="3285881"/>
            </a:xfrm>
            <a:prstGeom prst="arc">
              <a:avLst>
                <a:gd name="adj1" fmla="val 16354959"/>
                <a:gd name="adj2" fmla="val 5289310"/>
              </a:avLst>
            </a:prstGeom>
            <a:ln>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sz="500"/>
            </a:p>
          </p:txBody>
        </p:sp>
        <p:sp>
          <p:nvSpPr>
            <p:cNvPr id="70" name="AutoShape 11">
              <a:extLst>
                <a:ext uri="{FF2B5EF4-FFF2-40B4-BE49-F238E27FC236}">
                  <a16:creationId xmlns:a16="http://schemas.microsoft.com/office/drawing/2014/main" id="{13993FDB-A12E-B02F-E47E-4FEF142684D5}"/>
                </a:ext>
              </a:extLst>
            </p:cNvPr>
            <p:cNvSpPr>
              <a:spLocks noChangeArrowheads="1"/>
            </p:cNvSpPr>
            <p:nvPr/>
          </p:nvSpPr>
          <p:spPr bwMode="auto">
            <a:xfrm rot="10800000" flipH="1" flipV="1">
              <a:off x="7568987" y="282854"/>
              <a:ext cx="1104488" cy="515215"/>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900" i="1" dirty="0">
                  <a:latin typeface="Times New Roman"/>
                  <a:ea typeface="宋体" pitchFamily="2" charset="-122"/>
                  <a:cs typeface="Times New Roman"/>
                </a:rPr>
                <a:t>GH</a:t>
              </a:r>
            </a:p>
          </p:txBody>
        </p:sp>
        <p:cxnSp>
          <p:nvCxnSpPr>
            <p:cNvPr id="71" name="Straight Connector 70">
              <a:extLst>
                <a:ext uri="{FF2B5EF4-FFF2-40B4-BE49-F238E27FC236}">
                  <a16:creationId xmlns:a16="http://schemas.microsoft.com/office/drawing/2014/main" id="{91ADF3F5-FD1B-26A0-ED29-0205FCCCB49B}"/>
                </a:ext>
              </a:extLst>
            </p:cNvPr>
            <p:cNvCxnSpPr>
              <a:cxnSpLocks/>
              <a:stCxn id="57" idx="0"/>
              <a:endCxn id="70" idx="2"/>
            </p:cNvCxnSpPr>
            <p:nvPr/>
          </p:nvCxnSpPr>
          <p:spPr>
            <a:xfrm flipV="1">
              <a:off x="7325638" y="798069"/>
              <a:ext cx="795593" cy="401317"/>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F9A343EE-E196-0E72-DC92-D515A5024D35}"/>
                </a:ext>
              </a:extLst>
            </p:cNvPr>
            <p:cNvCxnSpPr>
              <a:cxnSpLocks/>
              <a:stCxn id="58" idx="0"/>
              <a:endCxn id="70" idx="2"/>
            </p:cNvCxnSpPr>
            <p:nvPr/>
          </p:nvCxnSpPr>
          <p:spPr>
            <a:xfrm flipH="1" flipV="1">
              <a:off x="8121231" y="798069"/>
              <a:ext cx="751297" cy="401316"/>
            </a:xfrm>
            <a:prstGeom prst="line">
              <a:avLst/>
            </a:prstGeom>
            <a:ln>
              <a:tailEnd type="none"/>
            </a:ln>
          </p:spPr>
          <p:style>
            <a:lnRef idx="1">
              <a:schemeClr val="dk1"/>
            </a:lnRef>
            <a:fillRef idx="0">
              <a:schemeClr val="dk1"/>
            </a:fillRef>
            <a:effectRef idx="0">
              <a:schemeClr val="dk1"/>
            </a:effectRef>
            <a:fontRef idx="minor">
              <a:schemeClr val="tx1"/>
            </a:fontRef>
          </p:style>
        </p:cxnSp>
      </p:grpSp>
      <p:cxnSp>
        <p:nvCxnSpPr>
          <p:cNvPr id="73" name="Straight Arrow Connector 72">
            <a:extLst>
              <a:ext uri="{FF2B5EF4-FFF2-40B4-BE49-F238E27FC236}">
                <a16:creationId xmlns:a16="http://schemas.microsoft.com/office/drawing/2014/main" id="{0E5D94E0-4965-011F-370C-1D385190B661}"/>
              </a:ext>
            </a:extLst>
          </p:cNvPr>
          <p:cNvCxnSpPr/>
          <p:nvPr/>
        </p:nvCxnSpPr>
        <p:spPr>
          <a:xfrm>
            <a:off x="3024857" y="3633834"/>
            <a:ext cx="36627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C3F41624-8078-F970-1882-BE0F857EF176}"/>
              </a:ext>
            </a:extLst>
          </p:cNvPr>
          <p:cNvCxnSpPr/>
          <p:nvPr/>
        </p:nvCxnSpPr>
        <p:spPr>
          <a:xfrm>
            <a:off x="5653527" y="3633834"/>
            <a:ext cx="36627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5" name="Down Arrow 74">
            <a:extLst>
              <a:ext uri="{FF2B5EF4-FFF2-40B4-BE49-F238E27FC236}">
                <a16:creationId xmlns:a16="http://schemas.microsoft.com/office/drawing/2014/main" id="{13E691F7-B63E-5FE5-09AB-BC2037342A8A}"/>
              </a:ext>
            </a:extLst>
          </p:cNvPr>
          <p:cNvSpPr/>
          <p:nvPr/>
        </p:nvSpPr>
        <p:spPr>
          <a:xfrm rot="20093902">
            <a:off x="1759923" y="3297748"/>
            <a:ext cx="129443" cy="223379"/>
          </a:xfrm>
          <a:prstGeom prst="downArrow">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6" name="Down Arrow 75">
            <a:extLst>
              <a:ext uri="{FF2B5EF4-FFF2-40B4-BE49-F238E27FC236}">
                <a16:creationId xmlns:a16="http://schemas.microsoft.com/office/drawing/2014/main" id="{0DC34500-9A4D-38A5-0F92-1B9755E1EE5E}"/>
              </a:ext>
            </a:extLst>
          </p:cNvPr>
          <p:cNvSpPr/>
          <p:nvPr/>
        </p:nvSpPr>
        <p:spPr>
          <a:xfrm rot="8932567">
            <a:off x="2563545" y="4034983"/>
            <a:ext cx="129443" cy="223379"/>
          </a:xfrm>
          <a:prstGeom prst="downArrow">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7" name="Rectangle 76">
            <a:extLst>
              <a:ext uri="{FF2B5EF4-FFF2-40B4-BE49-F238E27FC236}">
                <a16:creationId xmlns:a16="http://schemas.microsoft.com/office/drawing/2014/main" id="{B68D996E-62BF-4160-4BEB-F58F1AA6C8B4}"/>
              </a:ext>
            </a:extLst>
          </p:cNvPr>
          <p:cNvSpPr/>
          <p:nvPr/>
        </p:nvSpPr>
        <p:spPr>
          <a:xfrm>
            <a:off x="5211275" y="3775034"/>
            <a:ext cx="168063" cy="242572"/>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Content Placeholder 7">
            <a:extLst>
              <a:ext uri="{FF2B5EF4-FFF2-40B4-BE49-F238E27FC236}">
                <a16:creationId xmlns:a16="http://schemas.microsoft.com/office/drawing/2014/main" id="{3869CA22-499F-8853-032E-8FD06EA94538}"/>
              </a:ext>
            </a:extLst>
          </p:cNvPr>
          <p:cNvSpPr txBox="1">
            <a:spLocks/>
          </p:cNvSpPr>
          <p:nvPr/>
        </p:nvSpPr>
        <p:spPr>
          <a:xfrm>
            <a:off x="533400" y="4224632"/>
            <a:ext cx="8153400" cy="3096232"/>
          </a:xfrm>
          <a:prstGeom prst="rect">
            <a:avLst/>
          </a:prstGeom>
          <a:noFill/>
        </p:spPr>
        <p:txBody>
          <a:bodyPr vert="horz" wrap="square" lIns="91440" tIns="45720" rIns="91440" bIns="45720" rtlCol="0">
            <a:spAutoFit/>
          </a:bodyPr>
          <a:lstStyle>
            <a:lvl1pPr marL="342900" indent="-342900" algn="l" rtl="0" eaLnBrk="0" fontAlgn="base" hangingPunct="0">
              <a:spcBef>
                <a:spcPct val="20000"/>
              </a:spcBef>
              <a:spcAft>
                <a:spcPct val="0"/>
              </a:spcAft>
              <a:buClr>
                <a:srgbClr val="3A65BC"/>
              </a:buClr>
              <a:buChar char="•"/>
              <a:defRPr sz="3200">
                <a:solidFill>
                  <a:schemeClr val="tx1"/>
                </a:solidFill>
                <a:latin typeface="+mn-lt"/>
                <a:ea typeface="+mn-ea"/>
                <a:cs typeface="宋体" charset="-122"/>
              </a:defRPr>
            </a:lvl1pPr>
            <a:lvl2pPr marL="742950" indent="-285750" algn="l" rtl="0" eaLnBrk="0" fontAlgn="base" hangingPunct="0">
              <a:spcBef>
                <a:spcPct val="20000"/>
              </a:spcBef>
              <a:spcAft>
                <a:spcPct val="0"/>
              </a:spcAft>
              <a:buClr>
                <a:srgbClr val="3A65BC"/>
              </a:buClr>
              <a:buChar char="–"/>
              <a:defRPr sz="2800">
                <a:solidFill>
                  <a:schemeClr val="tx1"/>
                </a:solidFill>
                <a:latin typeface="+mn-lt"/>
                <a:ea typeface="+mn-ea"/>
                <a:cs typeface="宋体" charset="-122"/>
              </a:defRPr>
            </a:lvl2pPr>
            <a:lvl3pPr marL="1143000" indent="-228600" algn="l" rtl="0" eaLnBrk="0" fontAlgn="base" hangingPunct="0">
              <a:spcBef>
                <a:spcPct val="20000"/>
              </a:spcBef>
              <a:spcAft>
                <a:spcPct val="0"/>
              </a:spcAft>
              <a:buClr>
                <a:srgbClr val="3A65BC"/>
              </a:buClr>
              <a:buChar char="•"/>
              <a:defRPr sz="2400">
                <a:solidFill>
                  <a:schemeClr val="tx1"/>
                </a:solidFill>
                <a:latin typeface="+mn-lt"/>
                <a:ea typeface="+mn-ea"/>
                <a:cs typeface="宋体" charset="-122"/>
              </a:defRPr>
            </a:lvl3pPr>
            <a:lvl4pPr marL="16002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4pPr>
            <a:lvl5pPr marL="2057400" indent="-228600" algn="l" rtl="0" eaLnBrk="0" fontAlgn="base" hangingPunct="0">
              <a:spcBef>
                <a:spcPct val="20000"/>
              </a:spcBef>
              <a:spcAft>
                <a:spcPct val="0"/>
              </a:spcAft>
              <a:buClr>
                <a:srgbClr val="3A65BC"/>
              </a:buClr>
              <a:buChar char="»"/>
              <a:defRPr sz="2000">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514350" indent="-457200">
              <a:buFont typeface="Arial" panose="020B0604020202020204" pitchFamily="34" charset="0"/>
              <a:buChar char="•"/>
            </a:pPr>
            <a:r>
              <a:rPr lang="en-US" sz="2000" dirty="0">
                <a:latin typeface="+mn-lt"/>
              </a:rPr>
              <a:t>Edge removal must be fast</a:t>
            </a:r>
          </a:p>
          <a:p>
            <a:pPr marL="971550" lvl="1" indent="-457200">
              <a:buFont typeface="Arial" panose="020B0604020202020204" pitchFamily="34" charset="0"/>
              <a:buChar char="•"/>
            </a:pPr>
            <a:r>
              <a:rPr lang="en-US" sz="1800" dirty="0">
                <a:latin typeface="+mn-lt"/>
              </a:rPr>
              <a:t>Naïve subset method too slow</a:t>
            </a:r>
          </a:p>
          <a:p>
            <a:pPr marL="971550" lvl="1" indent="-457200">
              <a:buFont typeface="Arial" panose="020B0604020202020204" pitchFamily="34" charset="0"/>
              <a:buChar char="•"/>
            </a:pPr>
            <a:r>
              <a:rPr lang="en-US" sz="1800" dirty="0">
                <a:latin typeface="+mn-lt"/>
              </a:rPr>
              <a:t>Use cardinalities of constraints and </a:t>
            </a:r>
            <a:r>
              <a:rPr lang="en-US" sz="1800" dirty="0" err="1">
                <a:latin typeface="+mn-lt"/>
              </a:rPr>
              <a:t>subscopes</a:t>
            </a:r>
            <a:r>
              <a:rPr lang="en-US" sz="1800" dirty="0">
                <a:latin typeface="+mn-lt"/>
              </a:rPr>
              <a:t> instead</a:t>
            </a:r>
          </a:p>
          <a:p>
            <a:pPr marL="514350" indent="-457200">
              <a:buFont typeface="Arial" panose="020B0604020202020204" pitchFamily="34" charset="0"/>
              <a:buChar char="•"/>
            </a:pPr>
            <a:r>
              <a:rPr lang="en-US" sz="2000" dirty="0"/>
              <a:t>Question: How often are these dangles present?</a:t>
            </a:r>
          </a:p>
          <a:p>
            <a:pPr marL="914400" lvl="1" indent="-457200">
              <a:buFont typeface="+mj-lt"/>
              <a:buAutoNum type="arabicPeriod"/>
            </a:pPr>
            <a:endParaRPr lang="en-US" sz="1800" kern="0" dirty="0"/>
          </a:p>
          <a:p>
            <a:pPr marL="914400" lvl="1" indent="-457200">
              <a:buFont typeface="+mj-lt"/>
              <a:buAutoNum type="arabicPeriod"/>
            </a:pPr>
            <a:endParaRPr lang="en-US" sz="1800" kern="0" dirty="0"/>
          </a:p>
          <a:p>
            <a:pPr marL="457200" lvl="1" indent="0">
              <a:buFontTx/>
              <a:buNone/>
            </a:pPr>
            <a:endParaRPr lang="en-US" sz="1800" kern="0" dirty="0"/>
          </a:p>
          <a:p>
            <a:pPr marL="914400" lvl="1" indent="-457200"/>
            <a:endParaRPr lang="en-US" sz="1800" kern="0" dirty="0"/>
          </a:p>
          <a:p>
            <a:pPr marL="914400" lvl="1" indent="-457200">
              <a:buFont typeface="+mj-lt"/>
              <a:buAutoNum type="arabicPeriod"/>
            </a:pPr>
            <a:endParaRPr lang="en-US" sz="1800" kern="0" dirty="0"/>
          </a:p>
        </p:txBody>
      </p:sp>
    </p:spTree>
    <p:extLst>
      <p:ext uri="{BB962C8B-B14F-4D97-AF65-F5344CB8AC3E}">
        <p14:creationId xmlns:p14="http://schemas.microsoft.com/office/powerpoint/2010/main" val="201702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F34A-40A7-F6CD-96EE-884F8B613C70}"/>
              </a:ext>
            </a:extLst>
          </p:cNvPr>
          <p:cNvSpPr>
            <a:spLocks noGrp="1"/>
          </p:cNvSpPr>
          <p:nvPr>
            <p:ph type="title"/>
          </p:nvPr>
        </p:nvSpPr>
        <p:spPr/>
        <p:txBody>
          <a:bodyPr/>
          <a:lstStyle/>
          <a:p>
            <a:r>
              <a:rPr lang="en-US" dirty="0"/>
              <a:t>Dangle Identification</a:t>
            </a:r>
          </a:p>
        </p:txBody>
      </p:sp>
      <p:sp>
        <p:nvSpPr>
          <p:cNvPr id="4" name="Date Placeholder 3">
            <a:extLst>
              <a:ext uri="{FF2B5EF4-FFF2-40B4-BE49-F238E27FC236}">
                <a16:creationId xmlns:a16="http://schemas.microsoft.com/office/drawing/2014/main" id="{CCC79582-98CA-8E1B-01D7-6B168C9CC7E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2980BC7F-8A4D-BC4A-C939-C2B453658BB5}"/>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AA6938B6-428F-2E9B-67BB-DC10C86BD2E0}"/>
              </a:ext>
            </a:extLst>
          </p:cNvPr>
          <p:cNvSpPr>
            <a:spLocks noGrp="1"/>
          </p:cNvSpPr>
          <p:nvPr>
            <p:ph type="sldNum" sz="quarter" idx="12"/>
          </p:nvPr>
        </p:nvSpPr>
        <p:spPr/>
        <p:txBody>
          <a:bodyPr/>
          <a:lstStyle/>
          <a:p>
            <a:fld id="{1B9EAF26-68E1-BB43-AA6D-380F048E5484}" type="slidenum">
              <a:rPr lang="en-US" altLang="zh-CN" smtClean="0"/>
              <a:pPr/>
              <a:t>43</a:t>
            </a:fld>
            <a:endParaRPr lang="en-US" altLang="zh-CN"/>
          </a:p>
        </p:txBody>
      </p:sp>
      <p:pic>
        <p:nvPicPr>
          <p:cNvPr id="10" name="Picture 9">
            <a:extLst>
              <a:ext uri="{FF2B5EF4-FFF2-40B4-BE49-F238E27FC236}">
                <a16:creationId xmlns:a16="http://schemas.microsoft.com/office/drawing/2014/main" id="{86C27AB9-BAB0-FF5F-5470-CF5A45D3B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81616"/>
            <a:ext cx="3572376" cy="2147384"/>
          </a:xfrm>
          <a:prstGeom prst="rect">
            <a:avLst/>
          </a:prstGeom>
        </p:spPr>
      </p:pic>
      <p:pic>
        <p:nvPicPr>
          <p:cNvPr id="12" name="Picture 11">
            <a:extLst>
              <a:ext uri="{FF2B5EF4-FFF2-40B4-BE49-F238E27FC236}">
                <a16:creationId xmlns:a16="http://schemas.microsoft.com/office/drawing/2014/main" id="{1864C15C-4292-D8C4-44D6-661737996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61" y="1281616"/>
            <a:ext cx="3598857" cy="2147384"/>
          </a:xfrm>
          <a:prstGeom prst="rect">
            <a:avLst/>
          </a:prstGeom>
        </p:spPr>
      </p:pic>
      <p:pic>
        <p:nvPicPr>
          <p:cNvPr id="14" name="Picture 13">
            <a:extLst>
              <a:ext uri="{FF2B5EF4-FFF2-40B4-BE49-F238E27FC236}">
                <a16:creationId xmlns:a16="http://schemas.microsoft.com/office/drawing/2014/main" id="{9C098481-1D20-717D-7A78-9D41D7298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2104" y="3511860"/>
            <a:ext cx="3582272" cy="2147384"/>
          </a:xfrm>
          <a:prstGeom prst="rect">
            <a:avLst/>
          </a:prstGeom>
        </p:spPr>
      </p:pic>
      <p:pic>
        <p:nvPicPr>
          <p:cNvPr id="16" name="Picture 15">
            <a:extLst>
              <a:ext uri="{FF2B5EF4-FFF2-40B4-BE49-F238E27FC236}">
                <a16:creationId xmlns:a16="http://schemas.microsoft.com/office/drawing/2014/main" id="{037C58F5-590B-552C-95B1-AAF9165E6F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161" y="3511860"/>
            <a:ext cx="3582272" cy="2147384"/>
          </a:xfrm>
          <a:prstGeom prst="rect">
            <a:avLst/>
          </a:prstGeom>
        </p:spPr>
      </p:pic>
    </p:spTree>
    <p:extLst>
      <p:ext uri="{BB962C8B-B14F-4D97-AF65-F5344CB8AC3E}">
        <p14:creationId xmlns:p14="http://schemas.microsoft.com/office/powerpoint/2010/main" val="1892812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F34A-40A7-F6CD-96EE-884F8B613C70}"/>
              </a:ext>
            </a:extLst>
          </p:cNvPr>
          <p:cNvSpPr>
            <a:spLocks noGrp="1"/>
          </p:cNvSpPr>
          <p:nvPr>
            <p:ph type="title"/>
          </p:nvPr>
        </p:nvSpPr>
        <p:spPr/>
        <p:txBody>
          <a:bodyPr/>
          <a:lstStyle/>
          <a:p>
            <a:r>
              <a:rPr lang="en-US" dirty="0"/>
              <a:t>Dangle Identification</a:t>
            </a:r>
          </a:p>
        </p:txBody>
      </p:sp>
      <p:sp>
        <p:nvSpPr>
          <p:cNvPr id="4" name="Date Placeholder 3">
            <a:extLst>
              <a:ext uri="{FF2B5EF4-FFF2-40B4-BE49-F238E27FC236}">
                <a16:creationId xmlns:a16="http://schemas.microsoft.com/office/drawing/2014/main" id="{CCC79582-98CA-8E1B-01D7-6B168C9CC7E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2980BC7F-8A4D-BC4A-C939-C2B453658BB5}"/>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AA6938B6-428F-2E9B-67BB-DC10C86BD2E0}"/>
              </a:ext>
            </a:extLst>
          </p:cNvPr>
          <p:cNvSpPr>
            <a:spLocks noGrp="1"/>
          </p:cNvSpPr>
          <p:nvPr>
            <p:ph type="sldNum" sz="quarter" idx="12"/>
          </p:nvPr>
        </p:nvSpPr>
        <p:spPr/>
        <p:txBody>
          <a:bodyPr/>
          <a:lstStyle/>
          <a:p>
            <a:fld id="{1B9EAF26-68E1-BB43-AA6D-380F048E5484}" type="slidenum">
              <a:rPr lang="en-US" altLang="zh-CN" smtClean="0"/>
              <a:pPr/>
              <a:t>44</a:t>
            </a:fld>
            <a:endParaRPr lang="en-US" altLang="zh-CN"/>
          </a:p>
        </p:txBody>
      </p:sp>
      <p:pic>
        <p:nvPicPr>
          <p:cNvPr id="7" name="Picture 6">
            <a:extLst>
              <a:ext uri="{FF2B5EF4-FFF2-40B4-BE49-F238E27FC236}">
                <a16:creationId xmlns:a16="http://schemas.microsoft.com/office/drawing/2014/main" id="{65FE7F59-87FF-7446-3891-26766C13F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57" y="2355308"/>
            <a:ext cx="3973807" cy="2147384"/>
          </a:xfrm>
          <a:prstGeom prst="rect">
            <a:avLst/>
          </a:prstGeom>
        </p:spPr>
      </p:pic>
      <p:pic>
        <p:nvPicPr>
          <p:cNvPr id="9" name="Picture 8">
            <a:extLst>
              <a:ext uri="{FF2B5EF4-FFF2-40B4-BE49-F238E27FC236}">
                <a16:creationId xmlns:a16="http://schemas.microsoft.com/office/drawing/2014/main" id="{EC7A884D-55AA-8CFD-3299-52B5B659D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55308"/>
            <a:ext cx="3973807" cy="2147384"/>
          </a:xfrm>
          <a:prstGeom prst="rect">
            <a:avLst/>
          </a:prstGeom>
        </p:spPr>
      </p:pic>
    </p:spTree>
    <p:extLst>
      <p:ext uri="{BB962C8B-B14F-4D97-AF65-F5344CB8AC3E}">
        <p14:creationId xmlns:p14="http://schemas.microsoft.com/office/powerpoint/2010/main" val="3875864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F34A-40A7-F6CD-96EE-884F8B613C70}"/>
              </a:ext>
            </a:extLst>
          </p:cNvPr>
          <p:cNvSpPr>
            <a:spLocks noGrp="1"/>
          </p:cNvSpPr>
          <p:nvPr>
            <p:ph type="title"/>
          </p:nvPr>
        </p:nvSpPr>
        <p:spPr/>
        <p:txBody>
          <a:bodyPr/>
          <a:lstStyle/>
          <a:p>
            <a:r>
              <a:rPr lang="en-US" dirty="0"/>
              <a:t>Dangle Identification</a:t>
            </a:r>
          </a:p>
        </p:txBody>
      </p:sp>
      <p:sp>
        <p:nvSpPr>
          <p:cNvPr id="4" name="Date Placeholder 3">
            <a:extLst>
              <a:ext uri="{FF2B5EF4-FFF2-40B4-BE49-F238E27FC236}">
                <a16:creationId xmlns:a16="http://schemas.microsoft.com/office/drawing/2014/main" id="{CCC79582-98CA-8E1B-01D7-6B168C9CC7E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2980BC7F-8A4D-BC4A-C939-C2B453658BB5}"/>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AA6938B6-428F-2E9B-67BB-DC10C86BD2E0}"/>
              </a:ext>
            </a:extLst>
          </p:cNvPr>
          <p:cNvSpPr>
            <a:spLocks noGrp="1"/>
          </p:cNvSpPr>
          <p:nvPr>
            <p:ph type="sldNum" sz="quarter" idx="12"/>
          </p:nvPr>
        </p:nvSpPr>
        <p:spPr/>
        <p:txBody>
          <a:bodyPr/>
          <a:lstStyle/>
          <a:p>
            <a:fld id="{1B9EAF26-68E1-BB43-AA6D-380F048E5484}" type="slidenum">
              <a:rPr lang="en-US" altLang="zh-CN" smtClean="0"/>
              <a:pPr/>
              <a:t>45</a:t>
            </a:fld>
            <a:endParaRPr lang="en-US" altLang="zh-CN"/>
          </a:p>
        </p:txBody>
      </p:sp>
      <p:pic>
        <p:nvPicPr>
          <p:cNvPr id="8" name="Picture 7">
            <a:extLst>
              <a:ext uri="{FF2B5EF4-FFF2-40B4-BE49-F238E27FC236}">
                <a16:creationId xmlns:a16="http://schemas.microsoft.com/office/drawing/2014/main" id="{F6B0424B-6B81-71EB-DB88-90C17131E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28957"/>
            <a:ext cx="7772400" cy="4200085"/>
          </a:xfrm>
          <a:prstGeom prst="rect">
            <a:avLst/>
          </a:prstGeom>
        </p:spPr>
      </p:pic>
    </p:spTree>
    <p:extLst>
      <p:ext uri="{BB962C8B-B14F-4D97-AF65-F5344CB8AC3E}">
        <p14:creationId xmlns:p14="http://schemas.microsoft.com/office/powerpoint/2010/main" val="2749534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B501493-065E-13D6-4A30-C06AEDCFCF91}"/>
              </a:ext>
            </a:extLst>
          </p:cNvPr>
          <p:cNvSpPr>
            <a:spLocks noGrp="1"/>
          </p:cNvSpPr>
          <p:nvPr>
            <p:ph idx="1"/>
          </p:nvPr>
        </p:nvSpPr>
        <p:spPr/>
        <p:txBody>
          <a:bodyPr/>
          <a:lstStyle/>
          <a:p>
            <a:r>
              <a:rPr lang="en-US" sz="2400" dirty="0">
                <a:solidFill>
                  <a:schemeClr val="bg1">
                    <a:lumMod val="50000"/>
                  </a:schemeClr>
                </a:solidFill>
                <a:ea typeface="宋体" charset="0"/>
              </a:rPr>
              <a:t>Context and Claim</a:t>
            </a:r>
            <a:endParaRPr lang="en-US" sz="2400" dirty="0">
              <a:solidFill>
                <a:schemeClr val="bg1">
                  <a:lumMod val="50000"/>
                </a:schemeClr>
              </a:solidFill>
            </a:endParaRPr>
          </a:p>
          <a:p>
            <a:r>
              <a:rPr lang="en-US" sz="2400" dirty="0">
                <a:solidFill>
                  <a:schemeClr val="bg1">
                    <a:lumMod val="50000"/>
                  </a:schemeClr>
                </a:solidFill>
                <a:ea typeface="宋体" charset="0"/>
              </a:rPr>
              <a:t>Contributions</a:t>
            </a:r>
          </a:p>
          <a:p>
            <a:pPr lvl="1"/>
            <a:r>
              <a:rPr lang="en-US" sz="2000" dirty="0">
                <a:solidFill>
                  <a:schemeClr val="bg1">
                    <a:lumMod val="50000"/>
                  </a:schemeClr>
                </a:solidFill>
                <a:ea typeface="宋体" charset="0"/>
                <a:cs typeface="宋体" charset="0"/>
              </a:rPr>
              <a:t>A CSP solver for relational consistencies</a:t>
            </a:r>
          </a:p>
          <a:p>
            <a:pPr lvl="1"/>
            <a:r>
              <a:rPr lang="en-US" sz="2000" dirty="0">
                <a:solidFill>
                  <a:schemeClr val="bg1">
                    <a:lumMod val="50000"/>
                  </a:schemeClr>
                </a:solidFill>
                <a:ea typeface="宋体" charset="0"/>
                <a:cs typeface="宋体" charset="0"/>
              </a:rPr>
              <a:t>Relational consistency algorithms</a:t>
            </a:r>
          </a:p>
          <a:p>
            <a:pPr lvl="2"/>
            <a:r>
              <a:rPr lang="en-US" sz="1800" dirty="0">
                <a:solidFill>
                  <a:schemeClr val="bg1">
                    <a:lumMod val="50000"/>
                  </a:schemeClr>
                </a:solidFill>
                <a:ea typeface="宋体" charset="0"/>
                <a:cs typeface="宋体" charset="0"/>
              </a:rPr>
              <a:t>PWC: PW-AC2 and PW-CT</a:t>
            </a:r>
          </a:p>
          <a:p>
            <a:pPr lvl="2"/>
            <a:r>
              <a:rPr lang="en-US" sz="1800" dirty="0">
                <a:solidFill>
                  <a:schemeClr val="bg1">
                    <a:lumMod val="50000"/>
                  </a:schemeClr>
                </a:solidFill>
                <a:ea typeface="宋体" charset="0"/>
                <a:cs typeface="宋体" charset="0"/>
              </a:rPr>
              <a:t>R(*,</a:t>
            </a:r>
            <a:r>
              <a:rPr lang="en-US" sz="1800" i="1" dirty="0">
                <a:solidFill>
                  <a:schemeClr val="bg1">
                    <a:lumMod val="50000"/>
                  </a:schemeClr>
                </a:solidFill>
                <a:ea typeface="宋体" charset="0"/>
                <a:cs typeface="宋体" charset="0"/>
              </a:rPr>
              <a:t>m</a:t>
            </a:r>
            <a:r>
              <a:rPr lang="en-US" sz="1800" dirty="0">
                <a:solidFill>
                  <a:schemeClr val="bg1">
                    <a:lumMod val="50000"/>
                  </a:schemeClr>
                </a:solidFill>
                <a:ea typeface="宋体" charset="0"/>
                <a:cs typeface="宋体" charset="0"/>
              </a:rPr>
              <a:t>)C: </a:t>
            </a:r>
            <a:r>
              <a:rPr lang="en-US" sz="1800" dirty="0" err="1">
                <a:solidFill>
                  <a:schemeClr val="bg1">
                    <a:lumMod val="50000"/>
                  </a:schemeClr>
                </a:solidFill>
                <a:ea typeface="宋体" charset="0"/>
                <a:cs typeface="宋体" charset="0"/>
              </a:rPr>
              <a:t>PerFB</a:t>
            </a:r>
            <a:r>
              <a:rPr lang="en-US" sz="1800" dirty="0">
                <a:solidFill>
                  <a:schemeClr val="bg1">
                    <a:lumMod val="50000"/>
                  </a:schemeClr>
                </a:solidFill>
                <a:ea typeface="宋体" charset="0"/>
                <a:cs typeface="宋体" charset="0"/>
              </a:rPr>
              <a:t> and </a:t>
            </a:r>
            <a:r>
              <a:rPr lang="en-US" sz="1800" dirty="0" err="1">
                <a:solidFill>
                  <a:schemeClr val="bg1">
                    <a:lumMod val="50000"/>
                  </a:schemeClr>
                </a:solidFill>
                <a:ea typeface="宋体" charset="0"/>
                <a:cs typeface="宋体" charset="0"/>
              </a:rPr>
              <a:t>AllSolFB</a:t>
            </a:r>
            <a:endParaRPr lang="en-US" sz="1800" dirty="0">
              <a:solidFill>
                <a:schemeClr val="bg1">
                  <a:lumMod val="50000"/>
                </a:schemeClr>
              </a:solidFill>
              <a:ea typeface="宋体" charset="0"/>
              <a:cs typeface="宋体" charset="0"/>
            </a:endParaRPr>
          </a:p>
          <a:p>
            <a:pPr lvl="1"/>
            <a:r>
              <a:rPr lang="en-US" sz="2000" dirty="0">
                <a:solidFill>
                  <a:schemeClr val="bg1">
                    <a:lumMod val="50000"/>
                  </a:schemeClr>
                </a:solidFill>
                <a:ea typeface="宋体" charset="0"/>
                <a:cs typeface="宋体" charset="0"/>
              </a:rPr>
              <a:t>Identification and processing of tractable subproblems</a:t>
            </a:r>
          </a:p>
          <a:p>
            <a:r>
              <a:rPr lang="en-US" sz="2400" dirty="0">
                <a:ea typeface="宋体" charset="0"/>
                <a:cs typeface="宋体" charset="0"/>
              </a:rPr>
              <a:t>Conclusions &amp; Future Research</a:t>
            </a:r>
          </a:p>
          <a:p>
            <a:endParaRPr lang="en-US" dirty="0"/>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46</a:t>
            </a:fld>
            <a:endParaRPr lang="en-US" altLang="zh-CN"/>
          </a:p>
        </p:txBody>
      </p:sp>
    </p:spTree>
    <p:extLst>
      <p:ext uri="{BB962C8B-B14F-4D97-AF65-F5344CB8AC3E}">
        <p14:creationId xmlns:p14="http://schemas.microsoft.com/office/powerpoint/2010/main" val="2093526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t>Refresher of Contributions</a:t>
            </a:r>
          </a:p>
        </p:txBody>
      </p:sp>
      <p:sp>
        <p:nvSpPr>
          <p:cNvPr id="3" name="Content Placeholder 2">
            <a:extLst>
              <a:ext uri="{FF2B5EF4-FFF2-40B4-BE49-F238E27FC236}">
                <a16:creationId xmlns:a16="http://schemas.microsoft.com/office/drawing/2014/main" id="{7B501493-065E-13D6-4A30-C06AEDCFCF91}"/>
              </a:ext>
            </a:extLst>
          </p:cNvPr>
          <p:cNvSpPr>
            <a:spLocks noGrp="1"/>
          </p:cNvSpPr>
          <p:nvPr>
            <p:ph idx="1"/>
          </p:nvPr>
        </p:nvSpPr>
        <p:spPr/>
        <p:txBody>
          <a:bodyPr>
            <a:normAutofit/>
          </a:bodyPr>
          <a:lstStyle/>
          <a:p>
            <a:pPr marL="514350" indent="-514350">
              <a:buFont typeface="+mj-lt"/>
              <a:buAutoNum type="arabicPeriod"/>
            </a:pPr>
            <a:r>
              <a:rPr lang="en-US" sz="2800" dirty="0"/>
              <a:t>Designed and developed </a:t>
            </a:r>
            <a:r>
              <a:rPr lang="en-US" sz="2800" cap="small" dirty="0"/>
              <a:t>Stampede</a:t>
            </a:r>
          </a:p>
          <a:p>
            <a:pPr lvl="1"/>
            <a:r>
              <a:rPr lang="en-US" sz="2400" dirty="0"/>
              <a:t>Enabled lab’s research on relational consistency</a:t>
            </a:r>
          </a:p>
          <a:p>
            <a:pPr marL="514350" indent="-514350">
              <a:buFont typeface="+mj-lt"/>
              <a:buAutoNum type="arabicPeriod"/>
            </a:pPr>
            <a:r>
              <a:rPr lang="en-US" sz="2800" dirty="0"/>
              <a:t>Improved state-of-the-art for enforcing two relational consistency properties</a:t>
            </a:r>
          </a:p>
          <a:p>
            <a:pPr lvl="1"/>
            <a:r>
              <a:rPr lang="en-US" sz="2400" dirty="0"/>
              <a:t>PWC: PW-AC2 and PW-CT</a:t>
            </a:r>
          </a:p>
          <a:p>
            <a:pPr lvl="1"/>
            <a:r>
              <a:rPr lang="en-US" sz="2400" dirty="0"/>
              <a:t>R(*,</a:t>
            </a:r>
            <a:r>
              <a:rPr lang="en-US" sz="2400" i="1" dirty="0"/>
              <a:t>m</a:t>
            </a:r>
            <a:r>
              <a:rPr lang="en-US" sz="2400" dirty="0"/>
              <a:t>)C: </a:t>
            </a:r>
            <a:r>
              <a:rPr lang="en-US" sz="2400" dirty="0" err="1"/>
              <a:t>PerFB</a:t>
            </a:r>
            <a:r>
              <a:rPr lang="en-US" sz="2400" dirty="0"/>
              <a:t> and </a:t>
            </a:r>
            <a:r>
              <a:rPr lang="en-US" sz="2400" dirty="0" err="1"/>
              <a:t>AllSolFB</a:t>
            </a:r>
            <a:endParaRPr lang="en-US" sz="2400" dirty="0"/>
          </a:p>
          <a:p>
            <a:pPr marL="514350" indent="-514350">
              <a:buFont typeface="+mj-lt"/>
              <a:buAutoNum type="arabicPeriod"/>
            </a:pPr>
            <a:r>
              <a:rPr lang="en-US" sz="2800" dirty="0"/>
              <a:t>Developed method for dynamically discovering tractable subproblems during search</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47</a:t>
            </a:fld>
            <a:endParaRPr lang="en-US" altLang="zh-CN"/>
          </a:p>
        </p:txBody>
      </p:sp>
    </p:spTree>
    <p:extLst>
      <p:ext uri="{BB962C8B-B14F-4D97-AF65-F5344CB8AC3E}">
        <p14:creationId xmlns:p14="http://schemas.microsoft.com/office/powerpoint/2010/main" val="3423681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t>Future Research</a:t>
            </a:r>
          </a:p>
        </p:txBody>
      </p:sp>
      <p:sp>
        <p:nvSpPr>
          <p:cNvPr id="3" name="Content Placeholder 2">
            <a:extLst>
              <a:ext uri="{FF2B5EF4-FFF2-40B4-BE49-F238E27FC236}">
                <a16:creationId xmlns:a16="http://schemas.microsoft.com/office/drawing/2014/main" id="{7B501493-065E-13D6-4A30-C06AEDCFCF91}"/>
              </a:ext>
            </a:extLst>
          </p:cNvPr>
          <p:cNvSpPr>
            <a:spLocks noGrp="1"/>
          </p:cNvSpPr>
          <p:nvPr>
            <p:ph idx="1"/>
          </p:nvPr>
        </p:nvSpPr>
        <p:spPr/>
        <p:txBody>
          <a:bodyPr>
            <a:normAutofit/>
          </a:bodyPr>
          <a:lstStyle/>
          <a:p>
            <a:pPr marL="514350" indent="-514350">
              <a:buFont typeface="+mj-lt"/>
              <a:buAutoNum type="arabicPeriod"/>
            </a:pPr>
            <a:r>
              <a:rPr lang="en-US" sz="2800" dirty="0"/>
              <a:t>Design new ordering heuristics for relational consistencies</a:t>
            </a:r>
          </a:p>
          <a:p>
            <a:pPr marL="514350" indent="-514350">
              <a:buFont typeface="+mj-lt"/>
              <a:buAutoNum type="arabicPeriod"/>
            </a:pPr>
            <a:r>
              <a:rPr lang="en-US" sz="2800" dirty="0"/>
              <a:t>Improve performance of dangle identification with concurrency</a:t>
            </a:r>
          </a:p>
          <a:p>
            <a:pPr marL="514350" indent="-514350">
              <a:buFont typeface="+mj-lt"/>
              <a:buAutoNum type="arabicPeriod"/>
            </a:pPr>
            <a:r>
              <a:rPr lang="en-US" sz="2800" dirty="0"/>
              <a:t>Integrate improvements made for PW-CT into R(*,</a:t>
            </a:r>
            <a:r>
              <a:rPr lang="en-US" sz="2800" i="1" dirty="0"/>
              <a:t>m</a:t>
            </a:r>
            <a:r>
              <a:rPr lang="en-US" sz="2800" dirty="0"/>
              <a:t>)C algorithms</a:t>
            </a:r>
          </a:p>
          <a:p>
            <a:pPr marL="514350" indent="-514350">
              <a:buFont typeface="+mj-lt"/>
              <a:buAutoNum type="arabicPeriod"/>
            </a:pPr>
            <a:r>
              <a:rPr lang="en-US" sz="2800" dirty="0"/>
              <a:t>Four additional directions outlined in dissertation</a:t>
            </a:r>
          </a:p>
          <a:p>
            <a:endParaRPr lang="en-US" sz="2800" dirty="0"/>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48</a:t>
            </a:fld>
            <a:endParaRPr lang="en-US" altLang="zh-CN"/>
          </a:p>
        </p:txBody>
      </p:sp>
    </p:spTree>
    <p:extLst>
      <p:ext uri="{BB962C8B-B14F-4D97-AF65-F5344CB8AC3E}">
        <p14:creationId xmlns:p14="http://schemas.microsoft.com/office/powerpoint/2010/main" val="2528162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t>Thank you for your attention</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49</a:t>
            </a:fld>
            <a:endParaRPr lang="en-US" altLang="zh-CN"/>
          </a:p>
        </p:txBody>
      </p:sp>
      <p:sp>
        <p:nvSpPr>
          <p:cNvPr id="8" name="Content Placeholder 7">
            <a:extLst>
              <a:ext uri="{FF2B5EF4-FFF2-40B4-BE49-F238E27FC236}">
                <a16:creationId xmlns:a16="http://schemas.microsoft.com/office/drawing/2014/main" id="{52B29E6F-E074-50A5-E75B-67896D19EEBC}"/>
              </a:ext>
            </a:extLst>
          </p:cNvPr>
          <p:cNvSpPr>
            <a:spLocks noGrp="1"/>
          </p:cNvSpPr>
          <p:nvPr>
            <p:ph idx="1"/>
          </p:nvPr>
        </p:nvSpPr>
        <p:spPr/>
        <p:txBody>
          <a:bodyPr anchor="ctr">
            <a:normAutofit/>
          </a:bodyPr>
          <a:lstStyle/>
          <a:p>
            <a:pPr marL="0" indent="0" algn="ctr">
              <a:buNone/>
            </a:pPr>
            <a:r>
              <a:rPr lang="en-US" sz="6000" dirty="0"/>
              <a:t>Questions?</a:t>
            </a:r>
          </a:p>
        </p:txBody>
      </p:sp>
    </p:spTree>
    <p:extLst>
      <p:ext uri="{BB962C8B-B14F-4D97-AF65-F5344CB8AC3E}">
        <p14:creationId xmlns:p14="http://schemas.microsoft.com/office/powerpoint/2010/main" val="150741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54F7-C02E-F6EF-5300-910E7907F788}"/>
              </a:ext>
            </a:extLst>
          </p:cNvPr>
          <p:cNvSpPr>
            <a:spLocks noGrp="1"/>
          </p:cNvSpPr>
          <p:nvPr>
            <p:ph type="title"/>
          </p:nvPr>
        </p:nvSpPr>
        <p:spPr/>
        <p:txBody>
          <a:bodyPr/>
          <a:lstStyle/>
          <a:p>
            <a:r>
              <a:rPr lang="en-US" dirty="0"/>
              <a:t>Modern Propagators</a:t>
            </a:r>
          </a:p>
        </p:txBody>
      </p:sp>
      <p:sp>
        <p:nvSpPr>
          <p:cNvPr id="4" name="Date Placeholder 3">
            <a:extLst>
              <a:ext uri="{FF2B5EF4-FFF2-40B4-BE49-F238E27FC236}">
                <a16:creationId xmlns:a16="http://schemas.microsoft.com/office/drawing/2014/main" id="{B8C2637C-F7AE-25BD-DD09-C4E5F4009260}"/>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0EC4ECE2-E3E4-AF57-2B46-096601A9D597}"/>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35BA5535-E49E-8F57-1835-FEE4F4DEC889}"/>
              </a:ext>
            </a:extLst>
          </p:cNvPr>
          <p:cNvSpPr>
            <a:spLocks noGrp="1"/>
          </p:cNvSpPr>
          <p:nvPr>
            <p:ph type="sldNum" sz="quarter" idx="12"/>
          </p:nvPr>
        </p:nvSpPr>
        <p:spPr/>
        <p:txBody>
          <a:bodyPr/>
          <a:lstStyle/>
          <a:p>
            <a:fld id="{1B9EAF26-68E1-BB43-AA6D-380F048E5484}" type="slidenum">
              <a:rPr lang="en-US" altLang="zh-CN" smtClean="0"/>
              <a:pPr/>
              <a:t>5</a:t>
            </a:fld>
            <a:endParaRPr lang="en-US" altLang="zh-CN"/>
          </a:p>
        </p:txBody>
      </p:sp>
      <p:sp>
        <p:nvSpPr>
          <p:cNvPr id="73" name="Content Placeholder 2">
            <a:extLst>
              <a:ext uri="{FF2B5EF4-FFF2-40B4-BE49-F238E27FC236}">
                <a16:creationId xmlns:a16="http://schemas.microsoft.com/office/drawing/2014/main" id="{E2E79085-C3D3-FA5D-C1F8-22460D77BD37}"/>
              </a:ext>
            </a:extLst>
          </p:cNvPr>
          <p:cNvSpPr>
            <a:spLocks noGrp="1"/>
          </p:cNvSpPr>
          <p:nvPr>
            <p:ph idx="1"/>
          </p:nvPr>
        </p:nvSpPr>
        <p:spPr>
          <a:xfrm>
            <a:off x="533400" y="1265238"/>
            <a:ext cx="8493868" cy="4525962"/>
          </a:xfrm>
          <a:ln>
            <a:noFill/>
          </a:ln>
        </p:spPr>
        <p:txBody>
          <a:bodyPr>
            <a:normAutofit/>
          </a:bodyPr>
          <a:lstStyle/>
          <a:p>
            <a:pPr>
              <a:buClr>
                <a:srgbClr val="4F81BD"/>
              </a:buClr>
            </a:pPr>
            <a:r>
              <a:rPr lang="en-US" sz="2000" dirty="0">
                <a:latin typeface="Helvetica" charset="0"/>
                <a:ea typeface="宋体" charset="0"/>
                <a:cs typeface="宋体" charset="0"/>
              </a:rPr>
              <a:t>Generalized Arc Consistency (GAC) strongest level of consistency enforced in off-the-shelf solvers</a:t>
            </a:r>
          </a:p>
          <a:p>
            <a:pPr lvl="1"/>
            <a:r>
              <a:rPr lang="en-US" sz="1600" dirty="0">
                <a:latin typeface="Helvetica" charset="0"/>
                <a:ea typeface="宋体" charset="0"/>
                <a:cs typeface="宋体" charset="0"/>
              </a:rPr>
              <a:t>Consider a single constraint at a time</a:t>
            </a:r>
          </a:p>
          <a:p>
            <a:pPr lvl="1"/>
            <a:r>
              <a:rPr lang="en-US" sz="1600" dirty="0">
                <a:latin typeface="Helvetica" charset="0"/>
                <a:ea typeface="宋体" charset="0"/>
                <a:cs typeface="宋体" charset="0"/>
              </a:rPr>
              <a:t>Extensively researched: Many GAC algorithms exist</a:t>
            </a:r>
          </a:p>
          <a:p>
            <a:pPr lvl="1"/>
            <a:r>
              <a:rPr lang="en-US" sz="1600" dirty="0">
                <a:latin typeface="Helvetica" charset="0"/>
                <a:ea typeface="宋体" charset="0"/>
                <a:cs typeface="宋体" charset="0"/>
              </a:rPr>
              <a:t>Operate by filtering domains or (recently) filtering constraints and domains</a:t>
            </a:r>
            <a:r>
              <a:rPr lang="en-US" sz="2000" dirty="0">
                <a:latin typeface="Helvetica" charset="0"/>
                <a:ea typeface="宋体" charset="0"/>
                <a:cs typeface="宋体" charset="0"/>
              </a:rPr>
              <a:t>	</a:t>
            </a:r>
          </a:p>
          <a:p>
            <a:pPr>
              <a:buClr>
                <a:srgbClr val="4F81BD"/>
              </a:buClr>
            </a:pPr>
            <a:r>
              <a:rPr lang="en-US" sz="2000" dirty="0">
                <a:latin typeface="Helvetica" charset="0"/>
                <a:ea typeface="宋体" charset="0"/>
                <a:cs typeface="宋体" charset="0"/>
              </a:rPr>
              <a:t>Higher-Level Consistencies (HLC)</a:t>
            </a:r>
          </a:p>
          <a:p>
            <a:pPr lvl="1"/>
            <a:r>
              <a:rPr lang="en-US" sz="1600" dirty="0">
                <a:latin typeface="Helvetica" charset="0"/>
                <a:ea typeface="宋体" charset="0"/>
                <a:cs typeface="宋体" charset="0"/>
              </a:rPr>
              <a:t>Not as widely researched as GAC</a:t>
            </a:r>
          </a:p>
          <a:p>
            <a:pPr lvl="1"/>
            <a:r>
              <a:rPr lang="en-US" sz="1600" dirty="0">
                <a:latin typeface="Helvetica" charset="0"/>
                <a:ea typeface="宋体" charset="0"/>
                <a:cs typeface="宋体" charset="0"/>
              </a:rPr>
              <a:t>Consider combinations of two or more constraints or variables </a:t>
            </a:r>
          </a:p>
          <a:p>
            <a:pPr lvl="1"/>
            <a:r>
              <a:rPr lang="en-US" sz="1600" dirty="0">
                <a:latin typeface="Helvetica" charset="0"/>
                <a:ea typeface="宋体" charset="0"/>
                <a:cs typeface="宋体" charset="0"/>
              </a:rPr>
              <a:t>Often require filtering constraints (i.e., relational consistency algorithms)</a:t>
            </a:r>
          </a:p>
          <a:p>
            <a:pPr lvl="1"/>
            <a:r>
              <a:rPr lang="en-US" sz="1600" dirty="0">
                <a:latin typeface="Helvetica" charset="0"/>
                <a:ea typeface="宋体" charset="0"/>
                <a:cs typeface="宋体" charset="0"/>
              </a:rPr>
              <a:t>Typically prune more of the search space than GAC</a:t>
            </a:r>
          </a:p>
          <a:p>
            <a:pPr lvl="1"/>
            <a:r>
              <a:rPr lang="en-US" sz="1600" dirty="0">
                <a:latin typeface="Helvetica" charset="0"/>
                <a:ea typeface="宋体" charset="0"/>
                <a:cs typeface="宋体" charset="0"/>
              </a:rPr>
              <a:t>… but at a higher cost (i.e., increased processing time)</a:t>
            </a:r>
          </a:p>
          <a:p>
            <a:r>
              <a:rPr lang="en-US" sz="2000" dirty="0">
                <a:latin typeface="Helvetica" charset="0"/>
                <a:ea typeface="宋体" charset="0"/>
                <a:cs typeface="宋体" charset="0"/>
              </a:rPr>
              <a:t>Question</a:t>
            </a:r>
          </a:p>
          <a:p>
            <a:pPr lvl="1"/>
            <a:r>
              <a:rPr lang="en-US" sz="1800" dirty="0">
                <a:latin typeface="Helvetica" charset="0"/>
                <a:ea typeface="宋体" charset="0"/>
                <a:cs typeface="宋体" charset="0"/>
              </a:rPr>
              <a:t>What is preventing HLC from being more commonly exploited?</a:t>
            </a:r>
          </a:p>
          <a:p>
            <a:pPr>
              <a:buClrTx/>
            </a:pPr>
            <a:endParaRPr lang="en-US" sz="2000" dirty="0">
              <a:latin typeface="Helvetica" charset="0"/>
              <a:ea typeface="宋体" charset="0"/>
              <a:cs typeface="宋体" charset="0"/>
            </a:endParaRPr>
          </a:p>
        </p:txBody>
      </p:sp>
    </p:spTree>
    <p:extLst>
      <p:ext uri="{BB962C8B-B14F-4D97-AF65-F5344CB8AC3E}">
        <p14:creationId xmlns:p14="http://schemas.microsoft.com/office/powerpoint/2010/main" val="1515291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3200" dirty="0"/>
              <a:t>Stampede: Highlights</a:t>
            </a:r>
          </a:p>
        </p:txBody>
      </p:sp>
      <p:sp>
        <p:nvSpPr>
          <p:cNvPr id="3" name="Content Placeholder 2">
            <a:extLst>
              <a:ext uri="{FF2B5EF4-FFF2-40B4-BE49-F238E27FC236}">
                <a16:creationId xmlns:a16="http://schemas.microsoft.com/office/drawing/2014/main" id="{7B501493-065E-13D6-4A30-C06AEDCFCF91}"/>
              </a:ext>
            </a:extLst>
          </p:cNvPr>
          <p:cNvSpPr>
            <a:spLocks noGrp="1"/>
          </p:cNvSpPr>
          <p:nvPr>
            <p:ph idx="1"/>
          </p:nvPr>
        </p:nvSpPr>
        <p:spPr/>
        <p:txBody>
          <a:bodyPr>
            <a:normAutofit/>
          </a:bodyPr>
          <a:lstStyle/>
          <a:p>
            <a:r>
              <a:rPr lang="en-US" sz="2000" dirty="0"/>
              <a:t>Fully featured solver with</a:t>
            </a:r>
          </a:p>
          <a:p>
            <a:pPr lvl="1"/>
            <a:r>
              <a:rPr lang="en-US" sz="1800" dirty="0"/>
              <a:t>Multiple search procedures</a:t>
            </a:r>
          </a:p>
          <a:p>
            <a:pPr lvl="1"/>
            <a:r>
              <a:rPr lang="en-US" sz="1800" dirty="0"/>
              <a:t>Over 40 consistency algorithms (~50% HLC)</a:t>
            </a:r>
          </a:p>
          <a:p>
            <a:pPr lvl="1"/>
            <a:r>
              <a:rPr lang="en-US" sz="1800" dirty="0"/>
              <a:t>Standard variable and value ordering heuristics</a:t>
            </a:r>
          </a:p>
          <a:p>
            <a:r>
              <a:rPr lang="en-US" sz="2000" dirty="0"/>
              <a:t>Modular and extensible</a:t>
            </a:r>
          </a:p>
          <a:p>
            <a:pPr lvl="1"/>
            <a:r>
              <a:rPr lang="en-US" sz="1800" dirty="0"/>
              <a:t>Highly configurable algorithms</a:t>
            </a:r>
          </a:p>
          <a:p>
            <a:pPr lvl="1"/>
            <a:r>
              <a:rPr lang="en-US" sz="1800" dirty="0"/>
              <a:t>Flexible design for post-hoc features</a:t>
            </a:r>
          </a:p>
          <a:p>
            <a:pPr lvl="2"/>
            <a:r>
              <a:rPr lang="en-US" sz="1400" dirty="0"/>
              <a:t>GUI &amp; Debugger</a:t>
            </a:r>
          </a:p>
          <a:p>
            <a:pPr lvl="2"/>
            <a:r>
              <a:rPr lang="en-US" sz="1400" dirty="0"/>
              <a:t>Portfolio approach for algo selection</a:t>
            </a:r>
          </a:p>
          <a:p>
            <a:r>
              <a:rPr lang="en-US" sz="2200" dirty="0"/>
              <a:t>More details in dissertation</a:t>
            </a:r>
          </a:p>
          <a:p>
            <a:pPr lvl="1"/>
            <a:endParaRPr lang="en-US" sz="1800" dirty="0"/>
          </a:p>
          <a:p>
            <a:pPr lvl="1"/>
            <a:endParaRPr lang="en-US" sz="1800" dirty="0"/>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50</a:t>
            </a:fld>
            <a:endParaRPr lang="en-US" altLang="zh-CN"/>
          </a:p>
        </p:txBody>
      </p:sp>
      <p:pic>
        <p:nvPicPr>
          <p:cNvPr id="7" name="Picture 6">
            <a:extLst>
              <a:ext uri="{FF2B5EF4-FFF2-40B4-BE49-F238E27FC236}">
                <a16:creationId xmlns:a16="http://schemas.microsoft.com/office/drawing/2014/main" id="{C25F1149-7B2F-F6DC-2CE7-A8F3F6BF3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305" y="3757960"/>
            <a:ext cx="3899069" cy="2033239"/>
          </a:xfrm>
          <a:prstGeom prst="rect">
            <a:avLst/>
          </a:prstGeom>
          <a:ln w="31750">
            <a:solidFill>
              <a:schemeClr val="tx1"/>
            </a:solidFill>
          </a:ln>
        </p:spPr>
      </p:pic>
    </p:spTree>
    <p:extLst>
      <p:ext uri="{BB962C8B-B14F-4D97-AF65-F5344CB8AC3E}">
        <p14:creationId xmlns:p14="http://schemas.microsoft.com/office/powerpoint/2010/main" val="4148595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sz="4000" dirty="0"/>
              <a:t>Brief Example of </a:t>
            </a:r>
            <a:r>
              <a:rPr lang="en-US" sz="4000" dirty="0">
                <a:solidFill>
                  <a:srgbClr val="FF6666"/>
                </a:solidFill>
              </a:rPr>
              <a:t>PW-CT</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51</a:t>
            </a:fld>
            <a:endParaRPr lang="en-US" altLang="zh-CN"/>
          </a:p>
        </p:txBody>
      </p:sp>
      <p:sp>
        <p:nvSpPr>
          <p:cNvPr id="41" name="Rectangle 40">
            <a:extLst>
              <a:ext uri="{FF2B5EF4-FFF2-40B4-BE49-F238E27FC236}">
                <a16:creationId xmlns:a16="http://schemas.microsoft.com/office/drawing/2014/main" id="{29B9DB8E-A47F-1B1B-0445-7E4677F789A4}"/>
              </a:ext>
            </a:extLst>
          </p:cNvPr>
          <p:cNvSpPr/>
          <p:nvPr/>
        </p:nvSpPr>
        <p:spPr>
          <a:xfrm>
            <a:off x="7173638" y="1607190"/>
            <a:ext cx="574697" cy="762688"/>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2" name="Table 41">
            <a:extLst>
              <a:ext uri="{FF2B5EF4-FFF2-40B4-BE49-F238E27FC236}">
                <a16:creationId xmlns:a16="http://schemas.microsoft.com/office/drawing/2014/main" id="{9826E686-5CFD-0C05-D047-4B584DFA4029}"/>
              </a:ext>
            </a:extLst>
          </p:cNvPr>
          <p:cNvGraphicFramePr>
            <a:graphicFrameLocks noGrp="1"/>
          </p:cNvGraphicFramePr>
          <p:nvPr/>
        </p:nvGraphicFramePr>
        <p:xfrm>
          <a:off x="7034704" y="1304316"/>
          <a:ext cx="708872" cy="2091188"/>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84199">
                  <a:extLst>
                    <a:ext uri="{9D8B030D-6E8A-4147-A177-3AD203B41FA5}">
                      <a16:colId xmlns:a16="http://schemas.microsoft.com/office/drawing/2014/main" val="20002"/>
                    </a:ext>
                  </a:extLst>
                </a:gridCol>
                <a:gridCol w="184199">
                  <a:extLst>
                    <a:ext uri="{9D8B030D-6E8A-4147-A177-3AD203B41FA5}">
                      <a16:colId xmlns:a16="http://schemas.microsoft.com/office/drawing/2014/main" val="20003"/>
                    </a:ext>
                  </a:extLst>
                </a:gridCol>
                <a:gridCol w="197599">
                  <a:extLst>
                    <a:ext uri="{9D8B030D-6E8A-4147-A177-3AD203B41FA5}">
                      <a16:colId xmlns:a16="http://schemas.microsoft.com/office/drawing/2014/main" val="20004"/>
                    </a:ext>
                  </a:extLst>
                </a:gridCol>
              </a:tblGrid>
              <a:tr h="302394">
                <a:tc>
                  <a:txBody>
                    <a:bodyPr/>
                    <a:lstStyle/>
                    <a:p>
                      <a:pPr algn="ctr"/>
                      <a:endParaRPr lang="en-US" sz="7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42">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10756047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4</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929748"/>
                  </a:ext>
                </a:extLst>
              </a:tr>
            </a:tbl>
          </a:graphicData>
        </a:graphic>
      </p:graphicFrame>
      <p:graphicFrame>
        <p:nvGraphicFramePr>
          <p:cNvPr id="43" name="Table 42">
            <a:extLst>
              <a:ext uri="{FF2B5EF4-FFF2-40B4-BE49-F238E27FC236}">
                <a16:creationId xmlns:a16="http://schemas.microsoft.com/office/drawing/2014/main" id="{9255BA98-E53E-BDF5-E989-F37FD424F50E}"/>
              </a:ext>
            </a:extLst>
          </p:cNvPr>
          <p:cNvGraphicFramePr>
            <a:graphicFrameLocks noGrp="1"/>
          </p:cNvGraphicFramePr>
          <p:nvPr/>
        </p:nvGraphicFramePr>
        <p:xfrm>
          <a:off x="5993537" y="1304315"/>
          <a:ext cx="851041" cy="231540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gridCol w="174143">
                  <a:extLst>
                    <a:ext uri="{9D8B030D-6E8A-4147-A177-3AD203B41FA5}">
                      <a16:colId xmlns:a16="http://schemas.microsoft.com/office/drawing/2014/main" val="20005"/>
                    </a:ext>
                  </a:extLst>
                </a:gridCol>
              </a:tblGrid>
              <a:tr h="301057">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4414">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3</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4</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4393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43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8</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44" name="Rectangle 43">
            <a:extLst>
              <a:ext uri="{FF2B5EF4-FFF2-40B4-BE49-F238E27FC236}">
                <a16:creationId xmlns:a16="http://schemas.microsoft.com/office/drawing/2014/main" id="{534B18A7-97BC-E1CA-D809-C9B06173327D}"/>
              </a:ext>
            </a:extLst>
          </p:cNvPr>
          <p:cNvSpPr/>
          <p:nvPr/>
        </p:nvSpPr>
        <p:spPr>
          <a:xfrm>
            <a:off x="6140918" y="1595962"/>
            <a:ext cx="718101" cy="1019680"/>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2BC38A36-C003-C305-A910-6C6C7C2FC9E4}"/>
              </a:ext>
            </a:extLst>
          </p:cNvPr>
          <p:cNvSpPr txBox="1"/>
          <p:nvPr/>
        </p:nvSpPr>
        <p:spPr>
          <a:xfrm>
            <a:off x="679943" y="5382727"/>
            <a:ext cx="5208666" cy="369332"/>
          </a:xfrm>
          <a:prstGeom prst="rect">
            <a:avLst/>
          </a:prstGeom>
          <a:noFill/>
        </p:spPr>
        <p:txBody>
          <a:bodyPr wrap="square" rtlCol="0">
            <a:spAutoFit/>
          </a:bodyPr>
          <a:lstStyle/>
          <a:p>
            <a:r>
              <a:rPr lang="en-US" dirty="0"/>
              <a:t>Select a modified relation (</a:t>
            </a:r>
            <a:r>
              <a:rPr lang="en-US" i="1" dirty="0">
                <a:latin typeface="Times New Roman" panose="02020603050405020304" pitchFamily="18" charset="0"/>
                <a:cs typeface="Times New Roman" panose="02020603050405020304" pitchFamily="18" charset="0"/>
              </a:rPr>
              <a:t>R</a:t>
            </a:r>
            <a:r>
              <a:rPr lang="en-US" baseline="-25000" dirty="0">
                <a:latin typeface="Times New Roman" panose="02020603050405020304" pitchFamily="18" charset="0"/>
                <a:cs typeface="Times New Roman" panose="02020603050405020304" pitchFamily="18" charset="0"/>
              </a:rPr>
              <a:t>1</a:t>
            </a:r>
            <a:r>
              <a:rPr lang="en-US" dirty="0"/>
              <a:t>)</a:t>
            </a:r>
            <a:endParaRPr lang="en-US" sz="1600" dirty="0"/>
          </a:p>
        </p:txBody>
      </p:sp>
      <p:sp>
        <p:nvSpPr>
          <p:cNvPr id="46" name="TextBox 45">
            <a:extLst>
              <a:ext uri="{FF2B5EF4-FFF2-40B4-BE49-F238E27FC236}">
                <a16:creationId xmlns:a16="http://schemas.microsoft.com/office/drawing/2014/main" id="{82C73A52-D925-4F36-2225-3F688E38D570}"/>
              </a:ext>
            </a:extLst>
          </p:cNvPr>
          <p:cNvSpPr txBox="1"/>
          <p:nvPr/>
        </p:nvSpPr>
        <p:spPr>
          <a:xfrm>
            <a:off x="5741569" y="129469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1</a:t>
            </a:r>
          </a:p>
        </p:txBody>
      </p:sp>
      <p:sp>
        <p:nvSpPr>
          <p:cNvPr id="47" name="TextBox 46">
            <a:extLst>
              <a:ext uri="{FF2B5EF4-FFF2-40B4-BE49-F238E27FC236}">
                <a16:creationId xmlns:a16="http://schemas.microsoft.com/office/drawing/2014/main" id="{764A83BD-C8C5-754A-76AE-B8B69D9AE5CA}"/>
              </a:ext>
            </a:extLst>
          </p:cNvPr>
          <p:cNvSpPr txBox="1"/>
          <p:nvPr/>
        </p:nvSpPr>
        <p:spPr>
          <a:xfrm>
            <a:off x="6782745" y="1273998"/>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2</a:t>
            </a:r>
          </a:p>
        </p:txBody>
      </p:sp>
      <p:graphicFrame>
        <p:nvGraphicFramePr>
          <p:cNvPr id="48" name="Table 47">
            <a:extLst>
              <a:ext uri="{FF2B5EF4-FFF2-40B4-BE49-F238E27FC236}">
                <a16:creationId xmlns:a16="http://schemas.microsoft.com/office/drawing/2014/main" id="{52359923-599B-E966-79B6-FC53533B2835}"/>
              </a:ext>
            </a:extLst>
          </p:cNvPr>
          <p:cNvGraphicFramePr>
            <a:graphicFrameLocks noGrp="1"/>
          </p:cNvGraphicFramePr>
          <p:nvPr/>
        </p:nvGraphicFramePr>
        <p:xfrm>
          <a:off x="7933702" y="1304315"/>
          <a:ext cx="676898" cy="209101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tblGrid>
              <a:tr h="302368">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B</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2</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4437248"/>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4</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205070953"/>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5</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85910159"/>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6</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9" name="TextBox 48">
            <a:extLst>
              <a:ext uri="{FF2B5EF4-FFF2-40B4-BE49-F238E27FC236}">
                <a16:creationId xmlns:a16="http://schemas.microsoft.com/office/drawing/2014/main" id="{D5079A23-6D12-D1D7-50A1-315EEDF891B7}"/>
              </a:ext>
            </a:extLst>
          </p:cNvPr>
          <p:cNvSpPr txBox="1"/>
          <p:nvPr/>
        </p:nvSpPr>
        <p:spPr>
          <a:xfrm>
            <a:off x="7686361" y="126361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3</a:t>
            </a:r>
          </a:p>
        </p:txBody>
      </p:sp>
      <p:graphicFrame>
        <p:nvGraphicFramePr>
          <p:cNvPr id="50" name="Table 49">
            <a:extLst>
              <a:ext uri="{FF2B5EF4-FFF2-40B4-BE49-F238E27FC236}">
                <a16:creationId xmlns:a16="http://schemas.microsoft.com/office/drawing/2014/main" id="{2DAEE2ED-B95E-B82E-A075-CAA1F1A70A86}"/>
              </a:ext>
            </a:extLst>
          </p:cNvPr>
          <p:cNvGraphicFramePr>
            <a:graphicFrameLocks noGrp="1"/>
          </p:cNvGraphicFramePr>
          <p:nvPr/>
        </p:nvGraphicFramePr>
        <p:xfrm>
          <a:off x="679943" y="1676535"/>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51" name="Table 50">
            <a:extLst>
              <a:ext uri="{FF2B5EF4-FFF2-40B4-BE49-F238E27FC236}">
                <a16:creationId xmlns:a16="http://schemas.microsoft.com/office/drawing/2014/main" id="{1DBEBD50-F45E-E280-E0B3-51FEA4117DA2}"/>
              </a:ext>
            </a:extLst>
          </p:cNvPr>
          <p:cNvGraphicFramePr>
            <a:graphicFrameLocks noGrp="1"/>
          </p:cNvGraphicFramePr>
          <p:nvPr/>
        </p:nvGraphicFramePr>
        <p:xfrm>
          <a:off x="997723" y="1676536"/>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2</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561765212"/>
                  </a:ext>
                </a:extLst>
              </a:tr>
            </a:tbl>
          </a:graphicData>
        </a:graphic>
      </p:graphicFrame>
      <p:graphicFrame>
        <p:nvGraphicFramePr>
          <p:cNvPr id="52" name="Table 51">
            <a:extLst>
              <a:ext uri="{FF2B5EF4-FFF2-40B4-BE49-F238E27FC236}">
                <a16:creationId xmlns:a16="http://schemas.microsoft.com/office/drawing/2014/main" id="{FA31E9B3-B617-9A1B-7046-5E298B5323C0}"/>
              </a:ext>
            </a:extLst>
          </p:cNvPr>
          <p:cNvGraphicFramePr>
            <a:graphicFrameLocks noGrp="1"/>
          </p:cNvGraphicFramePr>
          <p:nvPr/>
        </p:nvGraphicFramePr>
        <p:xfrm>
          <a:off x="1315502"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3</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94898139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90049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950097656"/>
                  </a:ext>
                </a:extLst>
              </a:tr>
            </a:tbl>
          </a:graphicData>
        </a:graphic>
      </p:graphicFrame>
      <p:sp>
        <p:nvSpPr>
          <p:cNvPr id="53" name="TextBox 52">
            <a:extLst>
              <a:ext uri="{FF2B5EF4-FFF2-40B4-BE49-F238E27FC236}">
                <a16:creationId xmlns:a16="http://schemas.microsoft.com/office/drawing/2014/main" id="{5A04A520-C07E-71E0-547B-03FCEA39A4A0}"/>
              </a:ext>
            </a:extLst>
          </p:cNvPr>
          <p:cNvSpPr txBox="1"/>
          <p:nvPr/>
        </p:nvSpPr>
        <p:spPr>
          <a:xfrm>
            <a:off x="443260" y="1269626"/>
            <a:ext cx="1229504" cy="307777"/>
          </a:xfrm>
          <a:prstGeom prst="rect">
            <a:avLst/>
          </a:prstGeom>
          <a:noFill/>
        </p:spPr>
        <p:txBody>
          <a:bodyPr wrap="none" rtlCol="0">
            <a:spAutoFit/>
          </a:bodyPr>
          <a:lstStyle/>
          <a:p>
            <a:r>
              <a:rPr lang="en-US" sz="1400" dirty="0"/>
              <a:t>Living Tuples</a:t>
            </a:r>
          </a:p>
        </p:txBody>
      </p:sp>
      <p:sp>
        <p:nvSpPr>
          <p:cNvPr id="54" name="TextBox 53">
            <a:extLst>
              <a:ext uri="{FF2B5EF4-FFF2-40B4-BE49-F238E27FC236}">
                <a16:creationId xmlns:a16="http://schemas.microsoft.com/office/drawing/2014/main" id="{917748A4-F7A7-2DBE-9043-5BFC9F2779EF}"/>
              </a:ext>
            </a:extLst>
          </p:cNvPr>
          <p:cNvSpPr txBox="1"/>
          <p:nvPr/>
        </p:nvSpPr>
        <p:spPr>
          <a:xfrm>
            <a:off x="679943" y="5382727"/>
            <a:ext cx="1107996" cy="369332"/>
          </a:xfrm>
          <a:prstGeom prst="rect">
            <a:avLst/>
          </a:prstGeom>
          <a:noFill/>
        </p:spPr>
        <p:txBody>
          <a:bodyPr wrap="none" rtlCol="0">
            <a:spAutoFit/>
          </a:bodyPr>
          <a:lstStyle/>
          <a:p>
            <a:r>
              <a:rPr lang="en-US" dirty="0"/>
              <a:t>	</a:t>
            </a:r>
          </a:p>
        </p:txBody>
      </p:sp>
      <p:sp>
        <p:nvSpPr>
          <p:cNvPr id="55" name="TextBox 54">
            <a:extLst>
              <a:ext uri="{FF2B5EF4-FFF2-40B4-BE49-F238E27FC236}">
                <a16:creationId xmlns:a16="http://schemas.microsoft.com/office/drawing/2014/main" id="{0E59FB03-B9CC-7300-AD3B-F435973A4DDE}"/>
              </a:ext>
            </a:extLst>
          </p:cNvPr>
          <p:cNvSpPr txBox="1"/>
          <p:nvPr/>
        </p:nvSpPr>
        <p:spPr>
          <a:xfrm>
            <a:off x="679943" y="5382727"/>
            <a:ext cx="5102506" cy="369332"/>
          </a:xfrm>
          <a:prstGeom prst="rect">
            <a:avLst/>
          </a:prstGeom>
          <a:noFill/>
        </p:spPr>
        <p:txBody>
          <a:bodyPr wrap="square" rtlCol="0">
            <a:spAutoFit/>
          </a:bodyPr>
          <a:lstStyle/>
          <a:p>
            <a:r>
              <a:rPr lang="en-US" dirty="0"/>
              <a:t>CT runs and removes </a:t>
            </a:r>
            <a:r>
              <a:rPr lang="en-US" sz="1600" dirty="0"/>
              <a:t>〈</a:t>
            </a:r>
            <a:r>
              <a:rPr lang="en-US" sz="1600" i="1" dirty="0"/>
              <a:t>A</a:t>
            </a:r>
            <a:r>
              <a:rPr lang="en-US" sz="1600" dirty="0"/>
              <a:t>,0〉, updates living tuples </a:t>
            </a:r>
          </a:p>
        </p:txBody>
      </p:sp>
      <p:sp>
        <p:nvSpPr>
          <p:cNvPr id="56" name="TextBox 107">
            <a:extLst>
              <a:ext uri="{FF2B5EF4-FFF2-40B4-BE49-F238E27FC236}">
                <a16:creationId xmlns:a16="http://schemas.microsoft.com/office/drawing/2014/main" id="{F1298B50-86F1-5222-56D5-E82EE9EE9178}"/>
              </a:ext>
            </a:extLst>
          </p:cNvPr>
          <p:cNvSpPr txBox="1">
            <a:spLocks noChangeArrowheads="1"/>
          </p:cNvSpPr>
          <p:nvPr/>
        </p:nvSpPr>
        <p:spPr bwMode="auto">
          <a:xfrm>
            <a:off x="6911255" y="5274878"/>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57" name="TextBox 107">
            <a:extLst>
              <a:ext uri="{FF2B5EF4-FFF2-40B4-BE49-F238E27FC236}">
                <a16:creationId xmlns:a16="http://schemas.microsoft.com/office/drawing/2014/main" id="{6383DB6A-965C-31C3-3BEC-483B51F4B2D7}"/>
              </a:ext>
            </a:extLst>
          </p:cNvPr>
          <p:cNvSpPr txBox="1">
            <a:spLocks noChangeArrowheads="1"/>
          </p:cNvSpPr>
          <p:nvPr/>
        </p:nvSpPr>
        <p:spPr bwMode="auto">
          <a:xfrm>
            <a:off x="7299392" y="3705504"/>
            <a:ext cx="533400" cy="276225"/>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58" name="AutoShape 11">
            <a:extLst>
              <a:ext uri="{FF2B5EF4-FFF2-40B4-BE49-F238E27FC236}">
                <a16:creationId xmlns:a16="http://schemas.microsoft.com/office/drawing/2014/main" id="{0B32AFD2-630A-5FF5-FBF9-ED3B9363EBE6}"/>
              </a:ext>
            </a:extLst>
          </p:cNvPr>
          <p:cNvSpPr>
            <a:spLocks noChangeArrowheads="1"/>
          </p:cNvSpPr>
          <p:nvPr/>
        </p:nvSpPr>
        <p:spPr bwMode="auto">
          <a:xfrm rot="10800000" flipH="1" flipV="1">
            <a:off x="7010903" y="4014189"/>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a:t>
            </a:r>
          </a:p>
        </p:txBody>
      </p:sp>
      <p:sp>
        <p:nvSpPr>
          <p:cNvPr id="59" name="AutoShape 11">
            <a:extLst>
              <a:ext uri="{FF2B5EF4-FFF2-40B4-BE49-F238E27FC236}">
                <a16:creationId xmlns:a16="http://schemas.microsoft.com/office/drawing/2014/main" id="{95D7D023-01C4-9BD9-EF75-E3888691FF5D}"/>
              </a:ext>
            </a:extLst>
          </p:cNvPr>
          <p:cNvSpPr>
            <a:spLocks noChangeArrowheads="1"/>
          </p:cNvSpPr>
          <p:nvPr/>
        </p:nvSpPr>
        <p:spPr bwMode="auto">
          <a:xfrm rot="10800000" flipH="1" flipV="1">
            <a:off x="6675625" y="4936064"/>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A,C,F</a:t>
            </a:r>
          </a:p>
        </p:txBody>
      </p:sp>
      <p:sp>
        <p:nvSpPr>
          <p:cNvPr id="60" name="AutoShape 11">
            <a:extLst>
              <a:ext uri="{FF2B5EF4-FFF2-40B4-BE49-F238E27FC236}">
                <a16:creationId xmlns:a16="http://schemas.microsoft.com/office/drawing/2014/main" id="{398132DC-473F-53CA-C195-C25E224AD75F}"/>
              </a:ext>
            </a:extLst>
          </p:cNvPr>
          <p:cNvSpPr>
            <a:spLocks noChangeArrowheads="1"/>
          </p:cNvSpPr>
          <p:nvPr/>
        </p:nvSpPr>
        <p:spPr bwMode="auto">
          <a:xfrm rot="10800000" flipH="1" flipV="1">
            <a:off x="7646031" y="4934921"/>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B,C,E</a:t>
            </a:r>
          </a:p>
        </p:txBody>
      </p:sp>
      <p:cxnSp>
        <p:nvCxnSpPr>
          <p:cNvPr id="61" name="Straight Connector 60">
            <a:extLst>
              <a:ext uri="{FF2B5EF4-FFF2-40B4-BE49-F238E27FC236}">
                <a16:creationId xmlns:a16="http://schemas.microsoft.com/office/drawing/2014/main" id="{0D8BC7EF-EF17-F51C-1890-8080FC75BBB0}"/>
              </a:ext>
            </a:extLst>
          </p:cNvPr>
          <p:cNvCxnSpPr>
            <a:cxnSpLocks/>
            <a:stCxn id="59" idx="0"/>
            <a:endCxn id="58" idx="2"/>
          </p:cNvCxnSpPr>
          <p:nvPr/>
        </p:nvCxnSpPr>
        <p:spPr>
          <a:xfrm flipV="1">
            <a:off x="7018525" y="4343373"/>
            <a:ext cx="543838" cy="592691"/>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0A8635A7-34DE-A090-29FA-7F8AC49724E6}"/>
              </a:ext>
            </a:extLst>
          </p:cNvPr>
          <p:cNvCxnSpPr>
            <a:stCxn id="60" idx="0"/>
            <a:endCxn id="58" idx="2"/>
          </p:cNvCxnSpPr>
          <p:nvPr/>
        </p:nvCxnSpPr>
        <p:spPr>
          <a:xfrm flipH="1" flipV="1">
            <a:off x="7562363" y="4343373"/>
            <a:ext cx="426568" cy="591548"/>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63" name="TextBox 107">
            <a:extLst>
              <a:ext uri="{FF2B5EF4-FFF2-40B4-BE49-F238E27FC236}">
                <a16:creationId xmlns:a16="http://schemas.microsoft.com/office/drawing/2014/main" id="{49E27166-8B01-2053-9818-91A1635D0F0C}"/>
              </a:ext>
            </a:extLst>
          </p:cNvPr>
          <p:cNvSpPr txBox="1">
            <a:spLocks noChangeArrowheads="1"/>
          </p:cNvSpPr>
          <p:nvPr/>
        </p:nvSpPr>
        <p:spPr bwMode="auto">
          <a:xfrm>
            <a:off x="6820403" y="4489696"/>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A,C</a:t>
            </a:r>
            <a:endParaRPr lang="en-US" i="1" baseline="-25000" dirty="0">
              <a:latin typeface="Times New Roman"/>
              <a:cs typeface="Times New Roman"/>
            </a:endParaRPr>
          </a:p>
        </p:txBody>
      </p:sp>
      <p:sp>
        <p:nvSpPr>
          <p:cNvPr id="64" name="TextBox 107">
            <a:extLst>
              <a:ext uri="{FF2B5EF4-FFF2-40B4-BE49-F238E27FC236}">
                <a16:creationId xmlns:a16="http://schemas.microsoft.com/office/drawing/2014/main" id="{78868288-9E0F-630D-438C-D60CB8A8917B}"/>
              </a:ext>
            </a:extLst>
          </p:cNvPr>
          <p:cNvSpPr txBox="1">
            <a:spLocks noChangeArrowheads="1"/>
          </p:cNvSpPr>
          <p:nvPr/>
        </p:nvSpPr>
        <p:spPr bwMode="auto">
          <a:xfrm>
            <a:off x="7878982" y="4500647"/>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B,C</a:t>
            </a:r>
            <a:endParaRPr lang="en-US" i="1" baseline="-25000" dirty="0">
              <a:latin typeface="Times New Roman"/>
              <a:cs typeface="Times New Roman"/>
            </a:endParaRPr>
          </a:p>
        </p:txBody>
      </p:sp>
      <p:sp>
        <p:nvSpPr>
          <p:cNvPr id="65" name="TextBox 107">
            <a:extLst>
              <a:ext uri="{FF2B5EF4-FFF2-40B4-BE49-F238E27FC236}">
                <a16:creationId xmlns:a16="http://schemas.microsoft.com/office/drawing/2014/main" id="{5D2CB8C7-BFEF-609C-2599-F00C99447116}"/>
              </a:ext>
            </a:extLst>
          </p:cNvPr>
          <p:cNvSpPr txBox="1">
            <a:spLocks noChangeArrowheads="1"/>
          </p:cNvSpPr>
          <p:nvPr/>
        </p:nvSpPr>
        <p:spPr bwMode="auto">
          <a:xfrm>
            <a:off x="7404300" y="5111430"/>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C</a:t>
            </a:r>
            <a:endParaRPr lang="en-US" i="1" baseline="-25000" dirty="0">
              <a:latin typeface="Times New Roman"/>
              <a:cs typeface="Times New Roman"/>
            </a:endParaRPr>
          </a:p>
        </p:txBody>
      </p:sp>
      <p:sp>
        <p:nvSpPr>
          <p:cNvPr id="66" name="TextBox 107">
            <a:extLst>
              <a:ext uri="{FF2B5EF4-FFF2-40B4-BE49-F238E27FC236}">
                <a16:creationId xmlns:a16="http://schemas.microsoft.com/office/drawing/2014/main" id="{C8A07A9D-6F57-A2E8-E4A0-64ED5E22F0EA}"/>
              </a:ext>
            </a:extLst>
          </p:cNvPr>
          <p:cNvSpPr txBox="1">
            <a:spLocks noChangeArrowheads="1"/>
          </p:cNvSpPr>
          <p:nvPr/>
        </p:nvSpPr>
        <p:spPr bwMode="auto">
          <a:xfrm>
            <a:off x="7894345" y="526296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cxnSp>
        <p:nvCxnSpPr>
          <p:cNvPr id="67" name="Straight Connector 66">
            <a:extLst>
              <a:ext uri="{FF2B5EF4-FFF2-40B4-BE49-F238E27FC236}">
                <a16:creationId xmlns:a16="http://schemas.microsoft.com/office/drawing/2014/main" id="{739515D3-BAEB-3A1A-07BF-F8F0B83A24AD}"/>
              </a:ext>
            </a:extLst>
          </p:cNvPr>
          <p:cNvCxnSpPr>
            <a:cxnSpLocks/>
            <a:stCxn id="59" idx="3"/>
            <a:endCxn id="60" idx="1"/>
          </p:cNvCxnSpPr>
          <p:nvPr/>
        </p:nvCxnSpPr>
        <p:spPr>
          <a:xfrm>
            <a:off x="7361425" y="5099513"/>
            <a:ext cx="284606" cy="0"/>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graphicFrame>
        <p:nvGraphicFramePr>
          <p:cNvPr id="68" name="Table 67">
            <a:extLst>
              <a:ext uri="{FF2B5EF4-FFF2-40B4-BE49-F238E27FC236}">
                <a16:creationId xmlns:a16="http://schemas.microsoft.com/office/drawing/2014/main" id="{867EE9E2-72AB-B2CF-0352-EFBD31052C17}"/>
              </a:ext>
            </a:extLst>
          </p:cNvPr>
          <p:cNvGraphicFramePr>
            <a:graphicFrameLocks noGrp="1"/>
          </p:cNvGraphicFramePr>
          <p:nvPr/>
        </p:nvGraphicFramePr>
        <p:xfrm>
          <a:off x="684512" y="1676535"/>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69" name="Table 68">
            <a:extLst>
              <a:ext uri="{FF2B5EF4-FFF2-40B4-BE49-F238E27FC236}">
                <a16:creationId xmlns:a16="http://schemas.microsoft.com/office/drawing/2014/main" id="{5C6DDD9F-709E-E4F5-EB0C-4AFEFCA926B9}"/>
              </a:ext>
            </a:extLst>
          </p:cNvPr>
          <p:cNvGraphicFramePr>
            <a:graphicFrameLocks noGrp="1"/>
          </p:cNvGraphicFramePr>
          <p:nvPr/>
        </p:nvGraphicFramePr>
        <p:xfrm>
          <a:off x="997723" y="1673803"/>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2</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6978553"/>
                  </a:ext>
                </a:extLst>
              </a:tr>
            </a:tbl>
          </a:graphicData>
        </a:graphic>
      </p:graphicFrame>
      <p:graphicFrame>
        <p:nvGraphicFramePr>
          <p:cNvPr id="70" name="Table 69">
            <a:extLst>
              <a:ext uri="{FF2B5EF4-FFF2-40B4-BE49-F238E27FC236}">
                <a16:creationId xmlns:a16="http://schemas.microsoft.com/office/drawing/2014/main" id="{35FFD9BA-7DB4-C5F3-6E07-B36E1D1A136A}"/>
              </a:ext>
            </a:extLst>
          </p:cNvPr>
          <p:cNvGraphicFramePr>
            <a:graphicFrameLocks noGrp="1"/>
          </p:cNvGraphicFramePr>
          <p:nvPr/>
        </p:nvGraphicFramePr>
        <p:xfrm>
          <a:off x="2337079" y="2356882"/>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endParaRPr lang="en-US" sz="1300" i="1"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71" name="Table 70">
            <a:extLst>
              <a:ext uri="{FF2B5EF4-FFF2-40B4-BE49-F238E27FC236}">
                <a16:creationId xmlns:a16="http://schemas.microsoft.com/office/drawing/2014/main" id="{1F8680F9-8E1C-0550-95CF-79F7E0DDEB49}"/>
              </a:ext>
            </a:extLst>
          </p:cNvPr>
          <p:cNvGraphicFramePr>
            <a:graphicFrameLocks noGrp="1"/>
          </p:cNvGraphicFramePr>
          <p:nvPr/>
        </p:nvGraphicFramePr>
        <p:xfrm>
          <a:off x="2868849" y="2352587"/>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A,</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72" name="Rectangle 71">
            <a:extLst>
              <a:ext uri="{FF2B5EF4-FFF2-40B4-BE49-F238E27FC236}">
                <a16:creationId xmlns:a16="http://schemas.microsoft.com/office/drawing/2014/main" id="{DABD67C4-838B-6DAE-B452-A7291E667FAE}"/>
              </a:ext>
            </a:extLst>
          </p:cNvPr>
          <p:cNvSpPr/>
          <p:nvPr/>
        </p:nvSpPr>
        <p:spPr>
          <a:xfrm>
            <a:off x="2534734" y="3159013"/>
            <a:ext cx="312906" cy="369332"/>
          </a:xfrm>
          <a:prstGeom prst="rect">
            <a:avLst/>
          </a:prstGeom>
        </p:spPr>
        <p:txBody>
          <a:bodyPr wrap="none">
            <a:spAutoFit/>
          </a:bodyPr>
          <a:lstStyle/>
          <a:p>
            <a:r>
              <a:rPr lang="en-US" dirty="0">
                <a:solidFill>
                  <a:srgbClr val="FF0000"/>
                </a:solidFill>
              </a:rPr>
              <a:t>∖</a:t>
            </a:r>
          </a:p>
        </p:txBody>
      </p:sp>
      <p:sp>
        <p:nvSpPr>
          <p:cNvPr id="73" name="Equal 72">
            <a:extLst>
              <a:ext uri="{FF2B5EF4-FFF2-40B4-BE49-F238E27FC236}">
                <a16:creationId xmlns:a16="http://schemas.microsoft.com/office/drawing/2014/main" id="{6507C07A-0FD6-EDE7-0F82-18711B2491B5}"/>
              </a:ext>
            </a:extLst>
          </p:cNvPr>
          <p:cNvSpPr/>
          <p:nvPr/>
        </p:nvSpPr>
        <p:spPr>
          <a:xfrm>
            <a:off x="3153653" y="3240437"/>
            <a:ext cx="242771" cy="242771"/>
          </a:xfrm>
          <a:prstGeom prst="mathEqual">
            <a:avLst/>
          </a:prstGeom>
          <a:solidFill>
            <a:schemeClr val="bg2">
              <a:lumMod val="40000"/>
              <a:lumOff val="60000"/>
              <a:alpha val="69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4" name="Table 73">
            <a:extLst>
              <a:ext uri="{FF2B5EF4-FFF2-40B4-BE49-F238E27FC236}">
                <a16:creationId xmlns:a16="http://schemas.microsoft.com/office/drawing/2014/main" id="{AF9F3167-3C6D-4DC9-EAEF-CC6DA49ED68F}"/>
              </a:ext>
            </a:extLst>
          </p:cNvPr>
          <p:cNvGraphicFramePr>
            <a:graphicFrameLocks noGrp="1"/>
          </p:cNvGraphicFramePr>
          <p:nvPr/>
        </p:nvGraphicFramePr>
        <p:xfrm>
          <a:off x="3484650" y="2370729"/>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75" name="TextBox 74">
            <a:extLst>
              <a:ext uri="{FF2B5EF4-FFF2-40B4-BE49-F238E27FC236}">
                <a16:creationId xmlns:a16="http://schemas.microsoft.com/office/drawing/2014/main" id="{46C8A140-101C-A242-CD0A-1EAD4BFA9FAE}"/>
              </a:ext>
            </a:extLst>
          </p:cNvPr>
          <p:cNvSpPr txBox="1"/>
          <p:nvPr/>
        </p:nvSpPr>
        <p:spPr>
          <a:xfrm>
            <a:off x="1848562" y="1743875"/>
            <a:ext cx="1087926"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Tuples to check in </a:t>
            </a:r>
            <a:r>
              <a:rPr lang="en-US" sz="1400" i="1" dirty="0">
                <a:latin typeface="Times New Roman" panose="02020603050405020304" pitchFamily="18" charset="0"/>
                <a:cs typeface="Times New Roman" panose="02020603050405020304" pitchFamily="18" charset="0"/>
              </a:rPr>
              <a:t>R</a:t>
            </a:r>
            <a:r>
              <a:rPr lang="en-US" sz="1400" baseline="-25000" dirty="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E6E41812-4A2C-4B48-645A-BE980F31E4EB}"/>
              </a:ext>
            </a:extLst>
          </p:cNvPr>
          <p:cNvSpPr txBox="1"/>
          <p:nvPr/>
        </p:nvSpPr>
        <p:spPr>
          <a:xfrm>
            <a:off x="679943" y="5382727"/>
            <a:ext cx="5102506" cy="369332"/>
          </a:xfrm>
          <a:prstGeom prst="rect">
            <a:avLst/>
          </a:prstGeom>
          <a:noFill/>
        </p:spPr>
        <p:txBody>
          <a:bodyPr wrap="square" rtlCol="0">
            <a:spAutoFit/>
          </a:bodyPr>
          <a:lstStyle/>
          <a:p>
            <a:r>
              <a:rPr lang="en-US" dirty="0"/>
              <a:t>Select a non-trivial incident subscope</a:t>
            </a:r>
            <a:endParaRPr lang="en-US" sz="1600" dirty="0"/>
          </a:p>
        </p:txBody>
      </p:sp>
      <p:sp>
        <p:nvSpPr>
          <p:cNvPr id="77" name="TextBox 76">
            <a:extLst>
              <a:ext uri="{FF2B5EF4-FFF2-40B4-BE49-F238E27FC236}">
                <a16:creationId xmlns:a16="http://schemas.microsoft.com/office/drawing/2014/main" id="{960C7F31-C7EF-4673-3DBA-47C6AB7DA1D9}"/>
              </a:ext>
            </a:extLst>
          </p:cNvPr>
          <p:cNvSpPr txBox="1"/>
          <p:nvPr/>
        </p:nvSpPr>
        <p:spPr>
          <a:xfrm>
            <a:off x="679943" y="5403295"/>
            <a:ext cx="6190839" cy="369332"/>
          </a:xfrm>
          <a:prstGeom prst="rect">
            <a:avLst/>
          </a:prstGeom>
          <a:noFill/>
        </p:spPr>
        <p:txBody>
          <a:bodyPr wrap="square" rtlCol="0">
            <a:spAutoFit/>
          </a:bodyPr>
          <a:lstStyle/>
          <a:p>
            <a:r>
              <a:rPr lang="en-US" dirty="0"/>
              <a:t>Skip blocks for subscope that were filtered by CT</a:t>
            </a:r>
            <a:endParaRPr lang="en-US" sz="1600" dirty="0"/>
          </a:p>
        </p:txBody>
      </p:sp>
    </p:spTree>
    <p:extLst>
      <p:ext uri="{BB962C8B-B14F-4D97-AF65-F5344CB8AC3E}">
        <p14:creationId xmlns:p14="http://schemas.microsoft.com/office/powerpoint/2010/main" val="126905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5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9" presetClass="emph" presetSubtype="0" grpId="0" nodeType="withEffect">
                                  <p:stCondLst>
                                    <p:cond delay="0"/>
                                  </p:stCondLst>
                                  <p:childTnLst>
                                    <p:set>
                                      <p:cBhvr>
                                        <p:cTn id="36" dur="indefinite"/>
                                        <p:tgtEl>
                                          <p:spTgt spid="60"/>
                                        </p:tgtEl>
                                        <p:attrNameLst>
                                          <p:attrName>style.opacity</p:attrName>
                                        </p:attrNameLst>
                                      </p:cBhvr>
                                      <p:to>
                                        <p:strVal val="0.25"/>
                                      </p:to>
                                    </p:set>
                                    <p:animEffect filter="image" prLst="opacity: 0.25">
                                      <p:cBhvr rctx="IE">
                                        <p:cTn id="37" dur="indefinite"/>
                                        <p:tgtEl>
                                          <p:spTgt spid="60"/>
                                        </p:tgtEl>
                                      </p:cBhvr>
                                    </p:animEffect>
                                  </p:childTnLst>
                                </p:cTn>
                              </p:par>
                              <p:par>
                                <p:cTn id="38" presetID="9" presetClass="emph" presetSubtype="0" nodeType="withEffect">
                                  <p:stCondLst>
                                    <p:cond delay="0"/>
                                  </p:stCondLst>
                                  <p:childTnLst>
                                    <p:set>
                                      <p:cBhvr>
                                        <p:cTn id="39" dur="indefinite"/>
                                        <p:tgtEl>
                                          <p:spTgt spid="67"/>
                                        </p:tgtEl>
                                        <p:attrNameLst>
                                          <p:attrName>style.opacity</p:attrName>
                                        </p:attrNameLst>
                                      </p:cBhvr>
                                      <p:to>
                                        <p:strVal val="0.25"/>
                                      </p:to>
                                    </p:set>
                                    <p:animEffect filter="image" prLst="opacity: 0.25">
                                      <p:cBhvr rctx="IE">
                                        <p:cTn id="40" dur="indefinite"/>
                                        <p:tgtEl>
                                          <p:spTgt spid="67"/>
                                        </p:tgtEl>
                                      </p:cBhvr>
                                    </p:animEffect>
                                  </p:childTnLst>
                                </p:cTn>
                              </p:par>
                              <p:par>
                                <p:cTn id="41" presetID="9" presetClass="emph" presetSubtype="0" grpId="0" nodeType="withEffect">
                                  <p:stCondLst>
                                    <p:cond delay="0"/>
                                  </p:stCondLst>
                                  <p:childTnLst>
                                    <p:set>
                                      <p:cBhvr>
                                        <p:cTn id="42" dur="indefinite"/>
                                        <p:tgtEl>
                                          <p:spTgt spid="59"/>
                                        </p:tgtEl>
                                        <p:attrNameLst>
                                          <p:attrName>style.opacity</p:attrName>
                                        </p:attrNameLst>
                                      </p:cBhvr>
                                      <p:to>
                                        <p:strVal val="0.25"/>
                                      </p:to>
                                    </p:set>
                                    <p:animEffect filter="image" prLst="opacity: 0.25">
                                      <p:cBhvr rctx="IE">
                                        <p:cTn id="43" dur="indefinite"/>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0" nodeType="clickEffect">
                                  <p:stCondLst>
                                    <p:cond delay="0"/>
                                  </p:stCondLst>
                                  <p:childTnLst>
                                    <p:set>
                                      <p:cBhvr>
                                        <p:cTn id="47" dur="indefinite"/>
                                        <p:tgtEl>
                                          <p:spTgt spid="65"/>
                                        </p:tgtEl>
                                        <p:attrNameLst>
                                          <p:attrName>style.opacity</p:attrName>
                                        </p:attrNameLst>
                                      </p:cBhvr>
                                      <p:to>
                                        <p:strVal val="0.25"/>
                                      </p:to>
                                    </p:set>
                                    <p:animEffect filter="image" prLst="opacity: 0.25">
                                      <p:cBhvr rctx="IE">
                                        <p:cTn id="48" dur="indefinite"/>
                                        <p:tgtEl>
                                          <p:spTgt spid="65"/>
                                        </p:tgtEl>
                                      </p:cBhvr>
                                    </p:animEffect>
                                  </p:childTnLst>
                                </p:cTn>
                              </p:par>
                              <p:par>
                                <p:cTn id="49" presetID="9" presetClass="emph" presetSubtype="0" grpId="0" nodeType="withEffect">
                                  <p:stCondLst>
                                    <p:cond delay="0"/>
                                  </p:stCondLst>
                                  <p:childTnLst>
                                    <p:set>
                                      <p:cBhvr>
                                        <p:cTn id="50" dur="indefinite"/>
                                        <p:tgtEl>
                                          <p:spTgt spid="64"/>
                                        </p:tgtEl>
                                        <p:attrNameLst>
                                          <p:attrName>style.opacity</p:attrName>
                                        </p:attrNameLst>
                                      </p:cBhvr>
                                      <p:to>
                                        <p:strVal val="0.25"/>
                                      </p:to>
                                    </p:set>
                                    <p:animEffect filter="image" prLst="opacity: 0.25">
                                      <p:cBhvr rctx="IE">
                                        <p:cTn id="51" dur="indefinite"/>
                                        <p:tgtEl>
                                          <p:spTgt spid="64"/>
                                        </p:tgtEl>
                                      </p:cBhvr>
                                    </p:animEffect>
                                  </p:childTnLst>
                                </p:cTn>
                              </p:par>
                              <p:par>
                                <p:cTn id="52" presetID="9" presetClass="emph" presetSubtype="0" nodeType="withEffect">
                                  <p:stCondLst>
                                    <p:cond delay="0"/>
                                  </p:stCondLst>
                                  <p:childTnLst>
                                    <p:set>
                                      <p:cBhvr>
                                        <p:cTn id="53" dur="indefinite"/>
                                        <p:tgtEl>
                                          <p:spTgt spid="62"/>
                                        </p:tgtEl>
                                        <p:attrNameLst>
                                          <p:attrName>style.opacity</p:attrName>
                                        </p:attrNameLst>
                                      </p:cBhvr>
                                      <p:to>
                                        <p:strVal val="0.25"/>
                                      </p:to>
                                    </p:set>
                                    <p:animEffect filter="image" prLst="opacity: 0.25">
                                      <p:cBhvr rctx="IE">
                                        <p:cTn id="54" dur="indefinite"/>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7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p:bldP spid="45" grpId="1"/>
      <p:bldP spid="55" grpId="0"/>
      <p:bldP spid="55" grpId="1"/>
      <p:bldP spid="59" grpId="0" animBg="1"/>
      <p:bldP spid="60" grpId="0" animBg="1"/>
      <p:bldP spid="64" grpId="0"/>
      <p:bldP spid="65" grpId="0"/>
      <p:bldP spid="72" grpId="0"/>
      <p:bldP spid="73" grpId="0" animBg="1"/>
      <p:bldP spid="75" grpId="0"/>
      <p:bldP spid="76" grpId="0"/>
      <p:bldP spid="76" grpId="1"/>
      <p:bldP spid="7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F286-A4B9-26C3-1EAB-8DC83F53DA96}"/>
              </a:ext>
            </a:extLst>
          </p:cNvPr>
          <p:cNvSpPr>
            <a:spLocks noGrp="1"/>
          </p:cNvSpPr>
          <p:nvPr>
            <p:ph type="title"/>
          </p:nvPr>
        </p:nvSpPr>
        <p:spPr/>
        <p:txBody>
          <a:bodyPr/>
          <a:lstStyle/>
          <a:p>
            <a:r>
              <a:rPr lang="en-US" sz="4400" dirty="0"/>
              <a:t>Brief Example of </a:t>
            </a:r>
            <a:r>
              <a:rPr lang="en-US" sz="4400" dirty="0">
                <a:solidFill>
                  <a:srgbClr val="FF6666"/>
                </a:solidFill>
              </a:rPr>
              <a:t>PW-CT</a:t>
            </a:r>
            <a:endParaRPr lang="en-US" dirty="0"/>
          </a:p>
        </p:txBody>
      </p:sp>
      <p:sp>
        <p:nvSpPr>
          <p:cNvPr id="4" name="Date Placeholder 3">
            <a:extLst>
              <a:ext uri="{FF2B5EF4-FFF2-40B4-BE49-F238E27FC236}">
                <a16:creationId xmlns:a16="http://schemas.microsoft.com/office/drawing/2014/main" id="{98BE1293-CF83-69DC-23FD-C5CD3C8D1021}"/>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983C3038-4427-06C3-E9A8-89F89F342E8E}"/>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2820F56D-4C4A-8CA1-EE0F-EF42A4878EA6}"/>
              </a:ext>
            </a:extLst>
          </p:cNvPr>
          <p:cNvSpPr>
            <a:spLocks noGrp="1"/>
          </p:cNvSpPr>
          <p:nvPr>
            <p:ph type="sldNum" sz="quarter" idx="12"/>
          </p:nvPr>
        </p:nvSpPr>
        <p:spPr/>
        <p:txBody>
          <a:bodyPr/>
          <a:lstStyle/>
          <a:p>
            <a:fld id="{1B9EAF26-68E1-BB43-AA6D-380F048E5484}" type="slidenum">
              <a:rPr lang="en-US" altLang="zh-CN" smtClean="0"/>
              <a:pPr/>
              <a:t>52</a:t>
            </a:fld>
            <a:endParaRPr lang="en-US" altLang="zh-CN"/>
          </a:p>
        </p:txBody>
      </p:sp>
      <p:sp>
        <p:nvSpPr>
          <p:cNvPr id="7" name="Rectangle 6">
            <a:extLst>
              <a:ext uri="{FF2B5EF4-FFF2-40B4-BE49-F238E27FC236}">
                <a16:creationId xmlns:a16="http://schemas.microsoft.com/office/drawing/2014/main" id="{D5DAECF3-271D-D4B8-A164-BF5E112D015A}"/>
              </a:ext>
            </a:extLst>
          </p:cNvPr>
          <p:cNvSpPr/>
          <p:nvPr/>
        </p:nvSpPr>
        <p:spPr>
          <a:xfrm>
            <a:off x="7175478" y="1605552"/>
            <a:ext cx="574697" cy="762688"/>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8E5DEE1A-3A08-11BC-3490-A846A9D566EF}"/>
              </a:ext>
            </a:extLst>
          </p:cNvPr>
          <p:cNvGraphicFramePr>
            <a:graphicFrameLocks noGrp="1"/>
          </p:cNvGraphicFramePr>
          <p:nvPr/>
        </p:nvGraphicFramePr>
        <p:xfrm>
          <a:off x="7034704" y="1304316"/>
          <a:ext cx="708872" cy="2091188"/>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84199">
                  <a:extLst>
                    <a:ext uri="{9D8B030D-6E8A-4147-A177-3AD203B41FA5}">
                      <a16:colId xmlns:a16="http://schemas.microsoft.com/office/drawing/2014/main" val="20002"/>
                    </a:ext>
                  </a:extLst>
                </a:gridCol>
                <a:gridCol w="184199">
                  <a:extLst>
                    <a:ext uri="{9D8B030D-6E8A-4147-A177-3AD203B41FA5}">
                      <a16:colId xmlns:a16="http://schemas.microsoft.com/office/drawing/2014/main" val="20003"/>
                    </a:ext>
                  </a:extLst>
                </a:gridCol>
                <a:gridCol w="197599">
                  <a:extLst>
                    <a:ext uri="{9D8B030D-6E8A-4147-A177-3AD203B41FA5}">
                      <a16:colId xmlns:a16="http://schemas.microsoft.com/office/drawing/2014/main" val="20004"/>
                    </a:ext>
                  </a:extLst>
                </a:gridCol>
              </a:tblGrid>
              <a:tr h="302394">
                <a:tc>
                  <a:txBody>
                    <a:bodyPr/>
                    <a:lstStyle/>
                    <a:p>
                      <a:pPr algn="ctr"/>
                      <a:endParaRPr lang="en-US" sz="7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42">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10756047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4</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929748"/>
                  </a:ext>
                </a:extLst>
              </a:tr>
            </a:tbl>
          </a:graphicData>
        </a:graphic>
      </p:graphicFrame>
      <p:sp>
        <p:nvSpPr>
          <p:cNvPr id="9" name="Rectangle 8">
            <a:extLst>
              <a:ext uri="{FF2B5EF4-FFF2-40B4-BE49-F238E27FC236}">
                <a16:creationId xmlns:a16="http://schemas.microsoft.com/office/drawing/2014/main" id="{14B33283-F4C7-4A62-0077-89F249232A79}"/>
              </a:ext>
            </a:extLst>
          </p:cNvPr>
          <p:cNvSpPr/>
          <p:nvPr/>
        </p:nvSpPr>
        <p:spPr>
          <a:xfrm>
            <a:off x="6140918" y="1603984"/>
            <a:ext cx="718101" cy="1019680"/>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AEEF73A-9846-981D-CF6B-AE6D40FAB0B5}"/>
              </a:ext>
            </a:extLst>
          </p:cNvPr>
          <p:cNvSpPr/>
          <p:nvPr/>
        </p:nvSpPr>
        <p:spPr>
          <a:xfrm>
            <a:off x="6311901" y="1593188"/>
            <a:ext cx="358774" cy="263733"/>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4476D653-9D4A-B51C-78D6-63785CC028F8}"/>
              </a:ext>
            </a:extLst>
          </p:cNvPr>
          <p:cNvGraphicFramePr>
            <a:graphicFrameLocks noGrp="1"/>
          </p:cNvGraphicFramePr>
          <p:nvPr/>
        </p:nvGraphicFramePr>
        <p:xfrm>
          <a:off x="1315502"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3</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94898139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90049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950097656"/>
                  </a:ext>
                </a:extLst>
              </a:tr>
            </a:tbl>
          </a:graphicData>
        </a:graphic>
      </p:graphicFrame>
      <p:sp>
        <p:nvSpPr>
          <p:cNvPr id="12" name="TextBox 11">
            <a:extLst>
              <a:ext uri="{FF2B5EF4-FFF2-40B4-BE49-F238E27FC236}">
                <a16:creationId xmlns:a16="http://schemas.microsoft.com/office/drawing/2014/main" id="{8148C819-2B90-2948-ED35-0746581E783F}"/>
              </a:ext>
            </a:extLst>
          </p:cNvPr>
          <p:cNvSpPr txBox="1"/>
          <p:nvPr/>
        </p:nvSpPr>
        <p:spPr>
          <a:xfrm>
            <a:off x="443260" y="1269626"/>
            <a:ext cx="1229504" cy="307777"/>
          </a:xfrm>
          <a:prstGeom prst="rect">
            <a:avLst/>
          </a:prstGeom>
          <a:noFill/>
        </p:spPr>
        <p:txBody>
          <a:bodyPr wrap="none" rtlCol="0">
            <a:spAutoFit/>
          </a:bodyPr>
          <a:lstStyle/>
          <a:p>
            <a:r>
              <a:rPr lang="en-US" sz="1400" dirty="0"/>
              <a:t>Living Tuples</a:t>
            </a:r>
          </a:p>
        </p:txBody>
      </p:sp>
      <p:sp>
        <p:nvSpPr>
          <p:cNvPr id="13" name="TextBox 12">
            <a:extLst>
              <a:ext uri="{FF2B5EF4-FFF2-40B4-BE49-F238E27FC236}">
                <a16:creationId xmlns:a16="http://schemas.microsoft.com/office/drawing/2014/main" id="{3A72E010-7D70-3C2E-865F-8D016C9EB582}"/>
              </a:ext>
            </a:extLst>
          </p:cNvPr>
          <p:cNvSpPr txBox="1"/>
          <p:nvPr/>
        </p:nvSpPr>
        <p:spPr>
          <a:xfrm>
            <a:off x="693610" y="5372127"/>
            <a:ext cx="5208666" cy="369332"/>
          </a:xfrm>
          <a:prstGeom prst="rect">
            <a:avLst/>
          </a:prstGeom>
          <a:noFill/>
        </p:spPr>
        <p:txBody>
          <a:bodyPr wrap="square" rtlCol="0">
            <a:spAutoFit/>
          </a:bodyPr>
          <a:lstStyle/>
          <a:p>
            <a:r>
              <a:rPr lang="en-US" dirty="0"/>
              <a:t>Select the next incident subscope</a:t>
            </a:r>
            <a:endParaRPr lang="en-US" sz="1600" dirty="0"/>
          </a:p>
        </p:txBody>
      </p:sp>
      <p:sp>
        <p:nvSpPr>
          <p:cNvPr id="14" name="TextBox 107">
            <a:extLst>
              <a:ext uri="{FF2B5EF4-FFF2-40B4-BE49-F238E27FC236}">
                <a16:creationId xmlns:a16="http://schemas.microsoft.com/office/drawing/2014/main" id="{BF6CF580-006D-04E5-80FF-501AEBC22582}"/>
              </a:ext>
            </a:extLst>
          </p:cNvPr>
          <p:cNvSpPr txBox="1">
            <a:spLocks noChangeArrowheads="1"/>
          </p:cNvSpPr>
          <p:nvPr/>
        </p:nvSpPr>
        <p:spPr bwMode="auto">
          <a:xfrm>
            <a:off x="6911255" y="5274878"/>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15" name="TextBox 107">
            <a:extLst>
              <a:ext uri="{FF2B5EF4-FFF2-40B4-BE49-F238E27FC236}">
                <a16:creationId xmlns:a16="http://schemas.microsoft.com/office/drawing/2014/main" id="{DC077747-8992-751E-474F-0A3A50687487}"/>
              </a:ext>
            </a:extLst>
          </p:cNvPr>
          <p:cNvSpPr txBox="1">
            <a:spLocks noChangeArrowheads="1"/>
          </p:cNvSpPr>
          <p:nvPr/>
        </p:nvSpPr>
        <p:spPr bwMode="auto">
          <a:xfrm>
            <a:off x="7299392" y="3705504"/>
            <a:ext cx="533400" cy="276225"/>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16" name="AutoShape 11">
            <a:extLst>
              <a:ext uri="{FF2B5EF4-FFF2-40B4-BE49-F238E27FC236}">
                <a16:creationId xmlns:a16="http://schemas.microsoft.com/office/drawing/2014/main" id="{5B8C49F9-27D8-1FEE-5DBC-ED936D8B560D}"/>
              </a:ext>
            </a:extLst>
          </p:cNvPr>
          <p:cNvSpPr>
            <a:spLocks noChangeArrowheads="1"/>
          </p:cNvSpPr>
          <p:nvPr/>
        </p:nvSpPr>
        <p:spPr bwMode="auto">
          <a:xfrm rot="10800000" flipH="1" flipV="1">
            <a:off x="7010903" y="4014189"/>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a:t>
            </a:r>
          </a:p>
        </p:txBody>
      </p:sp>
      <p:sp>
        <p:nvSpPr>
          <p:cNvPr id="17" name="AutoShape 11">
            <a:extLst>
              <a:ext uri="{FF2B5EF4-FFF2-40B4-BE49-F238E27FC236}">
                <a16:creationId xmlns:a16="http://schemas.microsoft.com/office/drawing/2014/main" id="{E2D715A5-140F-0B92-3018-B443A27CAAC4}"/>
              </a:ext>
            </a:extLst>
          </p:cNvPr>
          <p:cNvSpPr>
            <a:spLocks noChangeArrowheads="1"/>
          </p:cNvSpPr>
          <p:nvPr/>
        </p:nvSpPr>
        <p:spPr bwMode="auto">
          <a:xfrm rot="10800000" flipH="1" flipV="1">
            <a:off x="6675625" y="4936064"/>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A,C,F</a:t>
            </a:r>
          </a:p>
        </p:txBody>
      </p:sp>
      <p:sp>
        <p:nvSpPr>
          <p:cNvPr id="18" name="AutoShape 11">
            <a:extLst>
              <a:ext uri="{FF2B5EF4-FFF2-40B4-BE49-F238E27FC236}">
                <a16:creationId xmlns:a16="http://schemas.microsoft.com/office/drawing/2014/main" id="{35AFD201-0BFC-E542-8B08-16C90E2D4D25}"/>
              </a:ext>
            </a:extLst>
          </p:cNvPr>
          <p:cNvSpPr>
            <a:spLocks noChangeArrowheads="1"/>
          </p:cNvSpPr>
          <p:nvPr/>
        </p:nvSpPr>
        <p:spPr bwMode="auto">
          <a:xfrm rot="10800000" flipH="1" flipV="1">
            <a:off x="7646031" y="4934921"/>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B,C,E</a:t>
            </a:r>
          </a:p>
        </p:txBody>
      </p:sp>
      <p:cxnSp>
        <p:nvCxnSpPr>
          <p:cNvPr id="19" name="Straight Connector 18">
            <a:extLst>
              <a:ext uri="{FF2B5EF4-FFF2-40B4-BE49-F238E27FC236}">
                <a16:creationId xmlns:a16="http://schemas.microsoft.com/office/drawing/2014/main" id="{7DCEB85F-7686-2256-E07D-32DD5820FC7B}"/>
              </a:ext>
            </a:extLst>
          </p:cNvPr>
          <p:cNvCxnSpPr>
            <a:cxnSpLocks/>
            <a:stCxn id="17" idx="0"/>
            <a:endCxn id="16" idx="2"/>
          </p:cNvCxnSpPr>
          <p:nvPr/>
        </p:nvCxnSpPr>
        <p:spPr>
          <a:xfrm flipV="1">
            <a:off x="7018525" y="4343373"/>
            <a:ext cx="543838" cy="592691"/>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388FD7C-0A41-5766-6F3F-942558479ECD}"/>
              </a:ext>
            </a:extLst>
          </p:cNvPr>
          <p:cNvCxnSpPr>
            <a:stCxn id="18" idx="0"/>
            <a:endCxn id="16" idx="2"/>
          </p:cNvCxnSpPr>
          <p:nvPr/>
        </p:nvCxnSpPr>
        <p:spPr>
          <a:xfrm flipH="1" flipV="1">
            <a:off x="7562363" y="4343373"/>
            <a:ext cx="426568" cy="591548"/>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21" name="TextBox 107">
            <a:extLst>
              <a:ext uri="{FF2B5EF4-FFF2-40B4-BE49-F238E27FC236}">
                <a16:creationId xmlns:a16="http://schemas.microsoft.com/office/drawing/2014/main" id="{EDDA789F-4A5C-287E-A36C-255832F60781}"/>
              </a:ext>
            </a:extLst>
          </p:cNvPr>
          <p:cNvSpPr txBox="1">
            <a:spLocks noChangeArrowheads="1"/>
          </p:cNvSpPr>
          <p:nvPr/>
        </p:nvSpPr>
        <p:spPr bwMode="auto">
          <a:xfrm>
            <a:off x="6820403" y="4489696"/>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A,C</a:t>
            </a:r>
            <a:endParaRPr lang="en-US" i="1" baseline="-25000" dirty="0">
              <a:latin typeface="Times New Roman"/>
              <a:cs typeface="Times New Roman"/>
            </a:endParaRPr>
          </a:p>
        </p:txBody>
      </p:sp>
      <p:sp>
        <p:nvSpPr>
          <p:cNvPr id="22" name="TextBox 107">
            <a:extLst>
              <a:ext uri="{FF2B5EF4-FFF2-40B4-BE49-F238E27FC236}">
                <a16:creationId xmlns:a16="http://schemas.microsoft.com/office/drawing/2014/main" id="{477C40D7-740B-4E67-4DE8-F6E323D8BA09}"/>
              </a:ext>
            </a:extLst>
          </p:cNvPr>
          <p:cNvSpPr txBox="1">
            <a:spLocks noChangeArrowheads="1"/>
          </p:cNvSpPr>
          <p:nvPr/>
        </p:nvSpPr>
        <p:spPr bwMode="auto">
          <a:xfrm>
            <a:off x="7878982" y="4500647"/>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B,C</a:t>
            </a:r>
            <a:endParaRPr lang="en-US" i="1" baseline="-25000" dirty="0">
              <a:latin typeface="Times New Roman"/>
              <a:cs typeface="Times New Roman"/>
            </a:endParaRPr>
          </a:p>
        </p:txBody>
      </p:sp>
      <p:sp>
        <p:nvSpPr>
          <p:cNvPr id="23" name="TextBox 107">
            <a:extLst>
              <a:ext uri="{FF2B5EF4-FFF2-40B4-BE49-F238E27FC236}">
                <a16:creationId xmlns:a16="http://schemas.microsoft.com/office/drawing/2014/main" id="{D21FF70E-F363-1702-A076-E04F80469E0D}"/>
              </a:ext>
            </a:extLst>
          </p:cNvPr>
          <p:cNvSpPr txBox="1">
            <a:spLocks noChangeArrowheads="1"/>
          </p:cNvSpPr>
          <p:nvPr/>
        </p:nvSpPr>
        <p:spPr bwMode="auto">
          <a:xfrm>
            <a:off x="7404300" y="5111430"/>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C</a:t>
            </a:r>
            <a:endParaRPr lang="en-US" i="1" baseline="-25000" dirty="0">
              <a:latin typeface="Times New Roman"/>
              <a:cs typeface="Times New Roman"/>
            </a:endParaRPr>
          </a:p>
        </p:txBody>
      </p:sp>
      <p:sp>
        <p:nvSpPr>
          <p:cNvPr id="24" name="TextBox 107">
            <a:extLst>
              <a:ext uri="{FF2B5EF4-FFF2-40B4-BE49-F238E27FC236}">
                <a16:creationId xmlns:a16="http://schemas.microsoft.com/office/drawing/2014/main" id="{22E17277-4F8D-F202-3CA6-61D293A1BCA2}"/>
              </a:ext>
            </a:extLst>
          </p:cNvPr>
          <p:cNvSpPr txBox="1">
            <a:spLocks noChangeArrowheads="1"/>
          </p:cNvSpPr>
          <p:nvPr/>
        </p:nvSpPr>
        <p:spPr bwMode="auto">
          <a:xfrm>
            <a:off x="7894345" y="526296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cxnSp>
        <p:nvCxnSpPr>
          <p:cNvPr id="25" name="Straight Connector 24">
            <a:extLst>
              <a:ext uri="{FF2B5EF4-FFF2-40B4-BE49-F238E27FC236}">
                <a16:creationId xmlns:a16="http://schemas.microsoft.com/office/drawing/2014/main" id="{295A9DA3-B714-FD87-B3E6-0ABA3B9F3988}"/>
              </a:ext>
            </a:extLst>
          </p:cNvPr>
          <p:cNvCxnSpPr>
            <a:cxnSpLocks/>
            <a:stCxn id="17" idx="3"/>
            <a:endCxn id="18" idx="1"/>
          </p:cNvCxnSpPr>
          <p:nvPr/>
        </p:nvCxnSpPr>
        <p:spPr>
          <a:xfrm>
            <a:off x="7361425" y="5099513"/>
            <a:ext cx="284606" cy="0"/>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graphicFrame>
        <p:nvGraphicFramePr>
          <p:cNvPr id="26" name="Table 25">
            <a:extLst>
              <a:ext uri="{FF2B5EF4-FFF2-40B4-BE49-F238E27FC236}">
                <a16:creationId xmlns:a16="http://schemas.microsoft.com/office/drawing/2014/main" id="{287D1605-ABF9-36E5-AC05-CEE63D8B5AB8}"/>
              </a:ext>
            </a:extLst>
          </p:cNvPr>
          <p:cNvGraphicFramePr>
            <a:graphicFrameLocks noGrp="1"/>
          </p:cNvGraphicFramePr>
          <p:nvPr/>
        </p:nvGraphicFramePr>
        <p:xfrm>
          <a:off x="675764" y="1677083"/>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27" name="Table 26">
            <a:extLst>
              <a:ext uri="{FF2B5EF4-FFF2-40B4-BE49-F238E27FC236}">
                <a16:creationId xmlns:a16="http://schemas.microsoft.com/office/drawing/2014/main" id="{70390F2E-B4B9-5D6D-05F0-3EDE4793A375}"/>
              </a:ext>
            </a:extLst>
          </p:cNvPr>
          <p:cNvGraphicFramePr>
            <a:graphicFrameLocks noGrp="1"/>
          </p:cNvGraphicFramePr>
          <p:nvPr/>
        </p:nvGraphicFramePr>
        <p:xfrm>
          <a:off x="993928"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2</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6978553"/>
                  </a:ext>
                </a:extLst>
              </a:tr>
            </a:tbl>
          </a:graphicData>
        </a:graphic>
      </p:graphicFrame>
      <p:graphicFrame>
        <p:nvGraphicFramePr>
          <p:cNvPr id="28" name="Table 27">
            <a:extLst>
              <a:ext uri="{FF2B5EF4-FFF2-40B4-BE49-F238E27FC236}">
                <a16:creationId xmlns:a16="http://schemas.microsoft.com/office/drawing/2014/main" id="{74862751-2DF4-04C6-767A-9E91CBBD83F2}"/>
              </a:ext>
            </a:extLst>
          </p:cNvPr>
          <p:cNvGraphicFramePr>
            <a:graphicFrameLocks noGrp="1"/>
          </p:cNvGraphicFramePr>
          <p:nvPr/>
        </p:nvGraphicFramePr>
        <p:xfrm>
          <a:off x="2337079" y="2356882"/>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endParaRPr lang="en-US" sz="1300" i="1"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29" name="TextBox 28">
            <a:extLst>
              <a:ext uri="{FF2B5EF4-FFF2-40B4-BE49-F238E27FC236}">
                <a16:creationId xmlns:a16="http://schemas.microsoft.com/office/drawing/2014/main" id="{CAD71575-5E63-90E0-232E-17811BE02BD2}"/>
              </a:ext>
            </a:extLst>
          </p:cNvPr>
          <p:cNvSpPr txBox="1"/>
          <p:nvPr/>
        </p:nvSpPr>
        <p:spPr>
          <a:xfrm>
            <a:off x="1791713" y="1748844"/>
            <a:ext cx="1175942"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Tuples to check in </a:t>
            </a:r>
            <a:r>
              <a:rPr lang="en-US" sz="1400" i="1" dirty="0">
                <a:latin typeface="Times New Roman" panose="02020603050405020304" pitchFamily="18" charset="0"/>
                <a:cs typeface="Times New Roman" panose="02020603050405020304" pitchFamily="18" charset="0"/>
              </a:rPr>
              <a:t>R</a:t>
            </a:r>
            <a:r>
              <a:rPr lang="en-US" sz="1400" baseline="-25000" dirty="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051D1B9-1E3B-2A1D-E01E-BC5A5F980F2A}"/>
              </a:ext>
            </a:extLst>
          </p:cNvPr>
          <p:cNvSpPr txBox="1"/>
          <p:nvPr/>
        </p:nvSpPr>
        <p:spPr>
          <a:xfrm>
            <a:off x="693610" y="5373985"/>
            <a:ext cx="5208666" cy="369332"/>
          </a:xfrm>
          <a:prstGeom prst="rect">
            <a:avLst/>
          </a:prstGeom>
          <a:noFill/>
        </p:spPr>
        <p:txBody>
          <a:bodyPr wrap="square" rtlCol="0">
            <a:spAutoFit/>
          </a:bodyPr>
          <a:lstStyle/>
          <a:p>
            <a:r>
              <a:rPr lang="en-US" dirty="0"/>
              <a:t>Skip blocks for subscope that were filtered by CT</a:t>
            </a:r>
            <a:endParaRPr lang="en-US" sz="1600" dirty="0"/>
          </a:p>
        </p:txBody>
      </p:sp>
      <p:cxnSp>
        <p:nvCxnSpPr>
          <p:cNvPr id="31" name="Straight Arrow Connector 30">
            <a:extLst>
              <a:ext uri="{FF2B5EF4-FFF2-40B4-BE49-F238E27FC236}">
                <a16:creationId xmlns:a16="http://schemas.microsoft.com/office/drawing/2014/main" id="{34253A7D-C44E-4DEB-2AC6-47EB81B26F99}"/>
              </a:ext>
            </a:extLst>
          </p:cNvPr>
          <p:cNvCxnSpPr>
            <a:cxnSpLocks/>
          </p:cNvCxnSpPr>
          <p:nvPr/>
        </p:nvCxnSpPr>
        <p:spPr>
          <a:xfrm>
            <a:off x="5641258" y="1728154"/>
            <a:ext cx="261018" cy="0"/>
          </a:xfrm>
          <a:prstGeom prst="straightConnector1">
            <a:avLst/>
          </a:prstGeom>
          <a:ln w="15875">
            <a:solidFill>
              <a:srgbClr val="FFB400"/>
            </a:solidFill>
            <a:headEnd w="lg" len="med"/>
            <a:tailEnd type="triangle" w="lg" len="med"/>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19D90183-3330-74F8-AE7E-069A139FBB4E}"/>
              </a:ext>
            </a:extLst>
          </p:cNvPr>
          <p:cNvCxnSpPr>
            <a:cxnSpLocks/>
          </p:cNvCxnSpPr>
          <p:nvPr/>
        </p:nvCxnSpPr>
        <p:spPr>
          <a:xfrm>
            <a:off x="2019066" y="2728587"/>
            <a:ext cx="261018" cy="0"/>
          </a:xfrm>
          <a:prstGeom prst="straightConnector1">
            <a:avLst/>
          </a:prstGeom>
          <a:ln w="15875">
            <a:solidFill>
              <a:srgbClr val="FFB400"/>
            </a:solidFill>
            <a:headEnd w="lg" len="med"/>
            <a:tailEnd type="triangle" w="lg" len="med"/>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6723A1C7-12BF-34EA-33B8-E78E4AAA63E8}"/>
              </a:ext>
            </a:extLst>
          </p:cNvPr>
          <p:cNvSpPr txBox="1"/>
          <p:nvPr/>
        </p:nvSpPr>
        <p:spPr>
          <a:xfrm>
            <a:off x="675764" y="5369571"/>
            <a:ext cx="5208666" cy="369332"/>
          </a:xfrm>
          <a:prstGeom prst="rect">
            <a:avLst/>
          </a:prstGeom>
          <a:noFill/>
        </p:spPr>
        <p:txBody>
          <a:bodyPr wrap="square" rtlCol="0">
            <a:spAutoFit/>
          </a:bodyPr>
          <a:lstStyle/>
          <a:p>
            <a:r>
              <a:rPr lang="en-US" dirty="0"/>
              <a:t>Compute block for a removed tuple</a:t>
            </a:r>
            <a:endParaRPr lang="en-US" sz="1600" dirty="0"/>
          </a:p>
        </p:txBody>
      </p:sp>
      <p:graphicFrame>
        <p:nvGraphicFramePr>
          <p:cNvPr id="34" name="Table 33">
            <a:extLst>
              <a:ext uri="{FF2B5EF4-FFF2-40B4-BE49-F238E27FC236}">
                <a16:creationId xmlns:a16="http://schemas.microsoft.com/office/drawing/2014/main" id="{A9ED606A-6D03-8B2D-0BA3-20545F1D5F80}"/>
              </a:ext>
            </a:extLst>
          </p:cNvPr>
          <p:cNvGraphicFramePr>
            <a:graphicFrameLocks noGrp="1"/>
          </p:cNvGraphicFramePr>
          <p:nvPr/>
        </p:nvGraphicFramePr>
        <p:xfrm>
          <a:off x="3677108" y="2358944"/>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C,</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35" name="Table 34">
            <a:extLst>
              <a:ext uri="{FF2B5EF4-FFF2-40B4-BE49-F238E27FC236}">
                <a16:creationId xmlns:a16="http://schemas.microsoft.com/office/drawing/2014/main" id="{AA224BE2-E0E1-6137-A80F-9519BDA30B4D}"/>
              </a:ext>
            </a:extLst>
          </p:cNvPr>
          <p:cNvGraphicFramePr>
            <a:graphicFrameLocks noGrp="1"/>
          </p:cNvGraphicFramePr>
          <p:nvPr/>
        </p:nvGraphicFramePr>
        <p:xfrm>
          <a:off x="3379291" y="2356391"/>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a:t>
                      </a:r>
                      <a:r>
                        <a:rPr lang="en-US" sz="900" i="0" dirty="0">
                          <a:solidFill>
                            <a:srgbClr val="000000"/>
                          </a:solidFill>
                          <a:latin typeface="Times New Roman"/>
                          <a:cs typeface="Times New Roman"/>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36" name="Left Brace 35">
            <a:extLst>
              <a:ext uri="{FF2B5EF4-FFF2-40B4-BE49-F238E27FC236}">
                <a16:creationId xmlns:a16="http://schemas.microsoft.com/office/drawing/2014/main" id="{6B21CE05-2649-AF54-EF1A-CE4ADCACB488}"/>
              </a:ext>
            </a:extLst>
          </p:cNvPr>
          <p:cNvSpPr/>
          <p:nvPr/>
        </p:nvSpPr>
        <p:spPr>
          <a:xfrm rot="5400000">
            <a:off x="3508856" y="1886582"/>
            <a:ext cx="200485" cy="63973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5188E6C7-62EE-F1B7-6875-DB25D244D569}"/>
              </a:ext>
            </a:extLst>
          </p:cNvPr>
          <p:cNvSpPr txBox="1"/>
          <p:nvPr/>
        </p:nvSpPr>
        <p:spPr>
          <a:xfrm>
            <a:off x="2807016" y="1853116"/>
            <a:ext cx="1638514" cy="307777"/>
          </a:xfrm>
          <a:prstGeom prst="rect">
            <a:avLst/>
          </a:prstGeom>
          <a:noFill/>
        </p:spPr>
        <p:txBody>
          <a:bodyPr wrap="square" rtlCol="0">
            <a:spAutoFit/>
          </a:bodyPr>
          <a:lstStyle/>
          <a:p>
            <a:pPr algn="ctr"/>
            <a:r>
              <a:rPr lang="en-US" sz="1400" dirty="0"/>
              <a:t>&amp;</a:t>
            </a:r>
          </a:p>
        </p:txBody>
      </p:sp>
      <p:graphicFrame>
        <p:nvGraphicFramePr>
          <p:cNvPr id="38" name="Table 37">
            <a:extLst>
              <a:ext uri="{FF2B5EF4-FFF2-40B4-BE49-F238E27FC236}">
                <a16:creationId xmlns:a16="http://schemas.microsoft.com/office/drawing/2014/main" id="{974B04F0-0C35-D386-4406-A2370153C8EE}"/>
              </a:ext>
            </a:extLst>
          </p:cNvPr>
          <p:cNvGraphicFramePr>
            <a:graphicFrameLocks noGrp="1"/>
          </p:cNvGraphicFramePr>
          <p:nvPr/>
        </p:nvGraphicFramePr>
        <p:xfrm>
          <a:off x="4285334" y="2361500"/>
          <a:ext cx="279749" cy="1982185"/>
        </p:xfrm>
        <a:graphic>
          <a:graphicData uri="http://schemas.openxmlformats.org/drawingml/2006/table">
            <a:tbl>
              <a:tblPr firstRow="1" bandRow="1">
                <a:tableStyleId>{5C22544A-7EE6-4342-B048-85BDC9FD1C3A}</a:tableStyleId>
              </a:tblPr>
              <a:tblGrid>
                <a:gridCol w="279749">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Block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39" name="Equal 38">
            <a:extLst>
              <a:ext uri="{FF2B5EF4-FFF2-40B4-BE49-F238E27FC236}">
                <a16:creationId xmlns:a16="http://schemas.microsoft.com/office/drawing/2014/main" id="{E1909B63-80C3-6066-F7BA-EC0E52E6FE71}"/>
              </a:ext>
            </a:extLst>
          </p:cNvPr>
          <p:cNvSpPr/>
          <p:nvPr/>
        </p:nvSpPr>
        <p:spPr>
          <a:xfrm>
            <a:off x="3988521" y="3205331"/>
            <a:ext cx="242771" cy="242771"/>
          </a:xfrm>
          <a:prstGeom prst="mathEqual">
            <a:avLst/>
          </a:prstGeom>
          <a:solidFill>
            <a:schemeClr val="bg2">
              <a:lumMod val="40000"/>
              <a:lumOff val="60000"/>
              <a:alpha val="69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0" name="Table 39">
            <a:extLst>
              <a:ext uri="{FF2B5EF4-FFF2-40B4-BE49-F238E27FC236}">
                <a16:creationId xmlns:a16="http://schemas.microsoft.com/office/drawing/2014/main" id="{310A5698-125F-63EB-4626-E1D7C3D9DB63}"/>
              </a:ext>
            </a:extLst>
          </p:cNvPr>
          <p:cNvGraphicFramePr>
            <a:graphicFrameLocks noGrp="1"/>
          </p:cNvGraphicFramePr>
          <p:nvPr/>
        </p:nvGraphicFramePr>
        <p:xfrm>
          <a:off x="5993537" y="1304315"/>
          <a:ext cx="851041" cy="231540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gridCol w="174143">
                  <a:extLst>
                    <a:ext uri="{9D8B030D-6E8A-4147-A177-3AD203B41FA5}">
                      <a16:colId xmlns:a16="http://schemas.microsoft.com/office/drawing/2014/main" val="20005"/>
                    </a:ext>
                  </a:extLst>
                </a:gridCol>
              </a:tblGrid>
              <a:tr h="301057">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4414">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3</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4</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4393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43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8</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41" name="TextBox 40">
            <a:extLst>
              <a:ext uri="{FF2B5EF4-FFF2-40B4-BE49-F238E27FC236}">
                <a16:creationId xmlns:a16="http://schemas.microsoft.com/office/drawing/2014/main" id="{71A18D91-A2ED-54FD-5D64-9A595D0C6BFA}"/>
              </a:ext>
            </a:extLst>
          </p:cNvPr>
          <p:cNvSpPr txBox="1"/>
          <p:nvPr/>
        </p:nvSpPr>
        <p:spPr>
          <a:xfrm>
            <a:off x="5741569" y="129469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1</a:t>
            </a:r>
          </a:p>
        </p:txBody>
      </p:sp>
      <p:sp>
        <p:nvSpPr>
          <p:cNvPr id="42" name="TextBox 41">
            <a:extLst>
              <a:ext uri="{FF2B5EF4-FFF2-40B4-BE49-F238E27FC236}">
                <a16:creationId xmlns:a16="http://schemas.microsoft.com/office/drawing/2014/main" id="{54C58565-8A42-34FE-0722-3151B9706A03}"/>
              </a:ext>
            </a:extLst>
          </p:cNvPr>
          <p:cNvSpPr txBox="1"/>
          <p:nvPr/>
        </p:nvSpPr>
        <p:spPr>
          <a:xfrm>
            <a:off x="6782745" y="1273998"/>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2</a:t>
            </a:r>
          </a:p>
        </p:txBody>
      </p:sp>
      <p:graphicFrame>
        <p:nvGraphicFramePr>
          <p:cNvPr id="43" name="Table 42">
            <a:extLst>
              <a:ext uri="{FF2B5EF4-FFF2-40B4-BE49-F238E27FC236}">
                <a16:creationId xmlns:a16="http://schemas.microsoft.com/office/drawing/2014/main" id="{14A0B0FE-54AA-247D-D263-A4555EE02A5D}"/>
              </a:ext>
            </a:extLst>
          </p:cNvPr>
          <p:cNvGraphicFramePr>
            <a:graphicFrameLocks noGrp="1"/>
          </p:cNvGraphicFramePr>
          <p:nvPr/>
        </p:nvGraphicFramePr>
        <p:xfrm>
          <a:off x="7933702" y="1304315"/>
          <a:ext cx="676898" cy="209101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tblGrid>
              <a:tr h="302368">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B</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2</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4437248"/>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4</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205070953"/>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5</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85910159"/>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6</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4" name="TextBox 43">
            <a:extLst>
              <a:ext uri="{FF2B5EF4-FFF2-40B4-BE49-F238E27FC236}">
                <a16:creationId xmlns:a16="http://schemas.microsoft.com/office/drawing/2014/main" id="{0D4610BD-D632-78E3-ADFB-2AC995E468B0}"/>
              </a:ext>
            </a:extLst>
          </p:cNvPr>
          <p:cNvSpPr txBox="1"/>
          <p:nvPr/>
        </p:nvSpPr>
        <p:spPr>
          <a:xfrm>
            <a:off x="7686361" y="126361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3</a:t>
            </a:r>
          </a:p>
        </p:txBody>
      </p:sp>
    </p:spTree>
    <p:extLst>
      <p:ext uri="{BB962C8B-B14F-4D97-AF65-F5344CB8AC3E}">
        <p14:creationId xmlns:p14="http://schemas.microsoft.com/office/powerpoint/2010/main" val="141088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17"/>
                                        </p:tgtEl>
                                        <p:attrNameLst>
                                          <p:attrName>style.opacity</p:attrName>
                                        </p:attrNameLst>
                                      </p:cBhvr>
                                      <p:to>
                                        <p:strVal val="0.25"/>
                                      </p:to>
                                    </p:set>
                                    <p:animEffect filter="image" prLst="opacity: 0.25">
                                      <p:cBhvr rctx="IE">
                                        <p:cTn id="7" dur="indefinite"/>
                                        <p:tgtEl>
                                          <p:spTgt spid="17"/>
                                        </p:tgtEl>
                                      </p:cBhvr>
                                    </p:animEffect>
                                  </p:childTnLst>
                                </p:cTn>
                              </p:par>
                              <p:par>
                                <p:cTn id="8" presetID="9" presetClass="emph" presetSubtype="0" nodeType="withEffect">
                                  <p:stCondLst>
                                    <p:cond delay="0"/>
                                  </p:stCondLst>
                                  <p:childTnLst>
                                    <p:set>
                                      <p:cBhvr>
                                        <p:cTn id="9" dur="indefinite"/>
                                        <p:tgtEl>
                                          <p:spTgt spid="25"/>
                                        </p:tgtEl>
                                        <p:attrNameLst>
                                          <p:attrName>style.opacity</p:attrName>
                                        </p:attrNameLst>
                                      </p:cBhvr>
                                      <p:to>
                                        <p:strVal val="0.25"/>
                                      </p:to>
                                    </p:set>
                                    <p:animEffect filter="image" prLst="opacity: 0.25">
                                      <p:cBhvr rctx="IE">
                                        <p:cTn id="10" dur="indefinite"/>
                                        <p:tgtEl>
                                          <p:spTgt spid="25"/>
                                        </p:tgtEl>
                                      </p:cBhvr>
                                    </p:animEffect>
                                  </p:childTnLst>
                                </p:cTn>
                              </p:par>
                              <p:par>
                                <p:cTn id="11" presetID="9" presetClass="emph" presetSubtype="0" grpId="0" nodeType="withEffect">
                                  <p:stCondLst>
                                    <p:cond delay="0"/>
                                  </p:stCondLst>
                                  <p:childTnLst>
                                    <p:set>
                                      <p:cBhvr>
                                        <p:cTn id="12" dur="indefinite"/>
                                        <p:tgtEl>
                                          <p:spTgt spid="18"/>
                                        </p:tgtEl>
                                        <p:attrNameLst>
                                          <p:attrName>style.opacity</p:attrName>
                                        </p:attrNameLst>
                                      </p:cBhvr>
                                      <p:to>
                                        <p:strVal val="0.25"/>
                                      </p:to>
                                    </p:set>
                                    <p:animEffect filter="image" prLst="opacity: 0.25">
                                      <p:cBhvr rctx="IE">
                                        <p:cTn id="13" dur="indefinite"/>
                                        <p:tgtEl>
                                          <p:spTgt spid="18"/>
                                        </p:tgtEl>
                                      </p:cBhvr>
                                    </p:animEffect>
                                  </p:childTnLst>
                                </p:cTn>
                              </p:par>
                              <p:par>
                                <p:cTn id="14" presetID="9" presetClass="emph" presetSubtype="0" nodeType="withEffect">
                                  <p:stCondLst>
                                    <p:cond delay="0"/>
                                  </p:stCondLst>
                                  <p:childTnLst>
                                    <p:set>
                                      <p:cBhvr>
                                        <p:cTn id="15" dur="indefinite"/>
                                        <p:tgtEl>
                                          <p:spTgt spid="20"/>
                                        </p:tgtEl>
                                        <p:attrNameLst>
                                          <p:attrName>style.opacity</p:attrName>
                                        </p:attrNameLst>
                                      </p:cBhvr>
                                      <p:to>
                                        <p:strVal val="0.25"/>
                                      </p:to>
                                    </p:set>
                                    <p:animEffect filter="image" prLst="opacity: 0.25">
                                      <p:cBhvr rctx="IE">
                                        <p:cTn id="16" dur="indefinite"/>
                                        <p:tgtEl>
                                          <p:spTgt spid="20"/>
                                        </p:tgtEl>
                                      </p:cBhvr>
                                    </p:animEffect>
                                  </p:childTnLst>
                                </p:cTn>
                              </p:par>
                              <p:par>
                                <p:cTn id="17" presetID="9" presetClass="emph" presetSubtype="0" grpId="0" nodeType="withEffect">
                                  <p:stCondLst>
                                    <p:cond delay="0"/>
                                  </p:stCondLst>
                                  <p:childTnLst>
                                    <p:set>
                                      <p:cBhvr>
                                        <p:cTn id="18" dur="indefinite"/>
                                        <p:tgtEl>
                                          <p:spTgt spid="22"/>
                                        </p:tgtEl>
                                        <p:attrNameLst>
                                          <p:attrName>style.opacity</p:attrName>
                                        </p:attrNameLst>
                                      </p:cBhvr>
                                      <p:to>
                                        <p:strVal val="0.25"/>
                                      </p:to>
                                    </p:set>
                                    <p:animEffect filter="image" prLst="opacity: 0.25">
                                      <p:cBhvr rctx="IE">
                                        <p:cTn id="19" dur="indefinite"/>
                                        <p:tgtEl>
                                          <p:spTgt spid="22"/>
                                        </p:tgtEl>
                                      </p:cBhvr>
                                    </p:animEffect>
                                  </p:childTnLst>
                                </p:cTn>
                              </p:par>
                              <p:par>
                                <p:cTn id="20" presetID="9" presetClass="emph" presetSubtype="0" grpId="0" nodeType="withEffect">
                                  <p:stCondLst>
                                    <p:cond delay="0"/>
                                  </p:stCondLst>
                                  <p:childTnLst>
                                    <p:set>
                                      <p:cBhvr>
                                        <p:cTn id="21" dur="indefinite"/>
                                        <p:tgtEl>
                                          <p:spTgt spid="23"/>
                                        </p:tgtEl>
                                        <p:attrNameLst>
                                          <p:attrName>style.opacity</p:attrName>
                                        </p:attrNameLst>
                                      </p:cBhvr>
                                      <p:to>
                                        <p:strVal val="0.25"/>
                                      </p:to>
                                    </p:set>
                                    <p:animEffect filter="image" prLst="opacity: 0.25">
                                      <p:cBhvr rctx="IE">
                                        <p:cTn id="22" dur="indefinite"/>
                                        <p:tgtEl>
                                          <p:spTgt spid="2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p:cTn id="28" dur="indefinite"/>
                                        <p:tgtEl>
                                          <p:spTgt spid="19"/>
                                        </p:tgtEl>
                                        <p:attrNameLst>
                                          <p:attrName>style.opacity</p:attrName>
                                        </p:attrNameLst>
                                      </p:cBhvr>
                                      <p:to>
                                        <p:strVal val="0.25"/>
                                      </p:to>
                                    </p:set>
                                    <p:animEffect filter="image" prLst="opacity: 0.25">
                                      <p:cBhvr rctx="IE">
                                        <p:cTn id="29" dur="indefinite"/>
                                        <p:tgtEl>
                                          <p:spTgt spid="19"/>
                                        </p:tgtEl>
                                      </p:cBhvr>
                                    </p:animEffect>
                                  </p:childTnLst>
                                </p:cTn>
                              </p:par>
                              <p:par>
                                <p:cTn id="30" presetID="9" presetClass="emph" presetSubtype="0" grpId="0" nodeType="withEffect">
                                  <p:stCondLst>
                                    <p:cond delay="0"/>
                                  </p:stCondLst>
                                  <p:childTnLst>
                                    <p:set>
                                      <p:cBhvr>
                                        <p:cTn id="31" dur="indefinite"/>
                                        <p:tgtEl>
                                          <p:spTgt spid="21"/>
                                        </p:tgtEl>
                                        <p:attrNameLst>
                                          <p:attrName>style.opacity</p:attrName>
                                        </p:attrNameLst>
                                      </p:cBhvr>
                                      <p:to>
                                        <p:strVal val="0.25"/>
                                      </p:to>
                                    </p:set>
                                    <p:animEffect filter="image" prLst="opacity: 0.25">
                                      <p:cBhvr rctx="IE">
                                        <p:cTn id="32" dur="indefinite"/>
                                        <p:tgtEl>
                                          <p:spTgt spid="21"/>
                                        </p:tgtEl>
                                      </p:cBhvr>
                                    </p:animEffect>
                                  </p:childTnLst>
                                </p:cTn>
                              </p:par>
                              <p:par>
                                <p:cTn id="33" presetID="9" presetClass="emph" presetSubtype="0" nodeType="withEffect">
                                  <p:stCondLst>
                                    <p:cond delay="0"/>
                                  </p:stCondLst>
                                  <p:childTnLst>
                                    <p:set>
                                      <p:cBhvr>
                                        <p:cTn id="34" dur="indefinite"/>
                                        <p:tgtEl>
                                          <p:spTgt spid="20"/>
                                        </p:tgtEl>
                                        <p:attrNameLst>
                                          <p:attrName>style.opacity</p:attrName>
                                        </p:attrNameLst>
                                      </p:cBhvr>
                                      <p:to>
                                        <p:strVal val="1"/>
                                      </p:to>
                                    </p:set>
                                    <p:animEffect filter="image" prLst="opacity: 1">
                                      <p:cBhvr rctx="IE">
                                        <p:cTn id="35" dur="indefinite"/>
                                        <p:tgtEl>
                                          <p:spTgt spid="20"/>
                                        </p:tgtEl>
                                      </p:cBhvr>
                                    </p:animEffect>
                                  </p:childTnLst>
                                </p:cTn>
                              </p:par>
                              <p:par>
                                <p:cTn id="36" presetID="9" presetClass="emph" presetSubtype="0" grpId="1" nodeType="withEffect">
                                  <p:stCondLst>
                                    <p:cond delay="0"/>
                                  </p:stCondLst>
                                  <p:childTnLst>
                                    <p:set>
                                      <p:cBhvr>
                                        <p:cTn id="37" dur="indefinite"/>
                                        <p:tgtEl>
                                          <p:spTgt spid="22"/>
                                        </p:tgtEl>
                                        <p:attrNameLst>
                                          <p:attrName>style.opacity</p:attrName>
                                        </p:attrNameLst>
                                      </p:cBhvr>
                                      <p:to>
                                        <p:strVal val="1"/>
                                      </p:to>
                                    </p:set>
                                    <p:animEffect filter="image" prLst="opacity: 1">
                                      <p:cBhvr rctx="IE">
                                        <p:cTn id="38" dur="indefinite"/>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3" grpId="1"/>
      <p:bldP spid="17" grpId="0" animBg="1"/>
      <p:bldP spid="18" grpId="0" animBg="1"/>
      <p:bldP spid="21" grpId="0"/>
      <p:bldP spid="22" grpId="0"/>
      <p:bldP spid="22" grpId="1"/>
      <p:bldP spid="23" grpId="0"/>
      <p:bldP spid="30" grpId="0"/>
      <p:bldP spid="30" grpId="1"/>
      <p:bldP spid="33" grpId="0"/>
      <p:bldP spid="36" grpId="0" animBg="1"/>
      <p:bldP spid="37" grpId="0"/>
      <p:bldP spid="3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F286-A4B9-26C3-1EAB-8DC83F53DA96}"/>
              </a:ext>
            </a:extLst>
          </p:cNvPr>
          <p:cNvSpPr>
            <a:spLocks noGrp="1"/>
          </p:cNvSpPr>
          <p:nvPr>
            <p:ph type="title"/>
          </p:nvPr>
        </p:nvSpPr>
        <p:spPr/>
        <p:txBody>
          <a:bodyPr/>
          <a:lstStyle/>
          <a:p>
            <a:r>
              <a:rPr lang="en-US" sz="4400" dirty="0"/>
              <a:t>Brief Example of </a:t>
            </a:r>
            <a:r>
              <a:rPr lang="en-US" sz="4400" dirty="0">
                <a:solidFill>
                  <a:srgbClr val="FF6666"/>
                </a:solidFill>
              </a:rPr>
              <a:t>PW-CT</a:t>
            </a:r>
            <a:endParaRPr lang="en-US" dirty="0"/>
          </a:p>
        </p:txBody>
      </p:sp>
      <p:sp>
        <p:nvSpPr>
          <p:cNvPr id="4" name="Date Placeholder 3">
            <a:extLst>
              <a:ext uri="{FF2B5EF4-FFF2-40B4-BE49-F238E27FC236}">
                <a16:creationId xmlns:a16="http://schemas.microsoft.com/office/drawing/2014/main" id="{98BE1293-CF83-69DC-23FD-C5CD3C8D1021}"/>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983C3038-4427-06C3-E9A8-89F89F342E8E}"/>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2820F56D-4C4A-8CA1-EE0F-EF42A4878EA6}"/>
              </a:ext>
            </a:extLst>
          </p:cNvPr>
          <p:cNvSpPr>
            <a:spLocks noGrp="1"/>
          </p:cNvSpPr>
          <p:nvPr>
            <p:ph type="sldNum" sz="quarter" idx="12"/>
          </p:nvPr>
        </p:nvSpPr>
        <p:spPr/>
        <p:txBody>
          <a:bodyPr/>
          <a:lstStyle/>
          <a:p>
            <a:fld id="{1B9EAF26-68E1-BB43-AA6D-380F048E5484}" type="slidenum">
              <a:rPr lang="en-US" altLang="zh-CN" smtClean="0"/>
              <a:pPr/>
              <a:t>53</a:t>
            </a:fld>
            <a:endParaRPr lang="en-US" altLang="zh-CN"/>
          </a:p>
        </p:txBody>
      </p:sp>
      <p:graphicFrame>
        <p:nvGraphicFramePr>
          <p:cNvPr id="3" name="Table 2">
            <a:extLst>
              <a:ext uri="{FF2B5EF4-FFF2-40B4-BE49-F238E27FC236}">
                <a16:creationId xmlns:a16="http://schemas.microsoft.com/office/drawing/2014/main" id="{EFAE8CFE-2B5E-6D09-3727-DF7C06B32DE2}"/>
              </a:ext>
            </a:extLst>
          </p:cNvPr>
          <p:cNvGraphicFramePr>
            <a:graphicFrameLocks noGrp="1"/>
          </p:cNvGraphicFramePr>
          <p:nvPr/>
        </p:nvGraphicFramePr>
        <p:xfrm>
          <a:off x="7034704" y="1304316"/>
          <a:ext cx="708872" cy="2091188"/>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84199">
                  <a:extLst>
                    <a:ext uri="{9D8B030D-6E8A-4147-A177-3AD203B41FA5}">
                      <a16:colId xmlns:a16="http://schemas.microsoft.com/office/drawing/2014/main" val="20002"/>
                    </a:ext>
                  </a:extLst>
                </a:gridCol>
                <a:gridCol w="184199">
                  <a:extLst>
                    <a:ext uri="{9D8B030D-6E8A-4147-A177-3AD203B41FA5}">
                      <a16:colId xmlns:a16="http://schemas.microsoft.com/office/drawing/2014/main" val="20003"/>
                    </a:ext>
                  </a:extLst>
                </a:gridCol>
                <a:gridCol w="197599">
                  <a:extLst>
                    <a:ext uri="{9D8B030D-6E8A-4147-A177-3AD203B41FA5}">
                      <a16:colId xmlns:a16="http://schemas.microsoft.com/office/drawing/2014/main" val="20004"/>
                    </a:ext>
                  </a:extLst>
                </a:gridCol>
              </a:tblGrid>
              <a:tr h="302394">
                <a:tc>
                  <a:txBody>
                    <a:bodyPr/>
                    <a:lstStyle/>
                    <a:p>
                      <a:pPr algn="ctr"/>
                      <a:endParaRPr lang="en-US" sz="7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42">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10756047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4</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929748"/>
                  </a:ext>
                </a:extLst>
              </a:tr>
            </a:tbl>
          </a:graphicData>
        </a:graphic>
      </p:graphicFrame>
      <p:sp>
        <p:nvSpPr>
          <p:cNvPr id="7" name="Rectangle 6">
            <a:extLst>
              <a:ext uri="{FF2B5EF4-FFF2-40B4-BE49-F238E27FC236}">
                <a16:creationId xmlns:a16="http://schemas.microsoft.com/office/drawing/2014/main" id="{F05131D7-F609-535F-D11E-F7129F9274D7}"/>
              </a:ext>
            </a:extLst>
          </p:cNvPr>
          <p:cNvSpPr/>
          <p:nvPr/>
        </p:nvSpPr>
        <p:spPr>
          <a:xfrm>
            <a:off x="6140918" y="1607107"/>
            <a:ext cx="718101" cy="1019680"/>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DD6B1FB-29A1-3766-32F6-14CCB9084E7A}"/>
              </a:ext>
            </a:extLst>
          </p:cNvPr>
          <p:cNvSpPr/>
          <p:nvPr/>
        </p:nvSpPr>
        <p:spPr>
          <a:xfrm>
            <a:off x="6311901" y="1621544"/>
            <a:ext cx="358774" cy="240937"/>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9E9D-34D1-E01C-4626-03185368EAD3}"/>
              </a:ext>
            </a:extLst>
          </p:cNvPr>
          <p:cNvSpPr/>
          <p:nvPr/>
        </p:nvSpPr>
        <p:spPr>
          <a:xfrm>
            <a:off x="7173638" y="1612003"/>
            <a:ext cx="574697" cy="762688"/>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id="{8ECCA778-679B-BEA2-8B61-FC8578EA9788}"/>
              </a:ext>
            </a:extLst>
          </p:cNvPr>
          <p:cNvGraphicFramePr>
            <a:graphicFrameLocks noGrp="1"/>
          </p:cNvGraphicFramePr>
          <p:nvPr/>
        </p:nvGraphicFramePr>
        <p:xfrm>
          <a:off x="1315502"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3</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94898139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90049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950097656"/>
                  </a:ext>
                </a:extLst>
              </a:tr>
            </a:tbl>
          </a:graphicData>
        </a:graphic>
      </p:graphicFrame>
      <p:sp>
        <p:nvSpPr>
          <p:cNvPr id="11" name="TextBox 10">
            <a:extLst>
              <a:ext uri="{FF2B5EF4-FFF2-40B4-BE49-F238E27FC236}">
                <a16:creationId xmlns:a16="http://schemas.microsoft.com/office/drawing/2014/main" id="{B3579300-C2C0-0CBF-E2B6-E7206D261B74}"/>
              </a:ext>
            </a:extLst>
          </p:cNvPr>
          <p:cNvSpPr txBox="1"/>
          <p:nvPr/>
        </p:nvSpPr>
        <p:spPr>
          <a:xfrm>
            <a:off x="1946495" y="5432079"/>
            <a:ext cx="1107996" cy="369332"/>
          </a:xfrm>
          <a:prstGeom prst="rect">
            <a:avLst/>
          </a:prstGeom>
          <a:noFill/>
        </p:spPr>
        <p:txBody>
          <a:bodyPr wrap="none" rtlCol="0">
            <a:spAutoFit/>
          </a:bodyPr>
          <a:lstStyle/>
          <a:p>
            <a:r>
              <a:rPr lang="en-US" dirty="0"/>
              <a:t>	</a:t>
            </a:r>
          </a:p>
        </p:txBody>
      </p:sp>
      <p:sp>
        <p:nvSpPr>
          <p:cNvPr id="12" name="TextBox 107">
            <a:extLst>
              <a:ext uri="{FF2B5EF4-FFF2-40B4-BE49-F238E27FC236}">
                <a16:creationId xmlns:a16="http://schemas.microsoft.com/office/drawing/2014/main" id="{04508E90-F85F-860A-10DA-18159AF9936E}"/>
              </a:ext>
            </a:extLst>
          </p:cNvPr>
          <p:cNvSpPr txBox="1">
            <a:spLocks noChangeArrowheads="1"/>
          </p:cNvSpPr>
          <p:nvPr/>
        </p:nvSpPr>
        <p:spPr bwMode="auto">
          <a:xfrm>
            <a:off x="6911255" y="5274878"/>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13" name="TextBox 107">
            <a:extLst>
              <a:ext uri="{FF2B5EF4-FFF2-40B4-BE49-F238E27FC236}">
                <a16:creationId xmlns:a16="http://schemas.microsoft.com/office/drawing/2014/main" id="{F855E6C6-9F20-51A5-E69C-ADEAC698468D}"/>
              </a:ext>
            </a:extLst>
          </p:cNvPr>
          <p:cNvSpPr txBox="1">
            <a:spLocks noChangeArrowheads="1"/>
          </p:cNvSpPr>
          <p:nvPr/>
        </p:nvSpPr>
        <p:spPr bwMode="auto">
          <a:xfrm>
            <a:off x="7299392" y="3705504"/>
            <a:ext cx="533400" cy="276225"/>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14" name="AutoShape 11">
            <a:extLst>
              <a:ext uri="{FF2B5EF4-FFF2-40B4-BE49-F238E27FC236}">
                <a16:creationId xmlns:a16="http://schemas.microsoft.com/office/drawing/2014/main" id="{D4D0D2CD-1192-FBC0-5A6D-617424284D4B}"/>
              </a:ext>
            </a:extLst>
          </p:cNvPr>
          <p:cNvSpPr>
            <a:spLocks noChangeArrowheads="1"/>
          </p:cNvSpPr>
          <p:nvPr/>
        </p:nvSpPr>
        <p:spPr bwMode="auto">
          <a:xfrm rot="10800000" flipH="1" flipV="1">
            <a:off x="7010903" y="4014189"/>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a:t>
            </a:r>
          </a:p>
        </p:txBody>
      </p:sp>
      <p:sp>
        <p:nvSpPr>
          <p:cNvPr id="15" name="AutoShape 11">
            <a:extLst>
              <a:ext uri="{FF2B5EF4-FFF2-40B4-BE49-F238E27FC236}">
                <a16:creationId xmlns:a16="http://schemas.microsoft.com/office/drawing/2014/main" id="{F1AFCF9B-DA1C-3C0A-DA19-C96DF771BCCE}"/>
              </a:ext>
            </a:extLst>
          </p:cNvPr>
          <p:cNvSpPr>
            <a:spLocks noChangeArrowheads="1"/>
          </p:cNvSpPr>
          <p:nvPr/>
        </p:nvSpPr>
        <p:spPr bwMode="auto">
          <a:xfrm rot="10800000" flipH="1" flipV="1">
            <a:off x="6675625" y="4936064"/>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A,C,F</a:t>
            </a:r>
          </a:p>
        </p:txBody>
      </p:sp>
      <p:sp>
        <p:nvSpPr>
          <p:cNvPr id="16" name="AutoShape 11">
            <a:extLst>
              <a:ext uri="{FF2B5EF4-FFF2-40B4-BE49-F238E27FC236}">
                <a16:creationId xmlns:a16="http://schemas.microsoft.com/office/drawing/2014/main" id="{DBF2FB81-B9A7-AA53-2257-73E87A5EFBC7}"/>
              </a:ext>
            </a:extLst>
          </p:cNvPr>
          <p:cNvSpPr>
            <a:spLocks noChangeArrowheads="1"/>
          </p:cNvSpPr>
          <p:nvPr/>
        </p:nvSpPr>
        <p:spPr bwMode="auto">
          <a:xfrm rot="10800000" flipH="1" flipV="1">
            <a:off x="7646031" y="4934921"/>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B,C,E</a:t>
            </a:r>
          </a:p>
        </p:txBody>
      </p:sp>
      <p:cxnSp>
        <p:nvCxnSpPr>
          <p:cNvPr id="17" name="Straight Connector 16">
            <a:extLst>
              <a:ext uri="{FF2B5EF4-FFF2-40B4-BE49-F238E27FC236}">
                <a16:creationId xmlns:a16="http://schemas.microsoft.com/office/drawing/2014/main" id="{3E41A866-063E-51B2-9E36-EB9AFC017BEA}"/>
              </a:ext>
            </a:extLst>
          </p:cNvPr>
          <p:cNvCxnSpPr>
            <a:cxnSpLocks/>
            <a:stCxn id="15" idx="0"/>
            <a:endCxn id="14" idx="2"/>
          </p:cNvCxnSpPr>
          <p:nvPr/>
        </p:nvCxnSpPr>
        <p:spPr>
          <a:xfrm flipV="1">
            <a:off x="7018525" y="4343373"/>
            <a:ext cx="543838" cy="592691"/>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24EDE7E-6118-A757-B264-43937B8DAAF1}"/>
              </a:ext>
            </a:extLst>
          </p:cNvPr>
          <p:cNvCxnSpPr>
            <a:stCxn id="16" idx="0"/>
            <a:endCxn id="14" idx="2"/>
          </p:cNvCxnSpPr>
          <p:nvPr/>
        </p:nvCxnSpPr>
        <p:spPr>
          <a:xfrm flipH="1" flipV="1">
            <a:off x="7562363" y="4343373"/>
            <a:ext cx="426568" cy="591548"/>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19" name="TextBox 107">
            <a:extLst>
              <a:ext uri="{FF2B5EF4-FFF2-40B4-BE49-F238E27FC236}">
                <a16:creationId xmlns:a16="http://schemas.microsoft.com/office/drawing/2014/main" id="{229A18A0-E2CC-A925-EB6F-DF67D373A54E}"/>
              </a:ext>
            </a:extLst>
          </p:cNvPr>
          <p:cNvSpPr txBox="1">
            <a:spLocks noChangeArrowheads="1"/>
          </p:cNvSpPr>
          <p:nvPr/>
        </p:nvSpPr>
        <p:spPr bwMode="auto">
          <a:xfrm>
            <a:off x="6820403" y="4489696"/>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A,C</a:t>
            </a:r>
            <a:endParaRPr lang="en-US" i="1" baseline="-25000" dirty="0">
              <a:latin typeface="Times New Roman"/>
              <a:cs typeface="Times New Roman"/>
            </a:endParaRPr>
          </a:p>
        </p:txBody>
      </p:sp>
      <p:sp>
        <p:nvSpPr>
          <p:cNvPr id="20" name="TextBox 107">
            <a:extLst>
              <a:ext uri="{FF2B5EF4-FFF2-40B4-BE49-F238E27FC236}">
                <a16:creationId xmlns:a16="http://schemas.microsoft.com/office/drawing/2014/main" id="{BD05F0CB-4240-44D5-20C6-D430CBC8AF32}"/>
              </a:ext>
            </a:extLst>
          </p:cNvPr>
          <p:cNvSpPr txBox="1">
            <a:spLocks noChangeArrowheads="1"/>
          </p:cNvSpPr>
          <p:nvPr/>
        </p:nvSpPr>
        <p:spPr bwMode="auto">
          <a:xfrm>
            <a:off x="7878982" y="4500647"/>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B,C</a:t>
            </a:r>
            <a:endParaRPr lang="en-US" i="1" baseline="-25000" dirty="0">
              <a:latin typeface="Times New Roman"/>
              <a:cs typeface="Times New Roman"/>
            </a:endParaRPr>
          </a:p>
        </p:txBody>
      </p:sp>
      <p:sp>
        <p:nvSpPr>
          <p:cNvPr id="21" name="TextBox 107">
            <a:extLst>
              <a:ext uri="{FF2B5EF4-FFF2-40B4-BE49-F238E27FC236}">
                <a16:creationId xmlns:a16="http://schemas.microsoft.com/office/drawing/2014/main" id="{01B0F7CD-46BC-54E6-63DD-2A087D71EE53}"/>
              </a:ext>
            </a:extLst>
          </p:cNvPr>
          <p:cNvSpPr txBox="1">
            <a:spLocks noChangeArrowheads="1"/>
          </p:cNvSpPr>
          <p:nvPr/>
        </p:nvSpPr>
        <p:spPr bwMode="auto">
          <a:xfrm>
            <a:off x="7404300" y="5111430"/>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C</a:t>
            </a:r>
            <a:endParaRPr lang="en-US" i="1" baseline="-25000" dirty="0">
              <a:latin typeface="Times New Roman"/>
              <a:cs typeface="Times New Roman"/>
            </a:endParaRPr>
          </a:p>
        </p:txBody>
      </p:sp>
      <p:sp>
        <p:nvSpPr>
          <p:cNvPr id="22" name="TextBox 107">
            <a:extLst>
              <a:ext uri="{FF2B5EF4-FFF2-40B4-BE49-F238E27FC236}">
                <a16:creationId xmlns:a16="http://schemas.microsoft.com/office/drawing/2014/main" id="{A911FA13-F906-3FBB-EC43-ADC783A8BBFB}"/>
              </a:ext>
            </a:extLst>
          </p:cNvPr>
          <p:cNvSpPr txBox="1">
            <a:spLocks noChangeArrowheads="1"/>
          </p:cNvSpPr>
          <p:nvPr/>
        </p:nvSpPr>
        <p:spPr bwMode="auto">
          <a:xfrm>
            <a:off x="7894345" y="526296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cxnSp>
        <p:nvCxnSpPr>
          <p:cNvPr id="23" name="Straight Connector 22">
            <a:extLst>
              <a:ext uri="{FF2B5EF4-FFF2-40B4-BE49-F238E27FC236}">
                <a16:creationId xmlns:a16="http://schemas.microsoft.com/office/drawing/2014/main" id="{75B455EF-B37C-1654-C186-D769039B0DC9}"/>
              </a:ext>
            </a:extLst>
          </p:cNvPr>
          <p:cNvCxnSpPr>
            <a:cxnSpLocks/>
            <a:stCxn id="15" idx="3"/>
            <a:endCxn id="16" idx="1"/>
          </p:cNvCxnSpPr>
          <p:nvPr/>
        </p:nvCxnSpPr>
        <p:spPr>
          <a:xfrm>
            <a:off x="7361425" y="5099513"/>
            <a:ext cx="284606" cy="0"/>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graphicFrame>
        <p:nvGraphicFramePr>
          <p:cNvPr id="24" name="Table 23">
            <a:extLst>
              <a:ext uri="{FF2B5EF4-FFF2-40B4-BE49-F238E27FC236}">
                <a16:creationId xmlns:a16="http://schemas.microsoft.com/office/drawing/2014/main" id="{8C22CBA6-1FF0-FEA8-265B-B88BD628ABC8}"/>
              </a:ext>
            </a:extLst>
          </p:cNvPr>
          <p:cNvGraphicFramePr>
            <a:graphicFrameLocks noGrp="1"/>
          </p:cNvGraphicFramePr>
          <p:nvPr/>
        </p:nvGraphicFramePr>
        <p:xfrm>
          <a:off x="675764" y="1677083"/>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25" name="Table 24">
            <a:extLst>
              <a:ext uri="{FF2B5EF4-FFF2-40B4-BE49-F238E27FC236}">
                <a16:creationId xmlns:a16="http://schemas.microsoft.com/office/drawing/2014/main" id="{0F9F69D1-D7D2-A0CB-5DBF-19AA9F08B32B}"/>
              </a:ext>
            </a:extLst>
          </p:cNvPr>
          <p:cNvGraphicFramePr>
            <a:graphicFrameLocks noGrp="1"/>
          </p:cNvGraphicFramePr>
          <p:nvPr/>
        </p:nvGraphicFramePr>
        <p:xfrm>
          <a:off x="994790" y="1676670"/>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2</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6978553"/>
                  </a:ext>
                </a:extLst>
              </a:tr>
            </a:tbl>
          </a:graphicData>
        </a:graphic>
      </p:graphicFrame>
      <p:graphicFrame>
        <p:nvGraphicFramePr>
          <p:cNvPr id="26" name="Table 25">
            <a:extLst>
              <a:ext uri="{FF2B5EF4-FFF2-40B4-BE49-F238E27FC236}">
                <a16:creationId xmlns:a16="http://schemas.microsoft.com/office/drawing/2014/main" id="{9F127286-703C-4D0B-F498-0F64B4910DD1}"/>
              </a:ext>
            </a:extLst>
          </p:cNvPr>
          <p:cNvGraphicFramePr>
            <a:graphicFrameLocks noGrp="1"/>
          </p:cNvGraphicFramePr>
          <p:nvPr/>
        </p:nvGraphicFramePr>
        <p:xfrm>
          <a:off x="2337079" y="2356882"/>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endParaRPr lang="en-US" sz="1300" i="1"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27" name="TextBox 26">
            <a:extLst>
              <a:ext uri="{FF2B5EF4-FFF2-40B4-BE49-F238E27FC236}">
                <a16:creationId xmlns:a16="http://schemas.microsoft.com/office/drawing/2014/main" id="{A78CB62A-2750-8D67-0E11-34E4AD11CCED}"/>
              </a:ext>
            </a:extLst>
          </p:cNvPr>
          <p:cNvSpPr txBox="1"/>
          <p:nvPr/>
        </p:nvSpPr>
        <p:spPr>
          <a:xfrm>
            <a:off x="1791713" y="1748844"/>
            <a:ext cx="1175942"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Tuples to check in </a:t>
            </a:r>
            <a:r>
              <a:rPr lang="en-US" sz="1400" i="1" dirty="0">
                <a:latin typeface="Times New Roman" panose="02020603050405020304" pitchFamily="18" charset="0"/>
                <a:cs typeface="Times New Roman" panose="02020603050405020304" pitchFamily="18" charset="0"/>
              </a:rPr>
              <a:t>R</a:t>
            </a:r>
            <a:r>
              <a:rPr lang="en-US" sz="1400" baseline="-25000" dirty="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6F0AD178-3976-AB8F-95D3-346EBECC4FE2}"/>
              </a:ext>
            </a:extLst>
          </p:cNvPr>
          <p:cNvCxnSpPr>
            <a:cxnSpLocks/>
          </p:cNvCxnSpPr>
          <p:nvPr/>
        </p:nvCxnSpPr>
        <p:spPr>
          <a:xfrm>
            <a:off x="5641258" y="1728154"/>
            <a:ext cx="261018" cy="0"/>
          </a:xfrm>
          <a:prstGeom prst="straightConnector1">
            <a:avLst/>
          </a:prstGeom>
          <a:ln w="15875">
            <a:solidFill>
              <a:srgbClr val="FFB400"/>
            </a:solidFill>
            <a:headEnd w="lg" len="med"/>
            <a:tailEnd type="triangle" w="lg" len="med"/>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82BA6D84-8BA5-9788-63EB-1E8567AA3DF6}"/>
              </a:ext>
            </a:extLst>
          </p:cNvPr>
          <p:cNvCxnSpPr>
            <a:cxnSpLocks/>
          </p:cNvCxnSpPr>
          <p:nvPr/>
        </p:nvCxnSpPr>
        <p:spPr>
          <a:xfrm>
            <a:off x="2019066" y="2728587"/>
            <a:ext cx="261018" cy="0"/>
          </a:xfrm>
          <a:prstGeom prst="straightConnector1">
            <a:avLst/>
          </a:prstGeom>
          <a:ln w="15875">
            <a:solidFill>
              <a:srgbClr val="FFB400"/>
            </a:solidFill>
            <a:headEnd w="lg" len="med"/>
            <a:tailEnd type="triangle" w="lg" len="med"/>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99DA1622-B41F-0BD6-91A3-CA4F875DF59B}"/>
              </a:ext>
            </a:extLst>
          </p:cNvPr>
          <p:cNvSpPr txBox="1"/>
          <p:nvPr/>
        </p:nvSpPr>
        <p:spPr>
          <a:xfrm>
            <a:off x="675764" y="5421260"/>
            <a:ext cx="5208666" cy="369332"/>
          </a:xfrm>
          <a:prstGeom prst="rect">
            <a:avLst/>
          </a:prstGeom>
          <a:noFill/>
        </p:spPr>
        <p:txBody>
          <a:bodyPr wrap="square" rtlCol="0">
            <a:spAutoFit/>
          </a:bodyPr>
          <a:lstStyle/>
          <a:p>
            <a:r>
              <a:rPr lang="en-US" dirty="0"/>
              <a:t>Check if block has any remaining tuples</a:t>
            </a:r>
            <a:endParaRPr lang="en-US" sz="1600" dirty="0"/>
          </a:p>
        </p:txBody>
      </p:sp>
      <p:graphicFrame>
        <p:nvGraphicFramePr>
          <p:cNvPr id="31" name="Table 30">
            <a:extLst>
              <a:ext uri="{FF2B5EF4-FFF2-40B4-BE49-F238E27FC236}">
                <a16:creationId xmlns:a16="http://schemas.microsoft.com/office/drawing/2014/main" id="{658D9FB7-064A-96B9-ED96-FCBE0A9B0214}"/>
              </a:ext>
            </a:extLst>
          </p:cNvPr>
          <p:cNvGraphicFramePr>
            <a:graphicFrameLocks noGrp="1"/>
          </p:cNvGraphicFramePr>
          <p:nvPr/>
        </p:nvGraphicFramePr>
        <p:xfrm>
          <a:off x="3677108" y="2358944"/>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C,</a:t>
                      </a:r>
                      <a:r>
                        <a:rPr lang="en-US" sz="900" i="0" dirty="0">
                          <a:solidFill>
                            <a:srgbClr val="000000"/>
                          </a:solidFill>
                          <a:latin typeface="Times New Roman"/>
                          <a:cs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32" name="Table 31">
            <a:extLst>
              <a:ext uri="{FF2B5EF4-FFF2-40B4-BE49-F238E27FC236}">
                <a16:creationId xmlns:a16="http://schemas.microsoft.com/office/drawing/2014/main" id="{EC055492-2A84-4BE2-82A9-36EB7535AF22}"/>
              </a:ext>
            </a:extLst>
          </p:cNvPr>
          <p:cNvGraphicFramePr>
            <a:graphicFrameLocks noGrp="1"/>
          </p:cNvGraphicFramePr>
          <p:nvPr/>
        </p:nvGraphicFramePr>
        <p:xfrm>
          <a:off x="3379291" y="2356391"/>
          <a:ext cx="195266" cy="1982185"/>
        </p:xfrm>
        <a:graphic>
          <a:graphicData uri="http://schemas.openxmlformats.org/drawingml/2006/table">
            <a:tbl>
              <a:tblPr firstRow="1" bandRow="1">
                <a:tableStyleId>{5C22544A-7EE6-4342-B048-85BDC9FD1C3A}</a:tableStyleId>
              </a:tblPr>
              <a:tblGrid>
                <a:gridCol w="195266">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33" name="Left Brace 32">
            <a:extLst>
              <a:ext uri="{FF2B5EF4-FFF2-40B4-BE49-F238E27FC236}">
                <a16:creationId xmlns:a16="http://schemas.microsoft.com/office/drawing/2014/main" id="{BF44DA88-DAF5-2DCA-3F0B-CC979EAF0F56}"/>
              </a:ext>
            </a:extLst>
          </p:cNvPr>
          <p:cNvSpPr/>
          <p:nvPr/>
        </p:nvSpPr>
        <p:spPr>
          <a:xfrm rot="5400000">
            <a:off x="3508856" y="1886582"/>
            <a:ext cx="200485" cy="63973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DE8CF434-5856-B39C-3DE0-E11A6A3CE74B}"/>
              </a:ext>
            </a:extLst>
          </p:cNvPr>
          <p:cNvSpPr txBox="1"/>
          <p:nvPr/>
        </p:nvSpPr>
        <p:spPr>
          <a:xfrm>
            <a:off x="2807016" y="1853116"/>
            <a:ext cx="1638514" cy="307777"/>
          </a:xfrm>
          <a:prstGeom prst="rect">
            <a:avLst/>
          </a:prstGeom>
          <a:noFill/>
        </p:spPr>
        <p:txBody>
          <a:bodyPr wrap="square" rtlCol="0">
            <a:spAutoFit/>
          </a:bodyPr>
          <a:lstStyle/>
          <a:p>
            <a:pPr algn="ctr"/>
            <a:r>
              <a:rPr lang="en-US" sz="1400" dirty="0"/>
              <a:t>&amp;</a:t>
            </a:r>
          </a:p>
        </p:txBody>
      </p:sp>
      <p:graphicFrame>
        <p:nvGraphicFramePr>
          <p:cNvPr id="35" name="Table 34">
            <a:extLst>
              <a:ext uri="{FF2B5EF4-FFF2-40B4-BE49-F238E27FC236}">
                <a16:creationId xmlns:a16="http://schemas.microsoft.com/office/drawing/2014/main" id="{28192DE3-E97B-F6C3-15DC-35E36763F0C3}"/>
              </a:ext>
            </a:extLst>
          </p:cNvPr>
          <p:cNvGraphicFramePr>
            <a:graphicFrameLocks noGrp="1"/>
          </p:cNvGraphicFramePr>
          <p:nvPr/>
        </p:nvGraphicFramePr>
        <p:xfrm>
          <a:off x="4285334" y="2361500"/>
          <a:ext cx="279749" cy="1982185"/>
        </p:xfrm>
        <a:graphic>
          <a:graphicData uri="http://schemas.openxmlformats.org/drawingml/2006/table">
            <a:tbl>
              <a:tblPr firstRow="1" bandRow="1">
                <a:tableStyleId>{5C22544A-7EE6-4342-B048-85BDC9FD1C3A}</a:tableStyleId>
              </a:tblPr>
              <a:tblGrid>
                <a:gridCol w="279749">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Block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36" name="Equal 35">
            <a:extLst>
              <a:ext uri="{FF2B5EF4-FFF2-40B4-BE49-F238E27FC236}">
                <a16:creationId xmlns:a16="http://schemas.microsoft.com/office/drawing/2014/main" id="{A372FEEF-E29A-DF63-0801-6229E4323F1B}"/>
              </a:ext>
            </a:extLst>
          </p:cNvPr>
          <p:cNvSpPr/>
          <p:nvPr/>
        </p:nvSpPr>
        <p:spPr>
          <a:xfrm>
            <a:off x="3986784" y="3205331"/>
            <a:ext cx="242771" cy="242771"/>
          </a:xfrm>
          <a:prstGeom prst="mathEqual">
            <a:avLst/>
          </a:prstGeom>
          <a:solidFill>
            <a:schemeClr val="bg2">
              <a:lumMod val="40000"/>
              <a:lumOff val="60000"/>
              <a:alpha val="69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7" name="Table 36">
            <a:extLst>
              <a:ext uri="{FF2B5EF4-FFF2-40B4-BE49-F238E27FC236}">
                <a16:creationId xmlns:a16="http://schemas.microsoft.com/office/drawing/2014/main" id="{7FABF7F9-44B9-3B2C-6C8E-8F00B3E8BE33}"/>
              </a:ext>
            </a:extLst>
          </p:cNvPr>
          <p:cNvGraphicFramePr>
            <a:graphicFrameLocks noGrp="1"/>
          </p:cNvGraphicFramePr>
          <p:nvPr/>
        </p:nvGraphicFramePr>
        <p:xfrm>
          <a:off x="3384129" y="2351943"/>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38" name="Equal 37">
            <a:extLst>
              <a:ext uri="{FF2B5EF4-FFF2-40B4-BE49-F238E27FC236}">
                <a16:creationId xmlns:a16="http://schemas.microsoft.com/office/drawing/2014/main" id="{E2A48E32-5760-9576-10AB-AED9D24FCF2D}"/>
              </a:ext>
            </a:extLst>
          </p:cNvPr>
          <p:cNvSpPr/>
          <p:nvPr/>
        </p:nvSpPr>
        <p:spPr>
          <a:xfrm>
            <a:off x="3987517" y="3209544"/>
            <a:ext cx="242771" cy="242771"/>
          </a:xfrm>
          <a:prstGeom prst="mathEqual">
            <a:avLst/>
          </a:prstGeom>
          <a:solidFill>
            <a:schemeClr val="bg2">
              <a:lumMod val="40000"/>
              <a:lumOff val="60000"/>
              <a:alpha val="69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9" name="Table 38">
            <a:extLst>
              <a:ext uri="{FF2B5EF4-FFF2-40B4-BE49-F238E27FC236}">
                <a16:creationId xmlns:a16="http://schemas.microsoft.com/office/drawing/2014/main" id="{CC2D07A6-9A1A-C495-C9DC-C896E2F5A56E}"/>
              </a:ext>
            </a:extLst>
          </p:cNvPr>
          <p:cNvGraphicFramePr>
            <a:graphicFrameLocks noGrp="1"/>
          </p:cNvGraphicFramePr>
          <p:nvPr/>
        </p:nvGraphicFramePr>
        <p:xfrm>
          <a:off x="4280985" y="2361499"/>
          <a:ext cx="279749" cy="1982185"/>
        </p:xfrm>
        <a:graphic>
          <a:graphicData uri="http://schemas.openxmlformats.org/drawingml/2006/table">
            <a:tbl>
              <a:tblPr firstRow="1" bandRow="1">
                <a:tableStyleId>{5C22544A-7EE6-4342-B048-85BDC9FD1C3A}</a:tableStyleId>
              </a:tblPr>
              <a:tblGrid>
                <a:gridCol w="279749">
                  <a:extLst>
                    <a:ext uri="{9D8B030D-6E8A-4147-A177-3AD203B41FA5}">
                      <a16:colId xmlns:a16="http://schemas.microsoft.com/office/drawing/2014/main" val="20002"/>
                    </a:ext>
                  </a:extLst>
                </a:gridCol>
              </a:tblGrid>
              <a:tr h="256237">
                <a:tc>
                  <a:txBody>
                    <a:bodyPr/>
                    <a:lstStyle/>
                    <a:p>
                      <a:pPr algn="ctr"/>
                      <a:endParaRPr lang="en-US" sz="900" i="1" dirty="0">
                        <a:solidFill>
                          <a:srgbClr val="000000"/>
                        </a:solidFill>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40" name="Rectangle 39">
            <a:extLst>
              <a:ext uri="{FF2B5EF4-FFF2-40B4-BE49-F238E27FC236}">
                <a16:creationId xmlns:a16="http://schemas.microsoft.com/office/drawing/2014/main" id="{AA10AB29-0C3E-6826-045E-B1F014463236}"/>
              </a:ext>
            </a:extLst>
          </p:cNvPr>
          <p:cNvSpPr/>
          <p:nvPr/>
        </p:nvSpPr>
        <p:spPr>
          <a:xfrm>
            <a:off x="8086052" y="1858367"/>
            <a:ext cx="527723" cy="524555"/>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1" name="Table 40">
            <a:extLst>
              <a:ext uri="{FF2B5EF4-FFF2-40B4-BE49-F238E27FC236}">
                <a16:creationId xmlns:a16="http://schemas.microsoft.com/office/drawing/2014/main" id="{4A0B7E1C-301A-2845-655D-C6B1FD94C276}"/>
              </a:ext>
            </a:extLst>
          </p:cNvPr>
          <p:cNvGraphicFramePr>
            <a:graphicFrameLocks noGrp="1"/>
          </p:cNvGraphicFramePr>
          <p:nvPr/>
        </p:nvGraphicFramePr>
        <p:xfrm>
          <a:off x="1315501"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3</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94898139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90049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950097656"/>
                  </a:ext>
                </a:extLst>
              </a:tr>
            </a:tbl>
          </a:graphicData>
        </a:graphic>
      </p:graphicFrame>
      <p:sp>
        <p:nvSpPr>
          <p:cNvPr id="42" name="TextBox 41">
            <a:extLst>
              <a:ext uri="{FF2B5EF4-FFF2-40B4-BE49-F238E27FC236}">
                <a16:creationId xmlns:a16="http://schemas.microsoft.com/office/drawing/2014/main" id="{FCF9FF13-DB5A-D9A6-E349-3C336805A0C8}"/>
              </a:ext>
            </a:extLst>
          </p:cNvPr>
          <p:cNvSpPr txBox="1"/>
          <p:nvPr/>
        </p:nvSpPr>
        <p:spPr>
          <a:xfrm>
            <a:off x="675764" y="5371826"/>
            <a:ext cx="5208666" cy="369332"/>
          </a:xfrm>
          <a:prstGeom prst="rect">
            <a:avLst/>
          </a:prstGeom>
          <a:noFill/>
        </p:spPr>
        <p:txBody>
          <a:bodyPr wrap="square" rtlCol="0">
            <a:spAutoFit/>
          </a:bodyPr>
          <a:lstStyle/>
          <a:p>
            <a:r>
              <a:rPr lang="en-US" dirty="0"/>
              <a:t>Remove the block from tuples to check</a:t>
            </a:r>
            <a:endParaRPr lang="en-US" sz="1600" dirty="0"/>
          </a:p>
        </p:txBody>
      </p:sp>
      <p:graphicFrame>
        <p:nvGraphicFramePr>
          <p:cNvPr id="43" name="Table 42">
            <a:extLst>
              <a:ext uri="{FF2B5EF4-FFF2-40B4-BE49-F238E27FC236}">
                <a16:creationId xmlns:a16="http://schemas.microsoft.com/office/drawing/2014/main" id="{22E43021-DFD4-8069-2018-1381B9EB9CBE}"/>
              </a:ext>
            </a:extLst>
          </p:cNvPr>
          <p:cNvGraphicFramePr>
            <a:graphicFrameLocks noGrp="1"/>
          </p:cNvGraphicFramePr>
          <p:nvPr/>
        </p:nvGraphicFramePr>
        <p:xfrm>
          <a:off x="5993537" y="1304315"/>
          <a:ext cx="851041" cy="231540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gridCol w="174143">
                  <a:extLst>
                    <a:ext uri="{9D8B030D-6E8A-4147-A177-3AD203B41FA5}">
                      <a16:colId xmlns:a16="http://schemas.microsoft.com/office/drawing/2014/main" val="20005"/>
                    </a:ext>
                  </a:extLst>
                </a:gridCol>
              </a:tblGrid>
              <a:tr h="301057">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4414">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3</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4</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4393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43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8</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44" name="TextBox 43">
            <a:extLst>
              <a:ext uri="{FF2B5EF4-FFF2-40B4-BE49-F238E27FC236}">
                <a16:creationId xmlns:a16="http://schemas.microsoft.com/office/drawing/2014/main" id="{8E9DE854-0DA5-C06F-A72F-3D5B742FFC21}"/>
              </a:ext>
            </a:extLst>
          </p:cNvPr>
          <p:cNvSpPr txBox="1"/>
          <p:nvPr/>
        </p:nvSpPr>
        <p:spPr>
          <a:xfrm>
            <a:off x="5741569" y="129469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1</a:t>
            </a:r>
          </a:p>
        </p:txBody>
      </p:sp>
      <p:sp>
        <p:nvSpPr>
          <p:cNvPr id="45" name="TextBox 44">
            <a:extLst>
              <a:ext uri="{FF2B5EF4-FFF2-40B4-BE49-F238E27FC236}">
                <a16:creationId xmlns:a16="http://schemas.microsoft.com/office/drawing/2014/main" id="{0C6E28BB-6B34-8203-9444-5A5AF3EB9CFF}"/>
              </a:ext>
            </a:extLst>
          </p:cNvPr>
          <p:cNvSpPr txBox="1"/>
          <p:nvPr/>
        </p:nvSpPr>
        <p:spPr>
          <a:xfrm>
            <a:off x="6782745" y="1273998"/>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2</a:t>
            </a:r>
          </a:p>
        </p:txBody>
      </p:sp>
      <p:graphicFrame>
        <p:nvGraphicFramePr>
          <p:cNvPr id="46" name="Table 45">
            <a:extLst>
              <a:ext uri="{FF2B5EF4-FFF2-40B4-BE49-F238E27FC236}">
                <a16:creationId xmlns:a16="http://schemas.microsoft.com/office/drawing/2014/main" id="{7913E8E3-B41F-B2CC-62F9-7A4AF607A8DE}"/>
              </a:ext>
            </a:extLst>
          </p:cNvPr>
          <p:cNvGraphicFramePr>
            <a:graphicFrameLocks noGrp="1"/>
          </p:cNvGraphicFramePr>
          <p:nvPr/>
        </p:nvGraphicFramePr>
        <p:xfrm>
          <a:off x="7933702" y="1304315"/>
          <a:ext cx="676898" cy="209101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tblGrid>
              <a:tr h="302368">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B</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2</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4437248"/>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4</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205070953"/>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5</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85910159"/>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6</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7" name="TextBox 46">
            <a:extLst>
              <a:ext uri="{FF2B5EF4-FFF2-40B4-BE49-F238E27FC236}">
                <a16:creationId xmlns:a16="http://schemas.microsoft.com/office/drawing/2014/main" id="{759255C7-5725-F353-28E2-5A8CD72188F8}"/>
              </a:ext>
            </a:extLst>
          </p:cNvPr>
          <p:cNvSpPr txBox="1"/>
          <p:nvPr/>
        </p:nvSpPr>
        <p:spPr>
          <a:xfrm>
            <a:off x="7686361" y="126361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3</a:t>
            </a:r>
          </a:p>
        </p:txBody>
      </p:sp>
      <p:sp>
        <p:nvSpPr>
          <p:cNvPr id="48" name="TextBox 47">
            <a:extLst>
              <a:ext uri="{FF2B5EF4-FFF2-40B4-BE49-F238E27FC236}">
                <a16:creationId xmlns:a16="http://schemas.microsoft.com/office/drawing/2014/main" id="{E7037255-A347-E083-57F5-3A49E966511A}"/>
              </a:ext>
            </a:extLst>
          </p:cNvPr>
          <p:cNvSpPr txBox="1"/>
          <p:nvPr/>
        </p:nvSpPr>
        <p:spPr>
          <a:xfrm>
            <a:off x="443260" y="1269626"/>
            <a:ext cx="1229504" cy="307777"/>
          </a:xfrm>
          <a:prstGeom prst="rect">
            <a:avLst/>
          </a:prstGeom>
          <a:noFill/>
        </p:spPr>
        <p:txBody>
          <a:bodyPr wrap="none" rtlCol="0">
            <a:spAutoFit/>
          </a:bodyPr>
          <a:lstStyle/>
          <a:p>
            <a:r>
              <a:rPr lang="en-US" sz="1400" dirty="0"/>
              <a:t>Living Tuples</a:t>
            </a:r>
          </a:p>
        </p:txBody>
      </p:sp>
    </p:spTree>
    <p:extLst>
      <p:ext uri="{BB962C8B-B14F-4D97-AF65-F5344CB8AC3E}">
        <p14:creationId xmlns:p14="http://schemas.microsoft.com/office/powerpoint/2010/main" val="338852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15"/>
                                        </p:tgtEl>
                                        <p:attrNameLst>
                                          <p:attrName>style.opacity</p:attrName>
                                        </p:attrNameLst>
                                      </p:cBhvr>
                                      <p:to>
                                        <p:strVal val="0.25"/>
                                      </p:to>
                                    </p:set>
                                    <p:animEffect filter="image" prLst="opacity: 0.25">
                                      <p:cBhvr rctx="IE">
                                        <p:cTn id="7" dur="indefinite"/>
                                        <p:tgtEl>
                                          <p:spTgt spid="15"/>
                                        </p:tgtEl>
                                      </p:cBhvr>
                                    </p:animEffect>
                                  </p:childTnLst>
                                </p:cTn>
                              </p:par>
                              <p:par>
                                <p:cTn id="8" presetID="9" presetClass="emph" presetSubtype="0" nodeType="withEffect">
                                  <p:stCondLst>
                                    <p:cond delay="0"/>
                                  </p:stCondLst>
                                  <p:childTnLst>
                                    <p:set>
                                      <p:cBhvr>
                                        <p:cTn id="9" dur="indefinite"/>
                                        <p:tgtEl>
                                          <p:spTgt spid="23"/>
                                        </p:tgtEl>
                                        <p:attrNameLst>
                                          <p:attrName>style.opacity</p:attrName>
                                        </p:attrNameLst>
                                      </p:cBhvr>
                                      <p:to>
                                        <p:strVal val="0.25"/>
                                      </p:to>
                                    </p:set>
                                    <p:animEffect filter="image" prLst="opacity: 0.25">
                                      <p:cBhvr rctx="IE">
                                        <p:cTn id="10" dur="indefinite"/>
                                        <p:tgtEl>
                                          <p:spTgt spid="23"/>
                                        </p:tgtEl>
                                      </p:cBhvr>
                                    </p:animEffect>
                                  </p:childTnLst>
                                </p:cTn>
                              </p:par>
                              <p:par>
                                <p:cTn id="11" presetID="9" presetClass="emph" presetSubtype="0" grpId="0" nodeType="withEffect">
                                  <p:stCondLst>
                                    <p:cond delay="0"/>
                                  </p:stCondLst>
                                  <p:childTnLst>
                                    <p:set>
                                      <p:cBhvr>
                                        <p:cTn id="12" dur="indefinite"/>
                                        <p:tgtEl>
                                          <p:spTgt spid="16"/>
                                        </p:tgtEl>
                                        <p:attrNameLst>
                                          <p:attrName>style.opacity</p:attrName>
                                        </p:attrNameLst>
                                      </p:cBhvr>
                                      <p:to>
                                        <p:strVal val="0.25"/>
                                      </p:to>
                                    </p:set>
                                    <p:animEffect filter="image" prLst="opacity: 0.25">
                                      <p:cBhvr rctx="IE">
                                        <p:cTn id="13" dur="indefinite"/>
                                        <p:tgtEl>
                                          <p:spTgt spid="16"/>
                                        </p:tgtEl>
                                      </p:cBhvr>
                                    </p:animEffect>
                                  </p:childTnLst>
                                </p:cTn>
                              </p:par>
                              <p:par>
                                <p:cTn id="14" presetID="9" presetClass="emph" presetSubtype="0" nodeType="withEffect">
                                  <p:stCondLst>
                                    <p:cond delay="0"/>
                                  </p:stCondLst>
                                  <p:childTnLst>
                                    <p:set>
                                      <p:cBhvr>
                                        <p:cTn id="15" dur="indefinite"/>
                                        <p:tgtEl>
                                          <p:spTgt spid="18"/>
                                        </p:tgtEl>
                                        <p:attrNameLst>
                                          <p:attrName>style.opacity</p:attrName>
                                        </p:attrNameLst>
                                      </p:cBhvr>
                                      <p:to>
                                        <p:strVal val="0.25"/>
                                      </p:to>
                                    </p:set>
                                    <p:animEffect filter="image" prLst="opacity: 0.25">
                                      <p:cBhvr rctx="IE">
                                        <p:cTn id="16" dur="indefinite"/>
                                        <p:tgtEl>
                                          <p:spTgt spid="18"/>
                                        </p:tgtEl>
                                      </p:cBhvr>
                                    </p:animEffect>
                                  </p:childTnLst>
                                </p:cTn>
                              </p:par>
                              <p:par>
                                <p:cTn id="17" presetID="9" presetClass="emph" presetSubtype="0" grpId="0" nodeType="withEffect">
                                  <p:stCondLst>
                                    <p:cond delay="0"/>
                                  </p:stCondLst>
                                  <p:childTnLst>
                                    <p:set>
                                      <p:cBhvr>
                                        <p:cTn id="18" dur="indefinite"/>
                                        <p:tgtEl>
                                          <p:spTgt spid="20"/>
                                        </p:tgtEl>
                                        <p:attrNameLst>
                                          <p:attrName>style.opacity</p:attrName>
                                        </p:attrNameLst>
                                      </p:cBhvr>
                                      <p:to>
                                        <p:strVal val="0.25"/>
                                      </p:to>
                                    </p:set>
                                    <p:animEffect filter="image" prLst="opacity: 0.25">
                                      <p:cBhvr rctx="IE">
                                        <p:cTn id="19" dur="indefinite"/>
                                        <p:tgtEl>
                                          <p:spTgt spid="20"/>
                                        </p:tgtEl>
                                      </p:cBhvr>
                                    </p:animEffect>
                                  </p:childTnLst>
                                </p:cTn>
                              </p:par>
                              <p:par>
                                <p:cTn id="20" presetID="9" presetClass="emph" presetSubtype="0" nodeType="withEffect">
                                  <p:stCondLst>
                                    <p:cond delay="0"/>
                                  </p:stCondLst>
                                  <p:childTnLst>
                                    <p:set>
                                      <p:cBhvr>
                                        <p:cTn id="21" dur="indefinite"/>
                                        <p:tgtEl>
                                          <p:spTgt spid="17"/>
                                        </p:tgtEl>
                                        <p:attrNameLst>
                                          <p:attrName>style.opacity</p:attrName>
                                        </p:attrNameLst>
                                      </p:cBhvr>
                                      <p:to>
                                        <p:strVal val="0.25"/>
                                      </p:to>
                                    </p:set>
                                    <p:animEffect filter="image" prLst="opacity: 0.25">
                                      <p:cBhvr rctx="IE">
                                        <p:cTn id="22" dur="indefinite"/>
                                        <p:tgtEl>
                                          <p:spTgt spid="17"/>
                                        </p:tgtEl>
                                      </p:cBhvr>
                                    </p:animEffect>
                                  </p:childTnLst>
                                </p:cTn>
                              </p:par>
                              <p:par>
                                <p:cTn id="23" presetID="9" presetClass="emph" presetSubtype="0" nodeType="withEffect">
                                  <p:stCondLst>
                                    <p:cond delay="0"/>
                                  </p:stCondLst>
                                  <p:childTnLst>
                                    <p:set>
                                      <p:cBhvr>
                                        <p:cTn id="24" dur="indefinite"/>
                                        <p:tgtEl>
                                          <p:spTgt spid="18"/>
                                        </p:tgtEl>
                                        <p:attrNameLst>
                                          <p:attrName>style.opacity</p:attrName>
                                        </p:attrNameLst>
                                      </p:cBhvr>
                                      <p:to>
                                        <p:strVal val="1"/>
                                      </p:to>
                                    </p:set>
                                    <p:animEffect filter="image" prLst="opacity: 1">
                                      <p:cBhvr rctx="IE">
                                        <p:cTn id="25" dur="indefinite"/>
                                        <p:tgtEl>
                                          <p:spTgt spid="18"/>
                                        </p:tgtEl>
                                      </p:cBhvr>
                                    </p:animEffect>
                                  </p:childTnLst>
                                </p:cTn>
                              </p:par>
                              <p:par>
                                <p:cTn id="26" presetID="9" presetClass="emph" presetSubtype="0" grpId="1" nodeType="withEffect">
                                  <p:stCondLst>
                                    <p:cond delay="0"/>
                                  </p:stCondLst>
                                  <p:childTnLst>
                                    <p:set>
                                      <p:cBhvr>
                                        <p:cTn id="27" dur="indefinite"/>
                                        <p:tgtEl>
                                          <p:spTgt spid="20"/>
                                        </p:tgtEl>
                                        <p:attrNameLst>
                                          <p:attrName>style.opacity</p:attrName>
                                        </p:attrNameLst>
                                      </p:cBhvr>
                                      <p:to>
                                        <p:strVal val="1"/>
                                      </p:to>
                                    </p:set>
                                    <p:animEffect filter="image" prLst="opacity: 1">
                                      <p:cBhvr rctx="IE">
                                        <p:cTn id="28" dur="indefinite"/>
                                        <p:tgtEl>
                                          <p:spTgt spid="20"/>
                                        </p:tgtEl>
                                      </p:cBhvr>
                                    </p:animEffec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9" presetClass="emph" presetSubtype="0" grpId="0" nodeType="withEffect">
                                  <p:stCondLst>
                                    <p:cond delay="0"/>
                                  </p:stCondLst>
                                  <p:childTnLst>
                                    <p:set>
                                      <p:cBhvr>
                                        <p:cTn id="36" dur="indefinite"/>
                                        <p:tgtEl>
                                          <p:spTgt spid="21"/>
                                        </p:tgtEl>
                                        <p:attrNameLst>
                                          <p:attrName>style.opacity</p:attrName>
                                        </p:attrNameLst>
                                      </p:cBhvr>
                                      <p:to>
                                        <p:strVal val="0.25"/>
                                      </p:to>
                                    </p:set>
                                    <p:animEffect filter="image" prLst="opacity: 0.25">
                                      <p:cBhvr rctx="IE">
                                        <p:cTn id="37" dur="indefinite"/>
                                        <p:tgtEl>
                                          <p:spTgt spid="21"/>
                                        </p:tgtEl>
                                      </p:cBhvr>
                                    </p:animEffect>
                                  </p:childTnLst>
                                </p:cTn>
                              </p:par>
                              <p:par>
                                <p:cTn id="38" presetID="9" presetClass="emph" presetSubtype="0" grpId="0" nodeType="withEffect">
                                  <p:stCondLst>
                                    <p:cond delay="0"/>
                                  </p:stCondLst>
                                  <p:childTnLst>
                                    <p:set>
                                      <p:cBhvr>
                                        <p:cTn id="39" dur="indefinite"/>
                                        <p:tgtEl>
                                          <p:spTgt spid="19"/>
                                        </p:tgtEl>
                                        <p:attrNameLst>
                                          <p:attrName>style.opacity</p:attrName>
                                        </p:attrNameLst>
                                      </p:cBhvr>
                                      <p:to>
                                        <p:strVal val="0.25"/>
                                      </p:to>
                                    </p:set>
                                    <p:animEffect filter="image" prLst="opacity: 0.25">
                                      <p:cBhvr rctx="IE">
                                        <p:cTn id="40" dur="indefinite"/>
                                        <p:tgtEl>
                                          <p:spTgt spid="19"/>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nodeType="clickEffect">
                                  <p:stCondLst>
                                    <p:cond delay="0"/>
                                  </p:stCondLst>
                                  <p:childTnLst>
                                    <p:animEffect transition="out" filter="dissolve">
                                      <p:cBhvr>
                                        <p:cTn id="58" dur="500"/>
                                        <p:tgtEl>
                                          <p:spTgt spid="31"/>
                                        </p:tgtEl>
                                      </p:cBhvr>
                                    </p:animEffect>
                                    <p:set>
                                      <p:cBhvr>
                                        <p:cTn id="59" dur="1" fill="hold">
                                          <p:stCondLst>
                                            <p:cond delay="499"/>
                                          </p:stCondLst>
                                        </p:cTn>
                                        <p:tgtEl>
                                          <p:spTgt spid="31"/>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par>
                                <p:cTn id="63" presetID="9" presetClass="exit" presetSubtype="0" fill="hold" grpId="1" nodeType="withEffect">
                                  <p:stCondLst>
                                    <p:cond delay="0"/>
                                  </p:stCondLst>
                                  <p:childTnLst>
                                    <p:animEffect transition="out" filter="dissolve">
                                      <p:cBhvr>
                                        <p:cTn id="64" dur="500"/>
                                        <p:tgtEl>
                                          <p:spTgt spid="36"/>
                                        </p:tgtEl>
                                      </p:cBhvr>
                                    </p:animEffect>
                                    <p:set>
                                      <p:cBhvr>
                                        <p:cTn id="65" dur="1" fill="hold">
                                          <p:stCondLst>
                                            <p:cond delay="499"/>
                                          </p:stCondLst>
                                        </p:cTn>
                                        <p:tgtEl>
                                          <p:spTgt spid="36"/>
                                        </p:tgtEl>
                                        <p:attrNameLst>
                                          <p:attrName>style.visibility</p:attrName>
                                        </p:attrNameLst>
                                      </p:cBhvr>
                                      <p:to>
                                        <p:strVal val="hidden"/>
                                      </p:to>
                                    </p:set>
                                  </p:childTnLst>
                                </p:cTn>
                              </p:par>
                              <p:par>
                                <p:cTn id="66" presetID="0" presetClass="path" presetSubtype="0" accel="50000" decel="50000" fill="hold" nodeType="withEffect">
                                  <p:stCondLst>
                                    <p:cond delay="0"/>
                                  </p:stCondLst>
                                  <p:childTnLst>
                                    <p:animMotion origin="layout" path="M -5.55556E-7 2.59259E-6 L -0.07204 -0.00116 " pathEditMode="relative" rAng="0" ptsTypes="AA">
                                      <p:cBhvr>
                                        <p:cTn id="67" dur="1000" fill="hold"/>
                                        <p:tgtEl>
                                          <p:spTgt spid="35"/>
                                        </p:tgtEl>
                                        <p:attrNameLst>
                                          <p:attrName>ppt_x</p:attrName>
                                          <p:attrName>ppt_y</p:attrName>
                                        </p:attrNameLst>
                                      </p:cBhvr>
                                      <p:rCtr x="-3594" y="-46"/>
                                    </p:animMotion>
                                  </p:childTnLst>
                                </p:cTn>
                              </p:par>
                              <p:par>
                                <p:cTn id="68" presetID="9" presetClass="entr" presetSubtype="0" fill="hold" nodeType="withEffect">
                                  <p:stCondLst>
                                    <p:cond delay="500"/>
                                  </p:stCondLst>
                                  <p:childTnLst>
                                    <p:set>
                                      <p:cBhvr>
                                        <p:cTn id="69" dur="1" fill="hold">
                                          <p:stCondLst>
                                            <p:cond delay="0"/>
                                          </p:stCondLst>
                                        </p:cTn>
                                        <p:tgtEl>
                                          <p:spTgt spid="37"/>
                                        </p:tgtEl>
                                        <p:attrNameLst>
                                          <p:attrName>style.visibility</p:attrName>
                                        </p:attrNameLst>
                                      </p:cBhvr>
                                      <p:to>
                                        <p:strVal val="visible"/>
                                      </p:to>
                                    </p:set>
                                    <p:animEffect transition="in" filter="dissolve">
                                      <p:cBhvr>
                                        <p:cTn id="70" dur="25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3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10"/>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9" grpId="0"/>
      <p:bldP spid="20" grpId="0"/>
      <p:bldP spid="20" grpId="1"/>
      <p:bldP spid="21" grpId="0"/>
      <p:bldP spid="30" grpId="0"/>
      <p:bldP spid="30" grpId="1"/>
      <p:bldP spid="33" grpId="0" animBg="1"/>
      <p:bldP spid="34" grpId="0"/>
      <p:bldP spid="36" grpId="0" animBg="1"/>
      <p:bldP spid="36" grpId="1" animBg="1"/>
      <p:bldP spid="38" grpId="0" animBg="1"/>
      <p:bldP spid="40" grpId="0" animBg="1"/>
      <p:bldP spid="4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F286-A4B9-26C3-1EAB-8DC83F53DA96}"/>
              </a:ext>
            </a:extLst>
          </p:cNvPr>
          <p:cNvSpPr>
            <a:spLocks noGrp="1"/>
          </p:cNvSpPr>
          <p:nvPr>
            <p:ph type="title"/>
          </p:nvPr>
        </p:nvSpPr>
        <p:spPr/>
        <p:txBody>
          <a:bodyPr/>
          <a:lstStyle/>
          <a:p>
            <a:r>
              <a:rPr lang="en-US" sz="4400" dirty="0"/>
              <a:t>Brief Example of </a:t>
            </a:r>
            <a:r>
              <a:rPr lang="en-US" sz="4400" dirty="0">
                <a:solidFill>
                  <a:srgbClr val="FF6666"/>
                </a:solidFill>
              </a:rPr>
              <a:t>PW-CT</a:t>
            </a:r>
            <a:endParaRPr lang="en-US" dirty="0"/>
          </a:p>
        </p:txBody>
      </p:sp>
      <p:sp>
        <p:nvSpPr>
          <p:cNvPr id="4" name="Date Placeholder 3">
            <a:extLst>
              <a:ext uri="{FF2B5EF4-FFF2-40B4-BE49-F238E27FC236}">
                <a16:creationId xmlns:a16="http://schemas.microsoft.com/office/drawing/2014/main" id="{98BE1293-CF83-69DC-23FD-C5CD3C8D1021}"/>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983C3038-4427-06C3-E9A8-89F89F342E8E}"/>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2820F56D-4C4A-8CA1-EE0F-EF42A4878EA6}"/>
              </a:ext>
            </a:extLst>
          </p:cNvPr>
          <p:cNvSpPr>
            <a:spLocks noGrp="1"/>
          </p:cNvSpPr>
          <p:nvPr>
            <p:ph type="sldNum" sz="quarter" idx="12"/>
          </p:nvPr>
        </p:nvSpPr>
        <p:spPr/>
        <p:txBody>
          <a:bodyPr/>
          <a:lstStyle/>
          <a:p>
            <a:fld id="{1B9EAF26-68E1-BB43-AA6D-380F048E5484}" type="slidenum">
              <a:rPr lang="en-US" altLang="zh-CN" smtClean="0"/>
              <a:pPr/>
              <a:t>54</a:t>
            </a:fld>
            <a:endParaRPr lang="en-US" altLang="zh-CN"/>
          </a:p>
        </p:txBody>
      </p:sp>
      <p:sp>
        <p:nvSpPr>
          <p:cNvPr id="3" name="Rectangle 2">
            <a:extLst>
              <a:ext uri="{FF2B5EF4-FFF2-40B4-BE49-F238E27FC236}">
                <a16:creationId xmlns:a16="http://schemas.microsoft.com/office/drawing/2014/main" id="{8BFA4C3E-989B-8691-BBEA-2836C26E8C38}"/>
              </a:ext>
            </a:extLst>
          </p:cNvPr>
          <p:cNvSpPr/>
          <p:nvPr/>
        </p:nvSpPr>
        <p:spPr>
          <a:xfrm>
            <a:off x="8086052" y="1860073"/>
            <a:ext cx="527723" cy="512518"/>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5" name="Table 44">
            <a:extLst>
              <a:ext uri="{FF2B5EF4-FFF2-40B4-BE49-F238E27FC236}">
                <a16:creationId xmlns:a16="http://schemas.microsoft.com/office/drawing/2014/main" id="{7DE9C770-0195-8DAF-A843-E275E4773834}"/>
              </a:ext>
            </a:extLst>
          </p:cNvPr>
          <p:cNvGraphicFramePr>
            <a:graphicFrameLocks noGrp="1"/>
          </p:cNvGraphicFramePr>
          <p:nvPr/>
        </p:nvGraphicFramePr>
        <p:xfrm>
          <a:off x="7933702" y="1304315"/>
          <a:ext cx="676898" cy="209101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tblGrid>
              <a:tr h="302368">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B</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21">
                <a:tc>
                  <a:txBody>
                    <a:bodyPr/>
                    <a:lstStyle/>
                    <a:p>
                      <a:pPr algn="ctr"/>
                      <a:r>
                        <a:rPr lang="en-US" sz="1300" i="1" baseline="0" dirty="0">
                          <a:latin typeface="Times New Roman"/>
                          <a:cs typeface="Times New Roman"/>
                        </a:rPr>
                        <a:t>t</a:t>
                      </a:r>
                      <a:r>
                        <a:rPr lang="en-US" sz="1300" i="0" baseline="-25000" dirty="0">
                          <a:latin typeface="Times New Roman"/>
                          <a:cs typeface="Times New Roman"/>
                        </a:rPr>
                        <a:t>2</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4437248"/>
                  </a:ext>
                </a:extLst>
              </a:tr>
              <a:tr h="2555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4</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3205070953"/>
                  </a:ext>
                </a:extLst>
              </a:tr>
              <a:tr h="2555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5</a:t>
                      </a:r>
                      <a:endParaRPr lang="en-US" sz="1300" i="1"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85910159"/>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6</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21">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6" name="Rectangle 45">
            <a:extLst>
              <a:ext uri="{FF2B5EF4-FFF2-40B4-BE49-F238E27FC236}">
                <a16:creationId xmlns:a16="http://schemas.microsoft.com/office/drawing/2014/main" id="{F00B736B-D50B-BE70-2A8E-A6235990F1D5}"/>
              </a:ext>
            </a:extLst>
          </p:cNvPr>
          <p:cNvSpPr/>
          <p:nvPr/>
        </p:nvSpPr>
        <p:spPr>
          <a:xfrm>
            <a:off x="7172784" y="1607241"/>
            <a:ext cx="574697" cy="762688"/>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7" name="Table 46">
            <a:extLst>
              <a:ext uri="{FF2B5EF4-FFF2-40B4-BE49-F238E27FC236}">
                <a16:creationId xmlns:a16="http://schemas.microsoft.com/office/drawing/2014/main" id="{89AC289F-2619-C0DA-653F-74649495810E}"/>
              </a:ext>
            </a:extLst>
          </p:cNvPr>
          <p:cNvGraphicFramePr>
            <a:graphicFrameLocks noGrp="1"/>
          </p:cNvGraphicFramePr>
          <p:nvPr/>
        </p:nvGraphicFramePr>
        <p:xfrm>
          <a:off x="7034704" y="1304316"/>
          <a:ext cx="708872" cy="2091188"/>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84199">
                  <a:extLst>
                    <a:ext uri="{9D8B030D-6E8A-4147-A177-3AD203B41FA5}">
                      <a16:colId xmlns:a16="http://schemas.microsoft.com/office/drawing/2014/main" val="20002"/>
                    </a:ext>
                  </a:extLst>
                </a:gridCol>
                <a:gridCol w="184199">
                  <a:extLst>
                    <a:ext uri="{9D8B030D-6E8A-4147-A177-3AD203B41FA5}">
                      <a16:colId xmlns:a16="http://schemas.microsoft.com/office/drawing/2014/main" val="20003"/>
                    </a:ext>
                  </a:extLst>
                </a:gridCol>
                <a:gridCol w="197599">
                  <a:extLst>
                    <a:ext uri="{9D8B030D-6E8A-4147-A177-3AD203B41FA5}">
                      <a16:colId xmlns:a16="http://schemas.microsoft.com/office/drawing/2014/main" val="20004"/>
                    </a:ext>
                  </a:extLst>
                </a:gridCol>
              </a:tblGrid>
              <a:tr h="302394">
                <a:tc>
                  <a:txBody>
                    <a:bodyPr/>
                    <a:lstStyle/>
                    <a:p>
                      <a:pPr algn="ctr"/>
                      <a:endParaRPr lang="en-US" sz="7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F</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55542">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55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3</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10756047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4</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554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929748"/>
                  </a:ext>
                </a:extLst>
              </a:tr>
            </a:tbl>
          </a:graphicData>
        </a:graphic>
      </p:graphicFrame>
      <p:sp>
        <p:nvSpPr>
          <p:cNvPr id="48" name="Rectangle 47">
            <a:extLst>
              <a:ext uri="{FF2B5EF4-FFF2-40B4-BE49-F238E27FC236}">
                <a16:creationId xmlns:a16="http://schemas.microsoft.com/office/drawing/2014/main" id="{E3B2D77F-620B-7E63-1D14-7D593BD8778D}"/>
              </a:ext>
            </a:extLst>
          </p:cNvPr>
          <p:cNvSpPr/>
          <p:nvPr/>
        </p:nvSpPr>
        <p:spPr>
          <a:xfrm>
            <a:off x="6140918" y="1604651"/>
            <a:ext cx="718101" cy="1019680"/>
          </a:xfrm>
          <a:prstGeom prst="rect">
            <a:avLst/>
          </a:prstGeom>
          <a:solidFill>
            <a:srgbClr val="800000">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C7158185-9FE8-2A2C-3476-48C1700367DA}"/>
              </a:ext>
            </a:extLst>
          </p:cNvPr>
          <p:cNvSpPr/>
          <p:nvPr/>
        </p:nvSpPr>
        <p:spPr>
          <a:xfrm>
            <a:off x="6308726" y="1615077"/>
            <a:ext cx="358774" cy="240937"/>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Table 49">
            <a:extLst>
              <a:ext uri="{FF2B5EF4-FFF2-40B4-BE49-F238E27FC236}">
                <a16:creationId xmlns:a16="http://schemas.microsoft.com/office/drawing/2014/main" id="{5631F4FE-9C2A-14AD-4F10-C37416739B05}"/>
              </a:ext>
            </a:extLst>
          </p:cNvPr>
          <p:cNvGraphicFramePr>
            <a:graphicFrameLocks noGrp="1"/>
          </p:cNvGraphicFramePr>
          <p:nvPr/>
        </p:nvGraphicFramePr>
        <p:xfrm>
          <a:off x="1316478"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3</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94898139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790049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950097656"/>
                  </a:ext>
                </a:extLst>
              </a:tr>
            </a:tbl>
          </a:graphicData>
        </a:graphic>
      </p:graphicFrame>
      <p:sp>
        <p:nvSpPr>
          <p:cNvPr id="51" name="TextBox 50">
            <a:extLst>
              <a:ext uri="{FF2B5EF4-FFF2-40B4-BE49-F238E27FC236}">
                <a16:creationId xmlns:a16="http://schemas.microsoft.com/office/drawing/2014/main" id="{7C5B2500-8E50-836A-8890-E59489C7F3ED}"/>
              </a:ext>
            </a:extLst>
          </p:cNvPr>
          <p:cNvSpPr txBox="1"/>
          <p:nvPr/>
        </p:nvSpPr>
        <p:spPr>
          <a:xfrm>
            <a:off x="443260" y="1269626"/>
            <a:ext cx="1229504" cy="307777"/>
          </a:xfrm>
          <a:prstGeom prst="rect">
            <a:avLst/>
          </a:prstGeom>
          <a:noFill/>
        </p:spPr>
        <p:txBody>
          <a:bodyPr wrap="none" rtlCol="0">
            <a:spAutoFit/>
          </a:bodyPr>
          <a:lstStyle/>
          <a:p>
            <a:r>
              <a:rPr lang="en-US" sz="1400" dirty="0"/>
              <a:t>Living Tuples</a:t>
            </a:r>
          </a:p>
        </p:txBody>
      </p:sp>
      <p:sp>
        <p:nvSpPr>
          <p:cNvPr id="52" name="TextBox 107">
            <a:extLst>
              <a:ext uri="{FF2B5EF4-FFF2-40B4-BE49-F238E27FC236}">
                <a16:creationId xmlns:a16="http://schemas.microsoft.com/office/drawing/2014/main" id="{89649F66-670C-8AA7-ED45-BF9162CE334B}"/>
              </a:ext>
            </a:extLst>
          </p:cNvPr>
          <p:cNvSpPr txBox="1">
            <a:spLocks noChangeArrowheads="1"/>
          </p:cNvSpPr>
          <p:nvPr/>
        </p:nvSpPr>
        <p:spPr bwMode="auto">
          <a:xfrm>
            <a:off x="6911255" y="5274878"/>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2</a:t>
            </a:r>
          </a:p>
        </p:txBody>
      </p:sp>
      <p:sp>
        <p:nvSpPr>
          <p:cNvPr id="53" name="TextBox 107">
            <a:extLst>
              <a:ext uri="{FF2B5EF4-FFF2-40B4-BE49-F238E27FC236}">
                <a16:creationId xmlns:a16="http://schemas.microsoft.com/office/drawing/2014/main" id="{881C4BF6-229F-0B93-E9CB-608EBCF1FBC6}"/>
              </a:ext>
            </a:extLst>
          </p:cNvPr>
          <p:cNvSpPr txBox="1">
            <a:spLocks noChangeArrowheads="1"/>
          </p:cNvSpPr>
          <p:nvPr/>
        </p:nvSpPr>
        <p:spPr bwMode="auto">
          <a:xfrm>
            <a:off x="7299392" y="3705504"/>
            <a:ext cx="533400" cy="276225"/>
          </a:xfrm>
          <a:prstGeom prst="rect">
            <a:avLst/>
          </a:prstGeom>
          <a:noFill/>
          <a:ln w="9525">
            <a:noFill/>
            <a:miter lim="800000"/>
            <a:headEnd/>
            <a:tailEnd/>
          </a:ln>
        </p:spPr>
        <p:txBody>
          <a:bodyPr lIns="0" tIns="0" rIns="0" bIns="0">
            <a:spAutoFit/>
          </a:bodyPr>
          <a:lstStyle/>
          <a:p>
            <a:pPr algn="ctr"/>
            <a:r>
              <a:rPr lang="en-US" i="1" dirty="0">
                <a:latin typeface="Times New Roman"/>
                <a:cs typeface="Times New Roman"/>
              </a:rPr>
              <a:t>R</a:t>
            </a:r>
            <a:r>
              <a:rPr lang="en-US" baseline="-25000" dirty="0">
                <a:latin typeface="Times New Roman"/>
                <a:cs typeface="Times New Roman"/>
              </a:rPr>
              <a:t>1</a:t>
            </a:r>
          </a:p>
        </p:txBody>
      </p:sp>
      <p:sp>
        <p:nvSpPr>
          <p:cNvPr id="54" name="AutoShape 11">
            <a:extLst>
              <a:ext uri="{FF2B5EF4-FFF2-40B4-BE49-F238E27FC236}">
                <a16:creationId xmlns:a16="http://schemas.microsoft.com/office/drawing/2014/main" id="{B3CD5BA7-67AE-651C-B0B1-5DE47DDD5943}"/>
              </a:ext>
            </a:extLst>
          </p:cNvPr>
          <p:cNvSpPr>
            <a:spLocks noChangeArrowheads="1"/>
          </p:cNvSpPr>
          <p:nvPr/>
        </p:nvSpPr>
        <p:spPr bwMode="auto">
          <a:xfrm rot="10800000" flipH="1" flipV="1">
            <a:off x="7010903" y="4014189"/>
            <a:ext cx="1102920" cy="329184"/>
          </a:xfrm>
          <a:prstGeom prst="roundRect">
            <a:avLst>
              <a:gd name="adj" fmla="val 50000"/>
            </a:avLst>
          </a:prstGeom>
          <a:noFill/>
          <a:ln w="9525">
            <a:solidFill>
              <a:srgbClr val="000000"/>
            </a:solidFill>
            <a:round/>
            <a:headEnd/>
            <a:tailEnd/>
          </a:ln>
        </p:spPr>
        <p:txBody>
          <a:bodyPr wrap="none" lIns="0" tIns="0" rIns="0" bIns="45720" anchor="ctr" anchorCtr="1"/>
          <a:lstStyle/>
          <a:p>
            <a:pPr algn="ctr">
              <a:defRPr/>
            </a:pPr>
            <a:r>
              <a:rPr lang="en-US" i="1" dirty="0">
                <a:latin typeface="Times New Roman"/>
                <a:ea typeface="宋体" pitchFamily="2" charset="-122"/>
                <a:cs typeface="Times New Roman"/>
              </a:rPr>
              <a:t>A,B,C,D</a:t>
            </a:r>
          </a:p>
        </p:txBody>
      </p:sp>
      <p:sp>
        <p:nvSpPr>
          <p:cNvPr id="55" name="AutoShape 11">
            <a:extLst>
              <a:ext uri="{FF2B5EF4-FFF2-40B4-BE49-F238E27FC236}">
                <a16:creationId xmlns:a16="http://schemas.microsoft.com/office/drawing/2014/main" id="{2CCE0A8D-7BE0-36FC-DC7F-BAAAD4A27125}"/>
              </a:ext>
            </a:extLst>
          </p:cNvPr>
          <p:cNvSpPr>
            <a:spLocks noChangeArrowheads="1"/>
          </p:cNvSpPr>
          <p:nvPr/>
        </p:nvSpPr>
        <p:spPr bwMode="auto">
          <a:xfrm rot="10800000" flipH="1" flipV="1">
            <a:off x="6675625" y="4936064"/>
            <a:ext cx="6858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A,C,F</a:t>
            </a:r>
          </a:p>
        </p:txBody>
      </p:sp>
      <p:sp>
        <p:nvSpPr>
          <p:cNvPr id="56" name="AutoShape 11">
            <a:extLst>
              <a:ext uri="{FF2B5EF4-FFF2-40B4-BE49-F238E27FC236}">
                <a16:creationId xmlns:a16="http://schemas.microsoft.com/office/drawing/2014/main" id="{C93BF859-7D9A-076A-62D7-E39CD05FBEF6}"/>
              </a:ext>
            </a:extLst>
          </p:cNvPr>
          <p:cNvSpPr>
            <a:spLocks noChangeArrowheads="1"/>
          </p:cNvSpPr>
          <p:nvPr/>
        </p:nvSpPr>
        <p:spPr bwMode="auto">
          <a:xfrm rot="10800000" flipH="1" flipV="1">
            <a:off x="7646031" y="4934921"/>
            <a:ext cx="6858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i="1" dirty="0">
                <a:latin typeface="Times New Roman"/>
                <a:ea typeface="宋体" pitchFamily="2" charset="-122"/>
                <a:cs typeface="Times New Roman"/>
              </a:rPr>
              <a:t>B,C,E</a:t>
            </a:r>
          </a:p>
        </p:txBody>
      </p:sp>
      <p:cxnSp>
        <p:nvCxnSpPr>
          <p:cNvPr id="57" name="Straight Connector 56">
            <a:extLst>
              <a:ext uri="{FF2B5EF4-FFF2-40B4-BE49-F238E27FC236}">
                <a16:creationId xmlns:a16="http://schemas.microsoft.com/office/drawing/2014/main" id="{CEAC940A-0A3E-C7F6-C02A-950E1A48F967}"/>
              </a:ext>
            </a:extLst>
          </p:cNvPr>
          <p:cNvCxnSpPr>
            <a:cxnSpLocks/>
            <a:stCxn id="55" idx="0"/>
            <a:endCxn id="54" idx="2"/>
          </p:cNvCxnSpPr>
          <p:nvPr/>
        </p:nvCxnSpPr>
        <p:spPr>
          <a:xfrm flipV="1">
            <a:off x="7018525" y="4343373"/>
            <a:ext cx="543838" cy="592691"/>
          </a:xfrm>
          <a:prstGeom prst="line">
            <a:avLst/>
          </a:prstGeom>
          <a:ln w="127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5660786E-898F-9418-F16E-DBB7107DC088}"/>
              </a:ext>
            </a:extLst>
          </p:cNvPr>
          <p:cNvCxnSpPr>
            <a:stCxn id="56" idx="0"/>
            <a:endCxn id="54" idx="2"/>
          </p:cNvCxnSpPr>
          <p:nvPr/>
        </p:nvCxnSpPr>
        <p:spPr>
          <a:xfrm flipH="1" flipV="1">
            <a:off x="7562363" y="4343373"/>
            <a:ext cx="426568" cy="591548"/>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59" name="TextBox 107">
            <a:extLst>
              <a:ext uri="{FF2B5EF4-FFF2-40B4-BE49-F238E27FC236}">
                <a16:creationId xmlns:a16="http://schemas.microsoft.com/office/drawing/2014/main" id="{AFCFF19D-30DE-70A6-A53C-533461C81711}"/>
              </a:ext>
            </a:extLst>
          </p:cNvPr>
          <p:cNvSpPr txBox="1">
            <a:spLocks noChangeArrowheads="1"/>
          </p:cNvSpPr>
          <p:nvPr/>
        </p:nvSpPr>
        <p:spPr bwMode="auto">
          <a:xfrm>
            <a:off x="6820403" y="4489696"/>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A,C</a:t>
            </a:r>
            <a:endParaRPr lang="en-US" i="1" baseline="-25000" dirty="0">
              <a:latin typeface="Times New Roman"/>
              <a:cs typeface="Times New Roman"/>
            </a:endParaRPr>
          </a:p>
        </p:txBody>
      </p:sp>
      <p:sp>
        <p:nvSpPr>
          <p:cNvPr id="60" name="TextBox 107">
            <a:extLst>
              <a:ext uri="{FF2B5EF4-FFF2-40B4-BE49-F238E27FC236}">
                <a16:creationId xmlns:a16="http://schemas.microsoft.com/office/drawing/2014/main" id="{C43E5080-9448-3732-1544-D64C03E20477}"/>
              </a:ext>
            </a:extLst>
          </p:cNvPr>
          <p:cNvSpPr txBox="1">
            <a:spLocks noChangeArrowheads="1"/>
          </p:cNvSpPr>
          <p:nvPr/>
        </p:nvSpPr>
        <p:spPr bwMode="auto">
          <a:xfrm>
            <a:off x="7878982" y="4500647"/>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B,C</a:t>
            </a:r>
            <a:endParaRPr lang="en-US" i="1" baseline="-25000" dirty="0">
              <a:latin typeface="Times New Roman"/>
              <a:cs typeface="Times New Roman"/>
            </a:endParaRPr>
          </a:p>
        </p:txBody>
      </p:sp>
      <p:sp>
        <p:nvSpPr>
          <p:cNvPr id="61" name="TextBox 107">
            <a:extLst>
              <a:ext uri="{FF2B5EF4-FFF2-40B4-BE49-F238E27FC236}">
                <a16:creationId xmlns:a16="http://schemas.microsoft.com/office/drawing/2014/main" id="{4D67FA39-88F4-3AB5-FE89-99EA2C65DA9D}"/>
              </a:ext>
            </a:extLst>
          </p:cNvPr>
          <p:cNvSpPr txBox="1">
            <a:spLocks noChangeArrowheads="1"/>
          </p:cNvSpPr>
          <p:nvPr/>
        </p:nvSpPr>
        <p:spPr bwMode="auto">
          <a:xfrm>
            <a:off x="7404300" y="5111430"/>
            <a:ext cx="381000" cy="276999"/>
          </a:xfrm>
          <a:prstGeom prst="rect">
            <a:avLst/>
          </a:prstGeom>
          <a:noFill/>
          <a:ln w="9525">
            <a:noFill/>
            <a:miter lim="800000"/>
            <a:headEnd/>
            <a:tailEnd/>
          </a:ln>
        </p:spPr>
        <p:txBody>
          <a:bodyPr wrap="square" lIns="0" tIns="0" rIns="0" bIns="0">
            <a:spAutoFit/>
          </a:bodyPr>
          <a:lstStyle/>
          <a:p>
            <a:r>
              <a:rPr lang="en-US" i="1" dirty="0">
                <a:latin typeface="Times New Roman"/>
                <a:cs typeface="Times New Roman"/>
              </a:rPr>
              <a:t>C</a:t>
            </a:r>
            <a:endParaRPr lang="en-US" i="1" baseline="-25000" dirty="0">
              <a:latin typeface="Times New Roman"/>
              <a:cs typeface="Times New Roman"/>
            </a:endParaRPr>
          </a:p>
        </p:txBody>
      </p:sp>
      <p:sp>
        <p:nvSpPr>
          <p:cNvPr id="62" name="TextBox 107">
            <a:extLst>
              <a:ext uri="{FF2B5EF4-FFF2-40B4-BE49-F238E27FC236}">
                <a16:creationId xmlns:a16="http://schemas.microsoft.com/office/drawing/2014/main" id="{BB66EE6F-7380-D64A-54A1-25D79F0DFD91}"/>
              </a:ext>
            </a:extLst>
          </p:cNvPr>
          <p:cNvSpPr txBox="1">
            <a:spLocks noChangeArrowheads="1"/>
          </p:cNvSpPr>
          <p:nvPr/>
        </p:nvSpPr>
        <p:spPr bwMode="auto">
          <a:xfrm>
            <a:off x="7894345" y="5262962"/>
            <a:ext cx="533400" cy="276225"/>
          </a:xfrm>
          <a:prstGeom prst="rect">
            <a:avLst/>
          </a:prstGeom>
          <a:noFill/>
          <a:ln w="9525">
            <a:noFill/>
            <a:miter lim="800000"/>
            <a:headEnd/>
            <a:tailEnd/>
          </a:ln>
        </p:spPr>
        <p:txBody>
          <a:bodyPr lIns="0" tIns="0" rIns="0" bIns="0">
            <a:spAutoFit/>
          </a:bodyPr>
          <a:lstStyle/>
          <a:p>
            <a:r>
              <a:rPr lang="en-US" i="1" dirty="0">
                <a:latin typeface="Times New Roman"/>
                <a:cs typeface="Times New Roman"/>
              </a:rPr>
              <a:t>R</a:t>
            </a:r>
            <a:r>
              <a:rPr lang="en-US" baseline="-25000" dirty="0">
                <a:latin typeface="Times New Roman"/>
                <a:cs typeface="Times New Roman"/>
              </a:rPr>
              <a:t>3</a:t>
            </a:r>
          </a:p>
        </p:txBody>
      </p:sp>
      <p:cxnSp>
        <p:nvCxnSpPr>
          <p:cNvPr id="63" name="Straight Connector 62">
            <a:extLst>
              <a:ext uri="{FF2B5EF4-FFF2-40B4-BE49-F238E27FC236}">
                <a16:creationId xmlns:a16="http://schemas.microsoft.com/office/drawing/2014/main" id="{D4FDD40F-0742-9735-5CB4-55A3BA614D40}"/>
              </a:ext>
            </a:extLst>
          </p:cNvPr>
          <p:cNvCxnSpPr>
            <a:cxnSpLocks/>
            <a:stCxn id="55" idx="3"/>
            <a:endCxn id="56" idx="1"/>
          </p:cNvCxnSpPr>
          <p:nvPr/>
        </p:nvCxnSpPr>
        <p:spPr>
          <a:xfrm>
            <a:off x="7361425" y="5099513"/>
            <a:ext cx="284606" cy="0"/>
          </a:xfrm>
          <a:prstGeom prst="line">
            <a:avLst/>
          </a:prstGeom>
          <a:ln w="25400">
            <a:solidFill>
              <a:srgbClr val="FF0000"/>
            </a:solidFill>
            <a:tailEnd type="none"/>
          </a:ln>
        </p:spPr>
        <p:style>
          <a:lnRef idx="1">
            <a:schemeClr val="dk1"/>
          </a:lnRef>
          <a:fillRef idx="0">
            <a:schemeClr val="dk1"/>
          </a:fillRef>
          <a:effectRef idx="0">
            <a:schemeClr val="dk1"/>
          </a:effectRef>
          <a:fontRef idx="minor">
            <a:schemeClr val="tx1"/>
          </a:fontRef>
        </p:style>
      </p:cxnSp>
      <p:graphicFrame>
        <p:nvGraphicFramePr>
          <p:cNvPr id="64" name="Table 63">
            <a:extLst>
              <a:ext uri="{FF2B5EF4-FFF2-40B4-BE49-F238E27FC236}">
                <a16:creationId xmlns:a16="http://schemas.microsoft.com/office/drawing/2014/main" id="{4A4FEF52-21B3-3285-71EE-A24AC01A7713}"/>
              </a:ext>
            </a:extLst>
          </p:cNvPr>
          <p:cNvGraphicFramePr>
            <a:graphicFrameLocks noGrp="1"/>
          </p:cNvGraphicFramePr>
          <p:nvPr/>
        </p:nvGraphicFramePr>
        <p:xfrm>
          <a:off x="675764" y="1677083"/>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65" name="Table 64">
            <a:extLst>
              <a:ext uri="{FF2B5EF4-FFF2-40B4-BE49-F238E27FC236}">
                <a16:creationId xmlns:a16="http://schemas.microsoft.com/office/drawing/2014/main" id="{3B04FFA5-EF4E-7D45-33B3-E5927665EBD6}"/>
              </a:ext>
            </a:extLst>
          </p:cNvPr>
          <p:cNvGraphicFramePr>
            <a:graphicFrameLocks noGrp="1"/>
          </p:cNvGraphicFramePr>
          <p:nvPr/>
        </p:nvGraphicFramePr>
        <p:xfrm>
          <a:off x="996121" y="1676535"/>
          <a:ext cx="194727" cy="176711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2</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226978553"/>
                  </a:ext>
                </a:extLst>
              </a:tr>
            </a:tbl>
          </a:graphicData>
        </a:graphic>
      </p:graphicFrame>
      <p:graphicFrame>
        <p:nvGraphicFramePr>
          <p:cNvPr id="66" name="Table 65">
            <a:extLst>
              <a:ext uri="{FF2B5EF4-FFF2-40B4-BE49-F238E27FC236}">
                <a16:creationId xmlns:a16="http://schemas.microsoft.com/office/drawing/2014/main" id="{F8A4CD7A-8316-EF3C-5396-65B2E00DBB13}"/>
              </a:ext>
            </a:extLst>
          </p:cNvPr>
          <p:cNvGraphicFramePr>
            <a:graphicFrameLocks noGrp="1"/>
          </p:cNvGraphicFramePr>
          <p:nvPr/>
        </p:nvGraphicFramePr>
        <p:xfrm>
          <a:off x="2337079" y="2356882"/>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endParaRPr lang="en-US" sz="1300" i="1"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67" name="TextBox 66">
            <a:extLst>
              <a:ext uri="{FF2B5EF4-FFF2-40B4-BE49-F238E27FC236}">
                <a16:creationId xmlns:a16="http://schemas.microsoft.com/office/drawing/2014/main" id="{24F431E0-25CD-0582-8A2D-4706100323C4}"/>
              </a:ext>
            </a:extLst>
          </p:cNvPr>
          <p:cNvSpPr txBox="1"/>
          <p:nvPr/>
        </p:nvSpPr>
        <p:spPr>
          <a:xfrm>
            <a:off x="1791713" y="1748844"/>
            <a:ext cx="1175942"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Tuples to check in </a:t>
            </a:r>
            <a:r>
              <a:rPr lang="en-US" sz="1400" i="1" dirty="0">
                <a:latin typeface="Times New Roman" panose="02020603050405020304" pitchFamily="18" charset="0"/>
                <a:cs typeface="Times New Roman" panose="02020603050405020304" pitchFamily="18" charset="0"/>
              </a:rPr>
              <a:t>R</a:t>
            </a:r>
            <a:r>
              <a:rPr lang="en-US" sz="1400" baseline="-25000" dirty="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p:txBody>
      </p:sp>
      <p:cxnSp>
        <p:nvCxnSpPr>
          <p:cNvPr id="68" name="Straight Arrow Connector 67">
            <a:extLst>
              <a:ext uri="{FF2B5EF4-FFF2-40B4-BE49-F238E27FC236}">
                <a16:creationId xmlns:a16="http://schemas.microsoft.com/office/drawing/2014/main" id="{B7EB500F-667D-D157-D921-61B8C82583D3}"/>
              </a:ext>
            </a:extLst>
          </p:cNvPr>
          <p:cNvCxnSpPr>
            <a:cxnSpLocks/>
          </p:cNvCxnSpPr>
          <p:nvPr/>
        </p:nvCxnSpPr>
        <p:spPr>
          <a:xfrm>
            <a:off x="5641258" y="1728154"/>
            <a:ext cx="261018" cy="0"/>
          </a:xfrm>
          <a:prstGeom prst="straightConnector1">
            <a:avLst/>
          </a:prstGeom>
          <a:ln w="15875">
            <a:solidFill>
              <a:srgbClr val="FFB400"/>
            </a:solidFill>
            <a:headEnd w="lg" len="med"/>
            <a:tailEnd type="triangle" w="lg" len="med"/>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BEFAB6E5-BCE7-DBB5-9DD6-1407D54226F0}"/>
              </a:ext>
            </a:extLst>
          </p:cNvPr>
          <p:cNvCxnSpPr>
            <a:cxnSpLocks/>
          </p:cNvCxnSpPr>
          <p:nvPr/>
        </p:nvCxnSpPr>
        <p:spPr>
          <a:xfrm>
            <a:off x="2019066" y="2728587"/>
            <a:ext cx="261018" cy="0"/>
          </a:xfrm>
          <a:prstGeom prst="straightConnector1">
            <a:avLst/>
          </a:prstGeom>
          <a:ln w="15875">
            <a:solidFill>
              <a:srgbClr val="FFB400"/>
            </a:solidFill>
            <a:headEnd w="lg" len="med"/>
            <a:tailEnd type="triangle" w="lg" len="med"/>
          </a:ln>
        </p:spPr>
        <p:style>
          <a:lnRef idx="1">
            <a:schemeClr val="dk1"/>
          </a:lnRef>
          <a:fillRef idx="0">
            <a:schemeClr val="dk1"/>
          </a:fillRef>
          <a:effectRef idx="0">
            <a:schemeClr val="dk1"/>
          </a:effectRef>
          <a:fontRef idx="minor">
            <a:schemeClr val="tx1"/>
          </a:fontRef>
        </p:style>
      </p:cxnSp>
      <p:sp>
        <p:nvSpPr>
          <p:cNvPr id="70" name="Left Brace 69">
            <a:extLst>
              <a:ext uri="{FF2B5EF4-FFF2-40B4-BE49-F238E27FC236}">
                <a16:creationId xmlns:a16="http://schemas.microsoft.com/office/drawing/2014/main" id="{72D6BDB4-91FB-FB1A-0F81-204876BBA780}"/>
              </a:ext>
            </a:extLst>
          </p:cNvPr>
          <p:cNvSpPr/>
          <p:nvPr/>
        </p:nvSpPr>
        <p:spPr>
          <a:xfrm rot="5400000">
            <a:off x="3508856" y="1886582"/>
            <a:ext cx="200485" cy="63973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55696606-FB56-AABE-BA65-3839FF9735DB}"/>
              </a:ext>
            </a:extLst>
          </p:cNvPr>
          <p:cNvSpPr txBox="1"/>
          <p:nvPr/>
        </p:nvSpPr>
        <p:spPr>
          <a:xfrm>
            <a:off x="2807016" y="1853116"/>
            <a:ext cx="1638514" cy="307777"/>
          </a:xfrm>
          <a:prstGeom prst="rect">
            <a:avLst/>
          </a:prstGeom>
          <a:noFill/>
        </p:spPr>
        <p:txBody>
          <a:bodyPr wrap="square" rtlCol="0">
            <a:spAutoFit/>
          </a:bodyPr>
          <a:lstStyle/>
          <a:p>
            <a:pPr algn="ctr"/>
            <a:r>
              <a:rPr lang="en-US" sz="1400" dirty="0"/>
              <a:t>&amp;</a:t>
            </a:r>
          </a:p>
        </p:txBody>
      </p:sp>
      <p:graphicFrame>
        <p:nvGraphicFramePr>
          <p:cNvPr id="72" name="Table 71">
            <a:extLst>
              <a:ext uri="{FF2B5EF4-FFF2-40B4-BE49-F238E27FC236}">
                <a16:creationId xmlns:a16="http://schemas.microsoft.com/office/drawing/2014/main" id="{3908C3C5-9E8F-5F1F-B565-63B6A1F1ADB4}"/>
              </a:ext>
            </a:extLst>
          </p:cNvPr>
          <p:cNvGraphicFramePr>
            <a:graphicFrameLocks noGrp="1"/>
          </p:cNvGraphicFramePr>
          <p:nvPr/>
        </p:nvGraphicFramePr>
        <p:xfrm>
          <a:off x="3622672" y="2349948"/>
          <a:ext cx="279749" cy="1982185"/>
        </p:xfrm>
        <a:graphic>
          <a:graphicData uri="http://schemas.openxmlformats.org/drawingml/2006/table">
            <a:tbl>
              <a:tblPr firstRow="1" bandRow="1">
                <a:tableStyleId>{5C22544A-7EE6-4342-B048-85BDC9FD1C3A}</a:tableStyleId>
              </a:tblPr>
              <a:tblGrid>
                <a:gridCol w="279749">
                  <a:extLst>
                    <a:ext uri="{9D8B030D-6E8A-4147-A177-3AD203B41FA5}">
                      <a16:colId xmlns:a16="http://schemas.microsoft.com/office/drawing/2014/main" val="20002"/>
                    </a:ext>
                  </a:extLst>
                </a:gridCol>
              </a:tblGrid>
              <a:tr h="256237">
                <a:tc>
                  <a:txBody>
                    <a:bodyPr/>
                    <a:lstStyle/>
                    <a:p>
                      <a:pPr algn="ctr"/>
                      <a:r>
                        <a:rPr lang="en-US" sz="900" i="1" dirty="0">
                          <a:solidFill>
                            <a:srgbClr val="000000"/>
                          </a:solidFill>
                          <a:latin typeface="Times New Roman"/>
                          <a:cs typeface="Times New Roman"/>
                        </a:rPr>
                        <a:t>Block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73" name="Equal 72">
            <a:extLst>
              <a:ext uri="{FF2B5EF4-FFF2-40B4-BE49-F238E27FC236}">
                <a16:creationId xmlns:a16="http://schemas.microsoft.com/office/drawing/2014/main" id="{9AAA7A9B-908D-DB9D-1B60-C2146E68CCDA}"/>
              </a:ext>
            </a:extLst>
          </p:cNvPr>
          <p:cNvSpPr/>
          <p:nvPr/>
        </p:nvSpPr>
        <p:spPr>
          <a:xfrm>
            <a:off x="3990711" y="3205331"/>
            <a:ext cx="242771" cy="242771"/>
          </a:xfrm>
          <a:prstGeom prst="mathEqual">
            <a:avLst/>
          </a:prstGeom>
          <a:solidFill>
            <a:schemeClr val="bg2">
              <a:lumMod val="40000"/>
              <a:lumOff val="60000"/>
              <a:alpha val="69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4" name="Table 73">
            <a:extLst>
              <a:ext uri="{FF2B5EF4-FFF2-40B4-BE49-F238E27FC236}">
                <a16:creationId xmlns:a16="http://schemas.microsoft.com/office/drawing/2014/main" id="{224D3DB8-4905-A0CD-9274-A81A8DC1ABAA}"/>
              </a:ext>
            </a:extLst>
          </p:cNvPr>
          <p:cNvGraphicFramePr>
            <a:graphicFrameLocks noGrp="1"/>
          </p:cNvGraphicFramePr>
          <p:nvPr/>
        </p:nvGraphicFramePr>
        <p:xfrm>
          <a:off x="3383280" y="2354243"/>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r>
                        <a:rPr lang="en-US" sz="1400" i="1" dirty="0">
                          <a:solidFill>
                            <a:srgbClr val="000000"/>
                          </a:solidFill>
                          <a:latin typeface="Times New Roman"/>
                          <a:cs typeface="Times New Roman"/>
                        </a:rPr>
                        <a:t>R</a:t>
                      </a:r>
                      <a:r>
                        <a:rPr lang="en-US" sz="1400" i="0" baseline="-25000" dirty="0">
                          <a:solidFill>
                            <a:srgbClr val="000000"/>
                          </a:solidFill>
                          <a:latin typeface="Times New Roman"/>
                          <a:cs typeface="Times New Roman"/>
                        </a:rPr>
                        <a:t>1</a:t>
                      </a:r>
                      <a:endParaRPr lang="en-US" sz="1400" i="0"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75" name="Table 74">
            <a:extLst>
              <a:ext uri="{FF2B5EF4-FFF2-40B4-BE49-F238E27FC236}">
                <a16:creationId xmlns:a16="http://schemas.microsoft.com/office/drawing/2014/main" id="{611F097C-B5CA-FF8E-024B-6AF02F453CA9}"/>
              </a:ext>
            </a:extLst>
          </p:cNvPr>
          <p:cNvGraphicFramePr>
            <a:graphicFrameLocks noGrp="1"/>
          </p:cNvGraphicFramePr>
          <p:nvPr/>
        </p:nvGraphicFramePr>
        <p:xfrm>
          <a:off x="4279392" y="2359152"/>
          <a:ext cx="279749" cy="1982185"/>
        </p:xfrm>
        <a:graphic>
          <a:graphicData uri="http://schemas.openxmlformats.org/drawingml/2006/table">
            <a:tbl>
              <a:tblPr firstRow="1" bandRow="1">
                <a:tableStyleId>{5C22544A-7EE6-4342-B048-85BDC9FD1C3A}</a:tableStyleId>
              </a:tblPr>
              <a:tblGrid>
                <a:gridCol w="279749">
                  <a:extLst>
                    <a:ext uri="{9D8B030D-6E8A-4147-A177-3AD203B41FA5}">
                      <a16:colId xmlns:a16="http://schemas.microsoft.com/office/drawing/2014/main" val="20002"/>
                    </a:ext>
                  </a:extLst>
                </a:gridCol>
              </a:tblGrid>
              <a:tr h="256237">
                <a:tc>
                  <a:txBody>
                    <a:bodyPr/>
                    <a:lstStyle/>
                    <a:p>
                      <a:pPr algn="ctr"/>
                      <a:endParaRPr lang="en-US" sz="900" i="1" dirty="0">
                        <a:solidFill>
                          <a:srgbClr val="000000"/>
                        </a:solidFill>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6538">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11594">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76" name="TextBox 75">
            <a:extLst>
              <a:ext uri="{FF2B5EF4-FFF2-40B4-BE49-F238E27FC236}">
                <a16:creationId xmlns:a16="http://schemas.microsoft.com/office/drawing/2014/main" id="{94E814EC-AE4F-9505-C939-9A92122B44D8}"/>
              </a:ext>
            </a:extLst>
          </p:cNvPr>
          <p:cNvSpPr txBox="1"/>
          <p:nvPr/>
        </p:nvSpPr>
        <p:spPr>
          <a:xfrm>
            <a:off x="675764" y="5371826"/>
            <a:ext cx="5208666" cy="369332"/>
          </a:xfrm>
          <a:prstGeom prst="rect">
            <a:avLst/>
          </a:prstGeom>
          <a:noFill/>
        </p:spPr>
        <p:txBody>
          <a:bodyPr wrap="square" rtlCol="0">
            <a:spAutoFit/>
          </a:bodyPr>
          <a:lstStyle/>
          <a:p>
            <a:r>
              <a:rPr lang="en-US" dirty="0"/>
              <a:t>Remove the block from tuples to check</a:t>
            </a:r>
            <a:endParaRPr lang="en-US" sz="1600" dirty="0"/>
          </a:p>
        </p:txBody>
      </p:sp>
      <p:sp>
        <p:nvSpPr>
          <p:cNvPr id="77" name="Rectangle 76">
            <a:extLst>
              <a:ext uri="{FF2B5EF4-FFF2-40B4-BE49-F238E27FC236}">
                <a16:creationId xmlns:a16="http://schemas.microsoft.com/office/drawing/2014/main" id="{5AA4B0E3-E174-BAF0-9455-5588DB9337B3}"/>
              </a:ext>
            </a:extLst>
          </p:cNvPr>
          <p:cNvSpPr/>
          <p:nvPr/>
        </p:nvSpPr>
        <p:spPr>
          <a:xfrm>
            <a:off x="2545885" y="3159013"/>
            <a:ext cx="312906" cy="369332"/>
          </a:xfrm>
          <a:prstGeom prst="rect">
            <a:avLst/>
          </a:prstGeom>
        </p:spPr>
        <p:txBody>
          <a:bodyPr wrap="none">
            <a:spAutoFit/>
          </a:bodyPr>
          <a:lstStyle/>
          <a:p>
            <a:r>
              <a:rPr lang="en-US" dirty="0">
                <a:solidFill>
                  <a:srgbClr val="FF0000"/>
                </a:solidFill>
              </a:rPr>
              <a:t>∖</a:t>
            </a:r>
          </a:p>
        </p:txBody>
      </p:sp>
      <p:graphicFrame>
        <p:nvGraphicFramePr>
          <p:cNvPr id="78" name="Table 77">
            <a:extLst>
              <a:ext uri="{FF2B5EF4-FFF2-40B4-BE49-F238E27FC236}">
                <a16:creationId xmlns:a16="http://schemas.microsoft.com/office/drawing/2014/main" id="{87C1975D-2C3C-EC98-8048-69E7B7358411}"/>
              </a:ext>
            </a:extLst>
          </p:cNvPr>
          <p:cNvGraphicFramePr>
            <a:graphicFrameLocks noGrp="1"/>
          </p:cNvGraphicFramePr>
          <p:nvPr/>
        </p:nvGraphicFramePr>
        <p:xfrm>
          <a:off x="3686710" y="2349947"/>
          <a:ext cx="194727" cy="1977890"/>
        </p:xfrm>
        <a:graphic>
          <a:graphicData uri="http://schemas.openxmlformats.org/drawingml/2006/table">
            <a:tbl>
              <a:tblPr firstRow="1" bandRow="1">
                <a:tableStyleId>{5C22544A-7EE6-4342-B048-85BDC9FD1C3A}</a:tableStyleId>
              </a:tblPr>
              <a:tblGrid>
                <a:gridCol w="194727">
                  <a:extLst>
                    <a:ext uri="{9D8B030D-6E8A-4147-A177-3AD203B41FA5}">
                      <a16:colId xmlns:a16="http://schemas.microsoft.com/office/drawing/2014/main" val="20002"/>
                    </a:ext>
                  </a:extLst>
                </a:gridCol>
              </a:tblGrid>
              <a:tr h="255530">
                <a:tc>
                  <a:txBody>
                    <a:bodyPr/>
                    <a:lstStyle/>
                    <a:p>
                      <a:pPr algn="ctr"/>
                      <a:endParaRPr lang="en-US" sz="1300" i="1" dirty="0">
                        <a:solidFill>
                          <a:srgbClr val="000000"/>
                        </a:solidFill>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15940">
                <a:tc>
                  <a:txBody>
                    <a:bodyPr/>
                    <a:lstStyle/>
                    <a:p>
                      <a:pPr algn="ctr"/>
                      <a:r>
                        <a:rPr lang="en-US" sz="1400" dirty="0">
                          <a:latin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15940">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09749">
                <a:tc>
                  <a:txBody>
                    <a:bodyPr/>
                    <a:lstStyle/>
                    <a:p>
                      <a:pPr algn="ctr"/>
                      <a:r>
                        <a:rPr lang="en-US" sz="14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graphicFrame>
        <p:nvGraphicFramePr>
          <p:cNvPr id="79" name="Table 78">
            <a:extLst>
              <a:ext uri="{FF2B5EF4-FFF2-40B4-BE49-F238E27FC236}">
                <a16:creationId xmlns:a16="http://schemas.microsoft.com/office/drawing/2014/main" id="{B5241759-92C5-4B0B-8C50-CFF1E590646E}"/>
              </a:ext>
            </a:extLst>
          </p:cNvPr>
          <p:cNvGraphicFramePr>
            <a:graphicFrameLocks noGrp="1"/>
          </p:cNvGraphicFramePr>
          <p:nvPr/>
        </p:nvGraphicFramePr>
        <p:xfrm>
          <a:off x="5993537" y="1304315"/>
          <a:ext cx="851041" cy="2315405"/>
        </p:xfrm>
        <a:graphic>
          <a:graphicData uri="http://schemas.openxmlformats.org/drawingml/2006/table">
            <a:tbl>
              <a:tblPr firstRow="1" bandRow="1">
                <a:tableStyleId>{5C22544A-7EE6-4342-B048-85BDC9FD1C3A}</a:tableStyleId>
              </a:tblPr>
              <a:tblGrid>
                <a:gridCol w="142875">
                  <a:extLst>
                    <a:ext uri="{9D8B030D-6E8A-4147-A177-3AD203B41FA5}">
                      <a16:colId xmlns:a16="http://schemas.microsoft.com/office/drawing/2014/main" val="20001"/>
                    </a:ext>
                  </a:extLst>
                </a:gridCol>
                <a:gridCol w="174143">
                  <a:extLst>
                    <a:ext uri="{9D8B030D-6E8A-4147-A177-3AD203B41FA5}">
                      <a16:colId xmlns:a16="http://schemas.microsoft.com/office/drawing/2014/main" val="20002"/>
                    </a:ext>
                  </a:extLst>
                </a:gridCol>
                <a:gridCol w="174143">
                  <a:extLst>
                    <a:ext uri="{9D8B030D-6E8A-4147-A177-3AD203B41FA5}">
                      <a16:colId xmlns:a16="http://schemas.microsoft.com/office/drawing/2014/main" val="20003"/>
                    </a:ext>
                  </a:extLst>
                </a:gridCol>
                <a:gridCol w="185737">
                  <a:extLst>
                    <a:ext uri="{9D8B030D-6E8A-4147-A177-3AD203B41FA5}">
                      <a16:colId xmlns:a16="http://schemas.microsoft.com/office/drawing/2014/main" val="20004"/>
                    </a:ext>
                  </a:extLst>
                </a:gridCol>
                <a:gridCol w="174143">
                  <a:extLst>
                    <a:ext uri="{9D8B030D-6E8A-4147-A177-3AD203B41FA5}">
                      <a16:colId xmlns:a16="http://schemas.microsoft.com/office/drawing/2014/main" val="20005"/>
                    </a:ext>
                  </a:extLst>
                </a:gridCol>
              </a:tblGrid>
              <a:tr h="301057">
                <a:tc>
                  <a:txBody>
                    <a:bodyPr/>
                    <a:lstStyle/>
                    <a:p>
                      <a:pPr algn="ctr"/>
                      <a:endParaRPr lang="en-US" sz="8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4414">
                <a:tc>
                  <a:txBody>
                    <a:bodyPr/>
                    <a:lstStyle/>
                    <a:p>
                      <a:pPr algn="ctr"/>
                      <a:r>
                        <a:rPr lang="en-US" sz="1300" i="1" baseline="0" dirty="0">
                          <a:latin typeface="Times New Roman"/>
                          <a:cs typeface="Times New Roman"/>
                        </a:rPr>
                        <a:t>t</a:t>
                      </a:r>
                      <a:r>
                        <a:rPr lang="en-US" sz="1300" i="0" baseline="-25000" dirty="0">
                          <a:latin typeface="Times New Roman"/>
                          <a:cs typeface="Times New Roman"/>
                        </a:rPr>
                        <a:t>1</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baseline="0" dirty="0">
                          <a:latin typeface="Times New Roman"/>
                          <a:cs typeface="Times New Roman"/>
                        </a:rPr>
                        <a:t>t</a:t>
                      </a:r>
                      <a:r>
                        <a:rPr lang="en-US" sz="1300" i="0" baseline="-25000" dirty="0">
                          <a:latin typeface="Times New Roman"/>
                          <a:cs typeface="Times New Roman"/>
                        </a:rPr>
                        <a:t>2</a:t>
                      </a:r>
                      <a:endParaRPr lang="en-US" sz="13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3</a:t>
                      </a:r>
                      <a:endParaRPr lang="en-US" sz="13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4</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54414">
                <a:tc>
                  <a:txBody>
                    <a:bodyPr/>
                    <a:lstStyle/>
                    <a:p>
                      <a:pPr algn="ctr"/>
                      <a:r>
                        <a:rPr lang="en-US" sz="1300" i="1" dirty="0">
                          <a:latin typeface="Times New Roman"/>
                          <a:cs typeface="Times New Roman"/>
                        </a:rPr>
                        <a:t>t</a:t>
                      </a:r>
                      <a:r>
                        <a:rPr lang="en-US" sz="13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254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6</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43932">
                <a:tc>
                  <a:txBody>
                    <a:bodyPr/>
                    <a:lstStyle/>
                    <a:p>
                      <a:pPr algn="ctr"/>
                      <a:r>
                        <a:rPr lang="en-US" sz="1300" i="1" dirty="0">
                          <a:latin typeface="Times New Roman"/>
                          <a:cs typeface="Times New Roman"/>
                        </a:rPr>
                        <a:t>t</a:t>
                      </a:r>
                      <a:r>
                        <a:rPr lang="en-US" sz="13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243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latin typeface="Times New Roman"/>
                          <a:cs typeface="Times New Roman"/>
                        </a:rPr>
                        <a:t>t</a:t>
                      </a:r>
                      <a:r>
                        <a:rPr lang="en-US" sz="1300" i="0" baseline="-25000" dirty="0">
                          <a:latin typeface="Times New Roman"/>
                          <a:cs typeface="Times New Roman"/>
                        </a:rPr>
                        <a:t>8</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2</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6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873652118"/>
                  </a:ext>
                </a:extLst>
              </a:tr>
            </a:tbl>
          </a:graphicData>
        </a:graphic>
      </p:graphicFrame>
      <p:sp>
        <p:nvSpPr>
          <p:cNvPr id="80" name="TextBox 79">
            <a:extLst>
              <a:ext uri="{FF2B5EF4-FFF2-40B4-BE49-F238E27FC236}">
                <a16:creationId xmlns:a16="http://schemas.microsoft.com/office/drawing/2014/main" id="{1FE8530E-8DCB-18BF-230E-F60D494981DF}"/>
              </a:ext>
            </a:extLst>
          </p:cNvPr>
          <p:cNvSpPr txBox="1"/>
          <p:nvPr/>
        </p:nvSpPr>
        <p:spPr>
          <a:xfrm>
            <a:off x="5741569" y="129469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1</a:t>
            </a:r>
          </a:p>
        </p:txBody>
      </p:sp>
      <p:sp>
        <p:nvSpPr>
          <p:cNvPr id="81" name="TextBox 80">
            <a:extLst>
              <a:ext uri="{FF2B5EF4-FFF2-40B4-BE49-F238E27FC236}">
                <a16:creationId xmlns:a16="http://schemas.microsoft.com/office/drawing/2014/main" id="{0FACA068-0271-C685-9B3C-7DDB41E511D2}"/>
              </a:ext>
            </a:extLst>
          </p:cNvPr>
          <p:cNvSpPr txBox="1"/>
          <p:nvPr/>
        </p:nvSpPr>
        <p:spPr>
          <a:xfrm>
            <a:off x="6782745" y="1273998"/>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2</a:t>
            </a:r>
          </a:p>
        </p:txBody>
      </p:sp>
      <p:sp>
        <p:nvSpPr>
          <p:cNvPr id="82" name="TextBox 81">
            <a:extLst>
              <a:ext uri="{FF2B5EF4-FFF2-40B4-BE49-F238E27FC236}">
                <a16:creationId xmlns:a16="http://schemas.microsoft.com/office/drawing/2014/main" id="{53EE52F9-E34C-4237-1C68-A1A43F1E5A54}"/>
              </a:ext>
            </a:extLst>
          </p:cNvPr>
          <p:cNvSpPr txBox="1"/>
          <p:nvPr/>
        </p:nvSpPr>
        <p:spPr>
          <a:xfrm>
            <a:off x="7686361" y="1263617"/>
            <a:ext cx="542036" cy="307777"/>
          </a:xfrm>
          <a:prstGeom prst="rect">
            <a:avLst/>
          </a:prstGeom>
          <a:noFill/>
          <a:effectLst/>
        </p:spPr>
        <p:txBody>
          <a:bodyPr wrap="square" rtlCol="0">
            <a:spAutoFit/>
          </a:bodyPr>
          <a:lstStyle/>
          <a:p>
            <a:pPr algn="ctr"/>
            <a:r>
              <a:rPr lang="en-US" sz="1400" i="1" dirty="0">
                <a:latin typeface="Times New Roman"/>
                <a:cs typeface="Times New Roman"/>
              </a:rPr>
              <a:t>R</a:t>
            </a:r>
            <a:r>
              <a:rPr lang="en-US" sz="1400" baseline="-25000" dirty="0">
                <a:latin typeface="Times New Roman"/>
                <a:cs typeface="Times New Roman"/>
              </a:rPr>
              <a:t>3</a:t>
            </a:r>
          </a:p>
        </p:txBody>
      </p:sp>
    </p:spTree>
    <p:extLst>
      <p:ext uri="{BB962C8B-B14F-4D97-AF65-F5344CB8AC3E}">
        <p14:creationId xmlns:p14="http://schemas.microsoft.com/office/powerpoint/2010/main" val="143157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55"/>
                                        </p:tgtEl>
                                        <p:attrNameLst>
                                          <p:attrName>style.opacity</p:attrName>
                                        </p:attrNameLst>
                                      </p:cBhvr>
                                      <p:to>
                                        <p:strVal val="0.25"/>
                                      </p:to>
                                    </p:set>
                                    <p:animEffect filter="image" prLst="opacity: 0.25">
                                      <p:cBhvr rctx="IE">
                                        <p:cTn id="7" dur="indefinite"/>
                                        <p:tgtEl>
                                          <p:spTgt spid="55"/>
                                        </p:tgtEl>
                                      </p:cBhvr>
                                    </p:animEffect>
                                  </p:childTnLst>
                                </p:cTn>
                              </p:par>
                              <p:par>
                                <p:cTn id="8" presetID="9" presetClass="emph" presetSubtype="0" nodeType="withEffect">
                                  <p:stCondLst>
                                    <p:cond delay="0"/>
                                  </p:stCondLst>
                                  <p:childTnLst>
                                    <p:set>
                                      <p:cBhvr>
                                        <p:cTn id="9" dur="indefinite"/>
                                        <p:tgtEl>
                                          <p:spTgt spid="63"/>
                                        </p:tgtEl>
                                        <p:attrNameLst>
                                          <p:attrName>style.opacity</p:attrName>
                                        </p:attrNameLst>
                                      </p:cBhvr>
                                      <p:to>
                                        <p:strVal val="0.25"/>
                                      </p:to>
                                    </p:set>
                                    <p:animEffect filter="image" prLst="opacity: 0.25">
                                      <p:cBhvr rctx="IE">
                                        <p:cTn id="10" dur="indefinite"/>
                                        <p:tgtEl>
                                          <p:spTgt spid="63"/>
                                        </p:tgtEl>
                                      </p:cBhvr>
                                    </p:animEffect>
                                  </p:childTnLst>
                                </p:cTn>
                              </p:par>
                              <p:par>
                                <p:cTn id="11" presetID="9" presetClass="emph" presetSubtype="0" grpId="0" nodeType="withEffect">
                                  <p:stCondLst>
                                    <p:cond delay="0"/>
                                  </p:stCondLst>
                                  <p:childTnLst>
                                    <p:set>
                                      <p:cBhvr>
                                        <p:cTn id="12" dur="indefinite"/>
                                        <p:tgtEl>
                                          <p:spTgt spid="56"/>
                                        </p:tgtEl>
                                        <p:attrNameLst>
                                          <p:attrName>style.opacity</p:attrName>
                                        </p:attrNameLst>
                                      </p:cBhvr>
                                      <p:to>
                                        <p:strVal val="0.25"/>
                                      </p:to>
                                    </p:set>
                                    <p:animEffect filter="image" prLst="opacity: 0.25">
                                      <p:cBhvr rctx="IE">
                                        <p:cTn id="13" dur="indefinite"/>
                                        <p:tgtEl>
                                          <p:spTgt spid="56"/>
                                        </p:tgtEl>
                                      </p:cBhvr>
                                    </p:animEffect>
                                  </p:childTnLst>
                                </p:cTn>
                              </p:par>
                              <p:par>
                                <p:cTn id="14" presetID="9" presetClass="emph" presetSubtype="0" nodeType="withEffect">
                                  <p:stCondLst>
                                    <p:cond delay="0"/>
                                  </p:stCondLst>
                                  <p:childTnLst>
                                    <p:set>
                                      <p:cBhvr>
                                        <p:cTn id="15" dur="indefinite"/>
                                        <p:tgtEl>
                                          <p:spTgt spid="58"/>
                                        </p:tgtEl>
                                        <p:attrNameLst>
                                          <p:attrName>style.opacity</p:attrName>
                                        </p:attrNameLst>
                                      </p:cBhvr>
                                      <p:to>
                                        <p:strVal val="0.25"/>
                                      </p:to>
                                    </p:set>
                                    <p:animEffect filter="image" prLst="opacity: 0.25">
                                      <p:cBhvr rctx="IE">
                                        <p:cTn id="16" dur="indefinite"/>
                                        <p:tgtEl>
                                          <p:spTgt spid="58"/>
                                        </p:tgtEl>
                                      </p:cBhvr>
                                    </p:animEffect>
                                  </p:childTnLst>
                                </p:cTn>
                              </p:par>
                              <p:par>
                                <p:cTn id="17" presetID="9" presetClass="emph" presetSubtype="0" grpId="0" nodeType="withEffect">
                                  <p:stCondLst>
                                    <p:cond delay="0"/>
                                  </p:stCondLst>
                                  <p:childTnLst>
                                    <p:set>
                                      <p:cBhvr>
                                        <p:cTn id="18" dur="indefinite"/>
                                        <p:tgtEl>
                                          <p:spTgt spid="60"/>
                                        </p:tgtEl>
                                        <p:attrNameLst>
                                          <p:attrName>style.opacity</p:attrName>
                                        </p:attrNameLst>
                                      </p:cBhvr>
                                      <p:to>
                                        <p:strVal val="0.25"/>
                                      </p:to>
                                    </p:set>
                                    <p:animEffect filter="image" prLst="opacity: 0.25">
                                      <p:cBhvr rctx="IE">
                                        <p:cTn id="19" dur="indefinite"/>
                                        <p:tgtEl>
                                          <p:spTgt spid="60"/>
                                        </p:tgtEl>
                                      </p:cBhvr>
                                    </p:animEffect>
                                  </p:childTnLst>
                                </p:cTn>
                              </p:par>
                              <p:par>
                                <p:cTn id="20" presetID="9" presetClass="emph" presetSubtype="0" nodeType="withEffect">
                                  <p:stCondLst>
                                    <p:cond delay="0"/>
                                  </p:stCondLst>
                                  <p:childTnLst>
                                    <p:set>
                                      <p:cBhvr>
                                        <p:cTn id="21" dur="indefinite"/>
                                        <p:tgtEl>
                                          <p:spTgt spid="57"/>
                                        </p:tgtEl>
                                        <p:attrNameLst>
                                          <p:attrName>style.opacity</p:attrName>
                                        </p:attrNameLst>
                                      </p:cBhvr>
                                      <p:to>
                                        <p:strVal val="0.25"/>
                                      </p:to>
                                    </p:set>
                                    <p:animEffect filter="image" prLst="opacity: 0.25">
                                      <p:cBhvr rctx="IE">
                                        <p:cTn id="22" dur="indefinite"/>
                                        <p:tgtEl>
                                          <p:spTgt spid="57"/>
                                        </p:tgtEl>
                                      </p:cBhvr>
                                    </p:animEffect>
                                  </p:childTnLst>
                                </p:cTn>
                              </p:par>
                              <p:par>
                                <p:cTn id="23" presetID="9" presetClass="emph" presetSubtype="0" nodeType="withEffect">
                                  <p:stCondLst>
                                    <p:cond delay="0"/>
                                  </p:stCondLst>
                                  <p:childTnLst>
                                    <p:set>
                                      <p:cBhvr>
                                        <p:cTn id="24" dur="indefinite"/>
                                        <p:tgtEl>
                                          <p:spTgt spid="58"/>
                                        </p:tgtEl>
                                        <p:attrNameLst>
                                          <p:attrName>style.opacity</p:attrName>
                                        </p:attrNameLst>
                                      </p:cBhvr>
                                      <p:to>
                                        <p:strVal val="1"/>
                                      </p:to>
                                    </p:set>
                                    <p:animEffect filter="image" prLst="opacity: 1">
                                      <p:cBhvr rctx="IE">
                                        <p:cTn id="25" dur="indefinite"/>
                                        <p:tgtEl>
                                          <p:spTgt spid="58"/>
                                        </p:tgtEl>
                                      </p:cBhvr>
                                    </p:animEffect>
                                  </p:childTnLst>
                                </p:cTn>
                              </p:par>
                              <p:par>
                                <p:cTn id="26" presetID="9" presetClass="emph" presetSubtype="0" grpId="1" nodeType="withEffect">
                                  <p:stCondLst>
                                    <p:cond delay="0"/>
                                  </p:stCondLst>
                                  <p:childTnLst>
                                    <p:set>
                                      <p:cBhvr>
                                        <p:cTn id="27" dur="indefinite"/>
                                        <p:tgtEl>
                                          <p:spTgt spid="60"/>
                                        </p:tgtEl>
                                        <p:attrNameLst>
                                          <p:attrName>style.opacity</p:attrName>
                                        </p:attrNameLst>
                                      </p:cBhvr>
                                      <p:to>
                                        <p:strVal val="1"/>
                                      </p:to>
                                    </p:set>
                                    <p:animEffect filter="image" prLst="opacity: 1">
                                      <p:cBhvr rctx="IE">
                                        <p:cTn id="28" dur="indefinite"/>
                                        <p:tgtEl>
                                          <p:spTgt spid="60"/>
                                        </p:tgtEl>
                                      </p:cBhvr>
                                    </p:animEffect>
                                  </p:childTnLst>
                                </p:cTn>
                              </p:par>
                              <p:par>
                                <p:cTn id="29" presetID="9" presetClass="emph" presetSubtype="0" grpId="0" nodeType="withEffect">
                                  <p:stCondLst>
                                    <p:cond delay="0"/>
                                  </p:stCondLst>
                                  <p:childTnLst>
                                    <p:set>
                                      <p:cBhvr>
                                        <p:cTn id="30" dur="indefinite"/>
                                        <p:tgtEl>
                                          <p:spTgt spid="61"/>
                                        </p:tgtEl>
                                        <p:attrNameLst>
                                          <p:attrName>style.opacity</p:attrName>
                                        </p:attrNameLst>
                                      </p:cBhvr>
                                      <p:to>
                                        <p:strVal val="0.25"/>
                                      </p:to>
                                    </p:set>
                                    <p:animEffect filter="image" prLst="opacity: 0.25">
                                      <p:cBhvr rctx="IE">
                                        <p:cTn id="31" dur="indefinite"/>
                                        <p:tgtEl>
                                          <p:spTgt spid="61"/>
                                        </p:tgtEl>
                                      </p:cBhvr>
                                    </p:animEffect>
                                  </p:childTnLst>
                                </p:cTn>
                              </p:par>
                              <p:par>
                                <p:cTn id="32" presetID="9" presetClass="emph" presetSubtype="0" grpId="0" nodeType="withEffect">
                                  <p:stCondLst>
                                    <p:cond delay="0"/>
                                  </p:stCondLst>
                                  <p:childTnLst>
                                    <p:set>
                                      <p:cBhvr>
                                        <p:cTn id="33" dur="indefinite"/>
                                        <p:tgtEl>
                                          <p:spTgt spid="59"/>
                                        </p:tgtEl>
                                        <p:attrNameLst>
                                          <p:attrName>style.opacity</p:attrName>
                                        </p:attrNameLst>
                                      </p:cBhvr>
                                      <p:to>
                                        <p:strVal val="0.25"/>
                                      </p:to>
                                    </p:set>
                                    <p:animEffect filter="image" prLst="opacity: 0.25">
                                      <p:cBhvr rctx="IE">
                                        <p:cTn id="34" dur="indefinite"/>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0" nodeType="clickEffect">
                                  <p:stCondLst>
                                    <p:cond delay="0"/>
                                  </p:stCondLst>
                                  <p:childTnLst>
                                    <p:animEffect transition="out" filter="dissolve">
                                      <p:cBhvr>
                                        <p:cTn id="38" dur="500"/>
                                        <p:tgtEl>
                                          <p:spTgt spid="70"/>
                                        </p:tgtEl>
                                      </p:cBhvr>
                                    </p:animEffect>
                                    <p:set>
                                      <p:cBhvr>
                                        <p:cTn id="39" dur="1" fill="hold">
                                          <p:stCondLst>
                                            <p:cond delay="499"/>
                                          </p:stCondLst>
                                        </p:cTn>
                                        <p:tgtEl>
                                          <p:spTgt spid="70"/>
                                        </p:tgtEl>
                                        <p:attrNameLst>
                                          <p:attrName>style.visibility</p:attrName>
                                        </p:attrNameLst>
                                      </p:cBhvr>
                                      <p:to>
                                        <p:strVal val="hidden"/>
                                      </p:to>
                                    </p:set>
                                  </p:childTnLst>
                                </p:cTn>
                              </p:par>
                              <p:par>
                                <p:cTn id="40" presetID="9" presetClass="exit" presetSubtype="0" fill="hold" grpId="0" nodeType="withEffect">
                                  <p:stCondLst>
                                    <p:cond delay="0"/>
                                  </p:stCondLst>
                                  <p:childTnLst>
                                    <p:animEffect transition="out" filter="dissolve">
                                      <p:cBhvr>
                                        <p:cTn id="41" dur="500"/>
                                        <p:tgtEl>
                                          <p:spTgt spid="71"/>
                                        </p:tgtEl>
                                      </p:cBhvr>
                                    </p:animEffect>
                                    <p:set>
                                      <p:cBhvr>
                                        <p:cTn id="42" dur="1" fill="hold">
                                          <p:stCondLst>
                                            <p:cond delay="499"/>
                                          </p:stCondLst>
                                        </p:cTn>
                                        <p:tgtEl>
                                          <p:spTgt spid="71"/>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74"/>
                                        </p:tgtEl>
                                      </p:cBhvr>
                                    </p:animEffect>
                                    <p:set>
                                      <p:cBhvr>
                                        <p:cTn id="45" dur="1" fill="hold">
                                          <p:stCondLst>
                                            <p:cond delay="499"/>
                                          </p:stCondLst>
                                        </p:cTn>
                                        <p:tgtEl>
                                          <p:spTgt spid="74"/>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75"/>
                                        </p:tgtEl>
                                      </p:cBhvr>
                                    </p:animEffect>
                                    <p:set>
                                      <p:cBhvr>
                                        <p:cTn id="48" dur="1" fill="hold">
                                          <p:stCondLst>
                                            <p:cond delay="499"/>
                                          </p:stCondLst>
                                        </p:cTn>
                                        <p:tgtEl>
                                          <p:spTgt spid="75"/>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1.66667E-6 2.96296E-6 L -0.0757 0.00046 " pathEditMode="relative" rAng="0" ptsTypes="AA">
                                      <p:cBhvr>
                                        <p:cTn id="50" dur="2000" fill="hold"/>
                                        <p:tgtEl>
                                          <p:spTgt spid="72"/>
                                        </p:tgtEl>
                                        <p:attrNameLst>
                                          <p:attrName>ppt_x</p:attrName>
                                          <p:attrName>ppt_y</p:attrName>
                                        </p:attrNameLst>
                                      </p:cBhvr>
                                      <p:rCtr x="-3785" y="23"/>
                                    </p:animMotion>
                                  </p:childTnLst>
                                </p:cTn>
                              </p:par>
                              <p:par>
                                <p:cTn id="51" presetID="0" presetClass="path" presetSubtype="0" accel="50000" decel="50000" fill="hold" grpId="0" nodeType="withEffect">
                                  <p:stCondLst>
                                    <p:cond delay="0"/>
                                  </p:stCondLst>
                                  <p:childTnLst>
                                    <p:animMotion origin="layout" path="M -2.77778E-6 -3.7037E-6 L -0.07673 -3.7037E-6 " pathEditMode="relative" rAng="0" ptsTypes="AA">
                                      <p:cBhvr>
                                        <p:cTn id="52" dur="2000" fill="hold"/>
                                        <p:tgtEl>
                                          <p:spTgt spid="73"/>
                                        </p:tgtEl>
                                        <p:attrNameLst>
                                          <p:attrName>ppt_x</p:attrName>
                                          <p:attrName>ppt_y</p:attrName>
                                        </p:attrNameLst>
                                      </p:cBhvr>
                                      <p:rCtr x="-3837" y="0"/>
                                    </p:animMotion>
                                  </p:childTnLst>
                                </p:cTn>
                              </p:par>
                              <p:par>
                                <p:cTn id="53" presetID="1" presetClass="entr" presetSubtype="0"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9" presetClass="entr" presetSubtype="0" fill="hold" grpId="1"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dissolve">
                                      <p:cBhvr>
                                        <p:cTn id="57" dur="500"/>
                                        <p:tgtEl>
                                          <p:spTgt spid="7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9" grpId="0"/>
      <p:bldP spid="60" grpId="0"/>
      <p:bldP spid="60" grpId="1"/>
      <p:bldP spid="61" grpId="0"/>
      <p:bldP spid="70" grpId="0" animBg="1"/>
      <p:bldP spid="71" grpId="0"/>
      <p:bldP spid="73" grpId="0" animBg="1"/>
      <p:bldP spid="77" grpId="0"/>
      <p:bldP spid="77"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E1C6-A6DA-5DEA-2BAB-A30A6715B92A}"/>
              </a:ext>
            </a:extLst>
          </p:cNvPr>
          <p:cNvSpPr>
            <a:spLocks noGrp="1"/>
          </p:cNvSpPr>
          <p:nvPr>
            <p:ph type="title"/>
          </p:nvPr>
        </p:nvSpPr>
        <p:spPr/>
        <p:txBody>
          <a:bodyPr/>
          <a:lstStyle/>
          <a:p>
            <a:r>
              <a:rPr lang="en-US" dirty="0"/>
              <a:t>Enforcing R(*,</a:t>
            </a:r>
            <a:r>
              <a:rPr lang="en-US" i="1" dirty="0"/>
              <a:t>m</a:t>
            </a:r>
            <a:r>
              <a:rPr lang="en-US" dirty="0"/>
              <a:t>)C with </a:t>
            </a:r>
            <a:r>
              <a:rPr lang="en-US" dirty="0" err="1">
                <a:solidFill>
                  <a:srgbClr val="FF6666"/>
                </a:solidFill>
              </a:rPr>
              <a:t>PerFB</a:t>
            </a:r>
            <a:endParaRPr lang="en-US" dirty="0">
              <a:solidFill>
                <a:srgbClr val="FF6666"/>
              </a:solidFill>
            </a:endParaRPr>
          </a:p>
        </p:txBody>
      </p:sp>
      <p:sp>
        <p:nvSpPr>
          <p:cNvPr id="4" name="Date Placeholder 3">
            <a:extLst>
              <a:ext uri="{FF2B5EF4-FFF2-40B4-BE49-F238E27FC236}">
                <a16:creationId xmlns:a16="http://schemas.microsoft.com/office/drawing/2014/main" id="{570D9424-B5C8-A826-DAE1-B7E93024A00A}"/>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AD926783-F9B3-438A-F8BF-E37B129EF7A5}"/>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9B643C8D-F66A-DC86-D971-85344D5D5997}"/>
              </a:ext>
            </a:extLst>
          </p:cNvPr>
          <p:cNvSpPr>
            <a:spLocks noGrp="1"/>
          </p:cNvSpPr>
          <p:nvPr>
            <p:ph type="sldNum" sz="quarter" idx="12"/>
          </p:nvPr>
        </p:nvSpPr>
        <p:spPr/>
        <p:txBody>
          <a:bodyPr/>
          <a:lstStyle/>
          <a:p>
            <a:fld id="{1B9EAF26-68E1-BB43-AA6D-380F048E5484}" type="slidenum">
              <a:rPr lang="en-US" altLang="zh-CN" smtClean="0"/>
              <a:pPr/>
              <a:t>55</a:t>
            </a:fld>
            <a:endParaRPr lang="en-US" altLang="zh-CN"/>
          </a:p>
        </p:txBody>
      </p:sp>
      <p:sp>
        <p:nvSpPr>
          <p:cNvPr id="7" name="Rectangle 6">
            <a:extLst>
              <a:ext uri="{FF2B5EF4-FFF2-40B4-BE49-F238E27FC236}">
                <a16:creationId xmlns:a16="http://schemas.microsoft.com/office/drawing/2014/main" id="{97A17096-9C33-083D-DF84-99155AEA2F49}"/>
              </a:ext>
            </a:extLst>
          </p:cNvPr>
          <p:cNvSpPr/>
          <p:nvPr/>
        </p:nvSpPr>
        <p:spPr>
          <a:xfrm>
            <a:off x="8054385" y="1747400"/>
            <a:ext cx="284358" cy="349899"/>
          </a:xfrm>
          <a:prstGeom prst="rect">
            <a:avLst/>
          </a:prstGeom>
          <a:solidFill>
            <a:schemeClr val="accent6">
              <a:lumMod val="60000"/>
              <a:lumOff val="40000"/>
              <a:alpha val="53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FF924B-CE38-D33B-02B0-EE9FD5C1E7A3}"/>
              </a:ext>
            </a:extLst>
          </p:cNvPr>
          <p:cNvSpPr/>
          <p:nvPr/>
        </p:nvSpPr>
        <p:spPr>
          <a:xfrm>
            <a:off x="8037662" y="2868556"/>
            <a:ext cx="576812" cy="381839"/>
          </a:xfrm>
          <a:prstGeom prst="rect">
            <a:avLst/>
          </a:prstGeom>
          <a:solidFill>
            <a:schemeClr val="bg2">
              <a:alpha val="68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5C4723-1DFC-4906-48AA-2E00D9A322BF}"/>
              </a:ext>
            </a:extLst>
          </p:cNvPr>
          <p:cNvSpPr/>
          <p:nvPr/>
        </p:nvSpPr>
        <p:spPr>
          <a:xfrm>
            <a:off x="3985552" y="2097299"/>
            <a:ext cx="768701" cy="736440"/>
          </a:xfrm>
          <a:prstGeom prst="rect">
            <a:avLst/>
          </a:prstGeom>
          <a:solidFill>
            <a:schemeClr val="accent1">
              <a:alpha val="53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63A3B3-8E69-5492-D0FB-9A6CFE845B1D}"/>
              </a:ext>
            </a:extLst>
          </p:cNvPr>
          <p:cNvSpPr/>
          <p:nvPr/>
        </p:nvSpPr>
        <p:spPr>
          <a:xfrm>
            <a:off x="4509478" y="1723016"/>
            <a:ext cx="238327" cy="349215"/>
          </a:xfrm>
          <a:prstGeom prst="rect">
            <a:avLst/>
          </a:prstGeom>
          <a:solidFill>
            <a:schemeClr val="accent6">
              <a:lumMod val="60000"/>
              <a:lumOff val="40000"/>
              <a:alpha val="53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04CBF3-E29B-9CFC-A786-772325D75B3D}"/>
              </a:ext>
            </a:extLst>
          </p:cNvPr>
          <p:cNvSpPr/>
          <p:nvPr/>
        </p:nvSpPr>
        <p:spPr>
          <a:xfrm>
            <a:off x="3982195" y="1721290"/>
            <a:ext cx="518586" cy="350942"/>
          </a:xfrm>
          <a:prstGeom prst="rect">
            <a:avLst/>
          </a:prstGeom>
          <a:solidFill>
            <a:srgbClr val="008000">
              <a:alpha val="53000"/>
            </a:srgb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BB6FAA-A90C-BAC7-1595-17765C3BEB7C}"/>
              </a:ext>
            </a:extLst>
          </p:cNvPr>
          <p:cNvSpPr/>
          <p:nvPr/>
        </p:nvSpPr>
        <p:spPr>
          <a:xfrm>
            <a:off x="6179818" y="1748419"/>
            <a:ext cx="570071" cy="365341"/>
          </a:xfrm>
          <a:prstGeom prst="rect">
            <a:avLst/>
          </a:prstGeom>
          <a:solidFill>
            <a:srgbClr val="008000">
              <a:alpha val="53000"/>
            </a:srgb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781182-4A87-9682-0278-748AF82D52CE}"/>
              </a:ext>
            </a:extLst>
          </p:cNvPr>
          <p:cNvSpPr/>
          <p:nvPr/>
        </p:nvSpPr>
        <p:spPr>
          <a:xfrm>
            <a:off x="6173413" y="2869013"/>
            <a:ext cx="881916" cy="1505056"/>
          </a:xfrm>
          <a:prstGeom prst="rect">
            <a:avLst/>
          </a:prstGeom>
          <a:solidFill>
            <a:schemeClr val="bg2">
              <a:alpha val="68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21BFD9D1-02DB-03B3-3802-F1BF379436ED}"/>
              </a:ext>
            </a:extLst>
          </p:cNvPr>
          <p:cNvGraphicFramePr>
            <a:graphicFrameLocks noGrp="1"/>
          </p:cNvGraphicFramePr>
          <p:nvPr>
            <p:extLst>
              <p:ext uri="{D42A27DB-BD31-4B8C-83A1-F6EECF244321}">
                <p14:modId xmlns:p14="http://schemas.microsoft.com/office/powerpoint/2010/main" val="2395455672"/>
              </p:ext>
            </p:extLst>
          </p:nvPr>
        </p:nvGraphicFramePr>
        <p:xfrm>
          <a:off x="5707523" y="1725723"/>
          <a:ext cx="1350181" cy="2669653"/>
        </p:xfrm>
        <a:graphic>
          <a:graphicData uri="http://schemas.openxmlformats.org/drawingml/2006/table">
            <a:tbl>
              <a:tblPr firstRow="1" bandRow="1">
                <a:tableStyleId>{5C22544A-7EE6-4342-B048-85BDC9FD1C3A}</a:tableStyleId>
              </a:tblPr>
              <a:tblGrid>
                <a:gridCol w="448591">
                  <a:extLst>
                    <a:ext uri="{9D8B030D-6E8A-4147-A177-3AD203B41FA5}">
                      <a16:colId xmlns:a16="http://schemas.microsoft.com/office/drawing/2014/main" val="20000"/>
                    </a:ext>
                  </a:extLst>
                </a:gridCol>
                <a:gridCol w="300530">
                  <a:extLst>
                    <a:ext uri="{9D8B030D-6E8A-4147-A177-3AD203B41FA5}">
                      <a16:colId xmlns:a16="http://schemas.microsoft.com/office/drawing/2014/main" val="20001"/>
                    </a:ext>
                  </a:extLst>
                </a:gridCol>
                <a:gridCol w="300530">
                  <a:extLst>
                    <a:ext uri="{9D8B030D-6E8A-4147-A177-3AD203B41FA5}">
                      <a16:colId xmlns:a16="http://schemas.microsoft.com/office/drawing/2014/main" val="20002"/>
                    </a:ext>
                  </a:extLst>
                </a:gridCol>
                <a:gridCol w="300530">
                  <a:extLst>
                    <a:ext uri="{9D8B030D-6E8A-4147-A177-3AD203B41FA5}">
                      <a16:colId xmlns:a16="http://schemas.microsoft.com/office/drawing/2014/main" val="20003"/>
                    </a:ext>
                  </a:extLst>
                </a:gridCol>
              </a:tblGrid>
              <a:tr h="381379">
                <a:tc>
                  <a:txBody>
                    <a:bodyPr/>
                    <a:lstStyle/>
                    <a:p>
                      <a:pPr algn="ctr"/>
                      <a:endParaRPr lang="en-US" sz="24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13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a:ea typeface="+mn-ea"/>
                          <a:cs typeface="Times New Roman"/>
                        </a:rPr>
                        <a:t>t</a:t>
                      </a:r>
                      <a:r>
                        <a:rPr kumimoji="0" lang="en-US" sz="2000" b="0" i="0" u="none" strike="noStrike" kern="1200" cap="none" spc="0" normalizeH="0" baseline="-25000" noProof="0" dirty="0">
                          <a:ln>
                            <a:noFill/>
                          </a:ln>
                          <a:solidFill>
                            <a:prstClr val="black"/>
                          </a:solidFill>
                          <a:effectLst/>
                          <a:uLnTx/>
                          <a:uFillTx/>
                          <a:latin typeface="Times New Roman"/>
                          <a:ea typeface="+mn-ea"/>
                          <a:cs typeface="Times New Roman"/>
                        </a:rPr>
                        <a:t>6</a:t>
                      </a:r>
                      <a:endParaRPr kumimoji="0" lang="en-US" sz="2000" b="0" i="0" u="none" strike="noStrike" kern="1200" cap="none" spc="0" normalizeH="0" baseline="0" noProof="0" dirty="0">
                        <a:ln>
                          <a:noFill/>
                        </a:ln>
                        <a:solidFill>
                          <a:prstClr val="black"/>
                        </a:solidFill>
                        <a:effectLst/>
                        <a:uLnTx/>
                        <a:uFillTx/>
                        <a:latin typeface="Times New Roman"/>
                        <a:ea typeface="+mn-ea"/>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81379">
                <a:tc>
                  <a:txBody>
                    <a:bodyPr/>
                    <a:lstStyle/>
                    <a:p>
                      <a:pPr algn="ctr"/>
                      <a:r>
                        <a:rPr lang="en-US" sz="2000" i="1" dirty="0">
                          <a:latin typeface="Times New Roman"/>
                          <a:cs typeface="Times New Roman"/>
                        </a:rPr>
                        <a:t>t</a:t>
                      </a:r>
                      <a:r>
                        <a:rPr lang="en-US" sz="2000" i="0" baseline="-25000" dirty="0">
                          <a:latin typeface="Times New Roman"/>
                          <a:cs typeface="Times New Roman"/>
                        </a:rPr>
                        <a:t>7</a:t>
                      </a:r>
                      <a:endParaRPr lang="en-US" sz="20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81379">
                <a:tc>
                  <a:txBody>
                    <a:bodyPr/>
                    <a:lstStyle/>
                    <a:p>
                      <a:pPr algn="ctr"/>
                      <a:r>
                        <a:rPr lang="en-US" sz="2000" i="1" dirty="0">
                          <a:latin typeface="Times New Roman"/>
                          <a:cs typeface="Times New Roman"/>
                        </a:rPr>
                        <a:t>t</a:t>
                      </a:r>
                      <a:r>
                        <a:rPr lang="en-US" sz="2000" i="0" baseline="-25000" dirty="0">
                          <a:latin typeface="Times New Roman"/>
                          <a:cs typeface="Times New Roman"/>
                        </a:rPr>
                        <a:t>8</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81379">
                <a:tc>
                  <a:txBody>
                    <a:bodyPr/>
                    <a:lstStyle/>
                    <a:p>
                      <a:pPr algn="ctr"/>
                      <a:r>
                        <a:rPr lang="en-US" sz="2000" i="1" dirty="0">
                          <a:latin typeface="Times New Roman"/>
                          <a:cs typeface="Times New Roman"/>
                        </a:rPr>
                        <a:t>t</a:t>
                      </a:r>
                      <a:r>
                        <a:rPr lang="en-US" sz="2000" i="0" baseline="-25000" dirty="0">
                          <a:latin typeface="Times New Roman"/>
                          <a:cs typeface="Times New Roman"/>
                        </a:rPr>
                        <a:t>9</a:t>
                      </a:r>
                      <a:endParaRPr lang="en-US" sz="2000" i="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813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a:ea typeface="+mn-ea"/>
                          <a:cs typeface="Times New Roman"/>
                        </a:rPr>
                        <a:t>t</a:t>
                      </a:r>
                      <a:r>
                        <a:rPr kumimoji="0" lang="en-US" sz="2000" b="0" i="0" u="none" strike="noStrike" kern="1200" cap="none" spc="0" normalizeH="0" baseline="-25000" noProof="0" dirty="0">
                          <a:ln>
                            <a:noFill/>
                          </a:ln>
                          <a:solidFill>
                            <a:prstClr val="black"/>
                          </a:solidFill>
                          <a:effectLst/>
                          <a:uLnTx/>
                          <a:uFillTx/>
                          <a:latin typeface="Times New Roman"/>
                          <a:ea typeface="+mn-ea"/>
                          <a:cs typeface="Times New Roman"/>
                        </a:rPr>
                        <a:t>10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81379">
                <a:tc>
                  <a:txBody>
                    <a:bodyPr/>
                    <a:lstStyle/>
                    <a:p>
                      <a:pPr algn="ctr"/>
                      <a:r>
                        <a:rPr lang="en-US" sz="2000" i="1" dirty="0">
                          <a:latin typeface="Times New Roman"/>
                          <a:cs typeface="Times New Roman"/>
                        </a:rPr>
                        <a:t>t</a:t>
                      </a:r>
                      <a:r>
                        <a:rPr lang="en-US" sz="2000" i="0" baseline="-25000" dirty="0">
                          <a:latin typeface="Times New Roman"/>
                          <a:cs typeface="Times New Roman"/>
                        </a:rPr>
                        <a:t>11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5" name="Table 14">
            <a:extLst>
              <a:ext uri="{FF2B5EF4-FFF2-40B4-BE49-F238E27FC236}">
                <a16:creationId xmlns:a16="http://schemas.microsoft.com/office/drawing/2014/main" id="{F938E8B2-EC71-7686-72B2-E4363DEEF96D}"/>
              </a:ext>
            </a:extLst>
          </p:cNvPr>
          <p:cNvGraphicFramePr>
            <a:graphicFrameLocks noGrp="1"/>
          </p:cNvGraphicFramePr>
          <p:nvPr>
            <p:extLst>
              <p:ext uri="{D42A27DB-BD31-4B8C-83A1-F6EECF244321}">
                <p14:modId xmlns:p14="http://schemas.microsoft.com/office/powerpoint/2010/main" val="742370046"/>
              </p:ext>
            </p:extLst>
          </p:nvPr>
        </p:nvGraphicFramePr>
        <p:xfrm>
          <a:off x="7558861" y="1725723"/>
          <a:ext cx="1071918" cy="1525516"/>
        </p:xfrm>
        <a:graphic>
          <a:graphicData uri="http://schemas.openxmlformats.org/drawingml/2006/table">
            <a:tbl>
              <a:tblPr firstRow="1" bandRow="1">
                <a:tableStyleId>{5C22544A-7EE6-4342-B048-85BDC9FD1C3A}</a:tableStyleId>
              </a:tblPr>
              <a:tblGrid>
                <a:gridCol w="492818">
                  <a:extLst>
                    <a:ext uri="{9D8B030D-6E8A-4147-A177-3AD203B41FA5}">
                      <a16:colId xmlns:a16="http://schemas.microsoft.com/office/drawing/2014/main" val="20000"/>
                    </a:ext>
                  </a:extLst>
                </a:gridCol>
                <a:gridCol w="289550">
                  <a:extLst>
                    <a:ext uri="{9D8B030D-6E8A-4147-A177-3AD203B41FA5}">
                      <a16:colId xmlns:a16="http://schemas.microsoft.com/office/drawing/2014/main" val="20001"/>
                    </a:ext>
                  </a:extLst>
                </a:gridCol>
                <a:gridCol w="289550">
                  <a:extLst>
                    <a:ext uri="{9D8B030D-6E8A-4147-A177-3AD203B41FA5}">
                      <a16:colId xmlns:a16="http://schemas.microsoft.com/office/drawing/2014/main" val="20002"/>
                    </a:ext>
                  </a:extLst>
                </a:gridCol>
              </a:tblGrid>
              <a:tr h="381379">
                <a:tc>
                  <a:txBody>
                    <a:bodyPr/>
                    <a:lstStyle/>
                    <a:p>
                      <a:pPr algn="ctr"/>
                      <a:endParaRPr lang="en-US" sz="24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C</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F</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13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a:ea typeface="+mn-ea"/>
                          <a:cs typeface="Times New Roman"/>
                        </a:rPr>
                        <a:t>t</a:t>
                      </a:r>
                      <a:r>
                        <a:rPr kumimoji="0" lang="en-US" sz="2000" b="0" i="0" u="none" strike="noStrike" kern="1200" cap="none" spc="0" normalizeH="0" baseline="-25000" noProof="0" dirty="0">
                          <a:ln>
                            <a:noFill/>
                          </a:ln>
                          <a:solidFill>
                            <a:prstClr val="black"/>
                          </a:solidFill>
                          <a:effectLst/>
                          <a:uLnTx/>
                          <a:uFillTx/>
                          <a:latin typeface="Times New Roman"/>
                          <a:ea typeface="+mn-ea"/>
                          <a:cs typeface="Times New Roman"/>
                        </a:rPr>
                        <a:t>20</a:t>
                      </a:r>
                      <a:endParaRPr kumimoji="0" lang="en-US" sz="2000" b="0" i="0" u="none" strike="noStrike" kern="1200" cap="none" spc="0" normalizeH="0" baseline="0" noProof="0" dirty="0">
                        <a:ln>
                          <a:noFill/>
                        </a:ln>
                        <a:solidFill>
                          <a:prstClr val="black"/>
                        </a:solidFill>
                        <a:effectLst/>
                        <a:uLnTx/>
                        <a:uFillTx/>
                        <a:latin typeface="Times New Roman"/>
                        <a:ea typeface="+mn-ea"/>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81379">
                <a:tc>
                  <a:txBody>
                    <a:bodyPr/>
                    <a:lstStyle/>
                    <a:p>
                      <a:pPr algn="ctr"/>
                      <a:r>
                        <a:rPr lang="en-US" sz="2000" i="1" dirty="0">
                          <a:latin typeface="Times New Roman"/>
                          <a:cs typeface="Times New Roman"/>
                        </a:rPr>
                        <a:t>t</a:t>
                      </a:r>
                      <a:r>
                        <a:rPr lang="en-US" sz="2000" i="0" baseline="-25000" dirty="0">
                          <a:latin typeface="Times New Roman"/>
                          <a:cs typeface="Times New Roman"/>
                        </a:rPr>
                        <a:t>21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81379">
                <a:tc>
                  <a:txBody>
                    <a:bodyPr/>
                    <a:lstStyle/>
                    <a:p>
                      <a:pPr algn="ctr"/>
                      <a:r>
                        <a:rPr lang="en-US" sz="2000" i="1" dirty="0">
                          <a:latin typeface="Times New Roman"/>
                          <a:cs typeface="Times New Roman"/>
                        </a:rPr>
                        <a:t>t</a:t>
                      </a:r>
                      <a:r>
                        <a:rPr lang="en-US" sz="2000" i="0" baseline="-25000" dirty="0">
                          <a:latin typeface="Times New Roman"/>
                          <a:cs typeface="Times New Roman"/>
                        </a:rPr>
                        <a:t>22</a:t>
                      </a:r>
                      <a:endParaRPr lang="en-US" sz="2000" i="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6275FC84-D67F-8C0D-C4C8-9AA0DDF47EBA}"/>
              </a:ext>
            </a:extLst>
          </p:cNvPr>
          <p:cNvSpPr txBox="1"/>
          <p:nvPr/>
        </p:nvSpPr>
        <p:spPr>
          <a:xfrm>
            <a:off x="7469510" y="1648755"/>
            <a:ext cx="731263" cy="461665"/>
          </a:xfrm>
          <a:prstGeom prst="rect">
            <a:avLst/>
          </a:prstGeom>
          <a:noFill/>
          <a:effectLst/>
        </p:spPr>
        <p:txBody>
          <a:bodyPr wrap="square" rtlCol="0">
            <a:spAutoFit/>
          </a:bodyPr>
          <a:lstStyle/>
          <a:p>
            <a:pPr algn="ctr"/>
            <a:r>
              <a:rPr lang="en-US" sz="2400" i="1" dirty="0">
                <a:latin typeface="Times New Roman"/>
                <a:cs typeface="Times New Roman"/>
              </a:rPr>
              <a:t>R</a:t>
            </a:r>
            <a:r>
              <a:rPr lang="en-US" sz="2400" baseline="-25000" dirty="0">
                <a:latin typeface="Times New Roman"/>
                <a:cs typeface="Times New Roman"/>
              </a:rPr>
              <a:t>5</a:t>
            </a:r>
          </a:p>
        </p:txBody>
      </p:sp>
      <p:sp>
        <p:nvSpPr>
          <p:cNvPr id="17" name="TextBox 16">
            <a:extLst>
              <a:ext uri="{FF2B5EF4-FFF2-40B4-BE49-F238E27FC236}">
                <a16:creationId xmlns:a16="http://schemas.microsoft.com/office/drawing/2014/main" id="{875E78DA-6B2E-013D-AE16-1572B032EC33}"/>
              </a:ext>
            </a:extLst>
          </p:cNvPr>
          <p:cNvSpPr txBox="1"/>
          <p:nvPr/>
        </p:nvSpPr>
        <p:spPr>
          <a:xfrm>
            <a:off x="5665996" y="1639523"/>
            <a:ext cx="540443" cy="461665"/>
          </a:xfrm>
          <a:prstGeom prst="rect">
            <a:avLst/>
          </a:prstGeom>
          <a:noFill/>
          <a:effectLst/>
        </p:spPr>
        <p:txBody>
          <a:bodyPr wrap="square" rtlCol="0">
            <a:spAutoFit/>
          </a:bodyPr>
          <a:lstStyle/>
          <a:p>
            <a:pPr algn="ctr"/>
            <a:r>
              <a:rPr lang="en-US" sz="2400" i="1" dirty="0">
                <a:latin typeface="Times New Roman"/>
                <a:cs typeface="Times New Roman"/>
              </a:rPr>
              <a:t>R</a:t>
            </a:r>
            <a:r>
              <a:rPr lang="en-US" sz="2400" baseline="-25000" dirty="0">
                <a:latin typeface="Times New Roman"/>
                <a:cs typeface="Times New Roman"/>
              </a:rPr>
              <a:t>2</a:t>
            </a:r>
          </a:p>
        </p:txBody>
      </p:sp>
      <p:graphicFrame>
        <p:nvGraphicFramePr>
          <p:cNvPr id="18" name="Table 17">
            <a:extLst>
              <a:ext uri="{FF2B5EF4-FFF2-40B4-BE49-F238E27FC236}">
                <a16:creationId xmlns:a16="http://schemas.microsoft.com/office/drawing/2014/main" id="{95FE7193-87A6-C98B-EBE6-0369CE506EDA}"/>
              </a:ext>
            </a:extLst>
          </p:cNvPr>
          <p:cNvGraphicFramePr>
            <a:graphicFrameLocks noGrp="1"/>
          </p:cNvGraphicFramePr>
          <p:nvPr>
            <p:extLst>
              <p:ext uri="{D42A27DB-BD31-4B8C-83A1-F6EECF244321}">
                <p14:modId xmlns:p14="http://schemas.microsoft.com/office/powerpoint/2010/main" val="1239303130"/>
              </p:ext>
            </p:extLst>
          </p:nvPr>
        </p:nvGraphicFramePr>
        <p:xfrm>
          <a:off x="3664998" y="1721290"/>
          <a:ext cx="1596123" cy="3036099"/>
        </p:xfrm>
        <a:graphic>
          <a:graphicData uri="http://schemas.openxmlformats.org/drawingml/2006/table">
            <a:tbl>
              <a:tblPr firstRow="1" bandRow="1">
                <a:tableStyleId>{5C22544A-7EE6-4342-B048-85BDC9FD1C3A}</a:tableStyleId>
              </a:tblPr>
              <a:tblGrid>
                <a:gridCol w="296198">
                  <a:extLst>
                    <a:ext uri="{9D8B030D-6E8A-4147-A177-3AD203B41FA5}">
                      <a16:colId xmlns:a16="http://schemas.microsoft.com/office/drawing/2014/main" val="20001"/>
                    </a:ext>
                  </a:extLst>
                </a:gridCol>
                <a:gridCol w="259985">
                  <a:extLst>
                    <a:ext uri="{9D8B030D-6E8A-4147-A177-3AD203B41FA5}">
                      <a16:colId xmlns:a16="http://schemas.microsoft.com/office/drawing/2014/main" val="20002"/>
                    </a:ext>
                  </a:extLst>
                </a:gridCol>
                <a:gridCol w="259985">
                  <a:extLst>
                    <a:ext uri="{9D8B030D-6E8A-4147-A177-3AD203B41FA5}">
                      <a16:colId xmlns:a16="http://schemas.microsoft.com/office/drawing/2014/main" val="20003"/>
                    </a:ext>
                  </a:extLst>
                </a:gridCol>
                <a:gridCol w="259985">
                  <a:extLst>
                    <a:ext uri="{9D8B030D-6E8A-4147-A177-3AD203B41FA5}">
                      <a16:colId xmlns:a16="http://schemas.microsoft.com/office/drawing/2014/main" val="20004"/>
                    </a:ext>
                  </a:extLst>
                </a:gridCol>
                <a:gridCol w="259985">
                  <a:extLst>
                    <a:ext uri="{9D8B030D-6E8A-4147-A177-3AD203B41FA5}">
                      <a16:colId xmlns:a16="http://schemas.microsoft.com/office/drawing/2014/main" val="20005"/>
                    </a:ext>
                  </a:extLst>
                </a:gridCol>
                <a:gridCol w="259985">
                  <a:extLst>
                    <a:ext uri="{9D8B030D-6E8A-4147-A177-3AD203B41FA5}">
                      <a16:colId xmlns:a16="http://schemas.microsoft.com/office/drawing/2014/main" val="20006"/>
                    </a:ext>
                  </a:extLst>
                </a:gridCol>
              </a:tblGrid>
              <a:tr h="381477">
                <a:tc>
                  <a:txBody>
                    <a:bodyPr/>
                    <a:lstStyle/>
                    <a:p>
                      <a:pPr algn="ctr"/>
                      <a:endParaRPr lang="en-US" sz="12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G</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1477">
                <a:tc>
                  <a:txBody>
                    <a:bodyPr/>
                    <a:lstStyle/>
                    <a:p>
                      <a:pPr algn="ctr"/>
                      <a:r>
                        <a:rPr lang="en-US" sz="2000" i="1" baseline="0" dirty="0">
                          <a:latin typeface="Times New Roman"/>
                          <a:cs typeface="Times New Roman"/>
                        </a:rPr>
                        <a:t>t</a:t>
                      </a:r>
                      <a:r>
                        <a:rPr lang="en-US" sz="2000" i="0" baseline="-25000" dirty="0">
                          <a:latin typeface="Times New Roman"/>
                          <a:cs typeface="Times New Roman"/>
                        </a:rPr>
                        <a:t>1</a:t>
                      </a:r>
                      <a:endParaRPr lang="en-US" sz="20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8147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i="1" baseline="0" dirty="0">
                          <a:latin typeface="Times New Roman"/>
                          <a:cs typeface="Times New Roman"/>
                        </a:rPr>
                        <a:t>t</a:t>
                      </a:r>
                      <a:r>
                        <a:rPr lang="en-US" sz="2000" i="0" baseline="-25000" dirty="0">
                          <a:latin typeface="Times New Roman"/>
                          <a:cs typeface="Times New Roman"/>
                        </a:rPr>
                        <a:t>2</a:t>
                      </a:r>
                      <a:endParaRPr lang="en-US" sz="20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81477">
                <a:tc>
                  <a:txBody>
                    <a:bodyPr/>
                    <a:lstStyle/>
                    <a:p>
                      <a:pPr algn="ctr"/>
                      <a:r>
                        <a:rPr lang="en-US" sz="2000" i="1" dirty="0">
                          <a:latin typeface="Times New Roman"/>
                          <a:cs typeface="Times New Roman"/>
                        </a:rPr>
                        <a:t>t</a:t>
                      </a:r>
                      <a:r>
                        <a:rPr lang="en-US" sz="2000" i="0" baseline="-25000" dirty="0">
                          <a:latin typeface="Times New Roman"/>
                          <a:cs typeface="Times New Roman"/>
                        </a:rPr>
                        <a:t>3</a:t>
                      </a:r>
                      <a:endParaRPr lang="en-US" sz="20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81477">
                <a:tc>
                  <a:txBody>
                    <a:bodyPr/>
                    <a:lstStyle/>
                    <a:p>
                      <a:pPr algn="ctr"/>
                      <a:r>
                        <a:rPr lang="en-US" sz="2000" i="1" dirty="0">
                          <a:latin typeface="Times New Roman"/>
                          <a:cs typeface="Times New Roman"/>
                        </a:rPr>
                        <a:t>t</a:t>
                      </a:r>
                      <a:r>
                        <a:rPr lang="en-US" sz="2000" i="0" baseline="-25000" dirty="0">
                          <a:latin typeface="Times New Roman"/>
                          <a:cs typeface="Times New Roman"/>
                        </a:rPr>
                        <a:t>4</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81477">
                <a:tc>
                  <a:txBody>
                    <a:bodyPr/>
                    <a:lstStyle/>
                    <a:p>
                      <a:pPr algn="ctr"/>
                      <a:r>
                        <a:rPr lang="en-US" sz="2000" i="1" dirty="0">
                          <a:latin typeface="Times New Roman"/>
                          <a:cs typeface="Times New Roman"/>
                        </a:rPr>
                        <a:t>t</a:t>
                      </a:r>
                      <a:r>
                        <a:rPr lang="en-US" sz="20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8147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i="1" dirty="0">
                          <a:latin typeface="Times New Roman"/>
                          <a:cs typeface="Times New Roman"/>
                        </a:rPr>
                        <a:t>t</a:t>
                      </a:r>
                      <a:r>
                        <a:rPr lang="en-US" sz="20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88819">
                <a:tc>
                  <a:txBody>
                    <a:bodyPr/>
                    <a:lstStyle/>
                    <a:p>
                      <a:pPr algn="ctr"/>
                      <a:r>
                        <a:rPr lang="en-US" sz="2000" i="1" dirty="0">
                          <a:latin typeface="Times New Roman"/>
                          <a:cs typeface="Times New Roman"/>
                        </a:rPr>
                        <a:t>t</a:t>
                      </a:r>
                      <a:r>
                        <a:rPr lang="en-US" sz="20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9" name="TextBox 18">
            <a:extLst>
              <a:ext uri="{FF2B5EF4-FFF2-40B4-BE49-F238E27FC236}">
                <a16:creationId xmlns:a16="http://schemas.microsoft.com/office/drawing/2014/main" id="{899067D7-8E74-F36E-1DA2-20F8A691516F}"/>
              </a:ext>
            </a:extLst>
          </p:cNvPr>
          <p:cNvSpPr txBox="1"/>
          <p:nvPr/>
        </p:nvSpPr>
        <p:spPr>
          <a:xfrm>
            <a:off x="3360917" y="1612679"/>
            <a:ext cx="731263" cy="461665"/>
          </a:xfrm>
          <a:prstGeom prst="rect">
            <a:avLst/>
          </a:prstGeom>
          <a:noFill/>
          <a:effectLst/>
        </p:spPr>
        <p:txBody>
          <a:bodyPr wrap="square" rtlCol="0">
            <a:spAutoFit/>
          </a:bodyPr>
          <a:lstStyle/>
          <a:p>
            <a:pPr algn="ctr"/>
            <a:r>
              <a:rPr lang="en-US" sz="2400" i="1" dirty="0">
                <a:latin typeface="Times New Roman"/>
                <a:cs typeface="Times New Roman"/>
              </a:rPr>
              <a:t>R</a:t>
            </a:r>
            <a:r>
              <a:rPr lang="en-US" sz="2400" baseline="-25000" dirty="0">
                <a:latin typeface="Times New Roman"/>
                <a:cs typeface="Times New Roman"/>
              </a:rPr>
              <a:t>1</a:t>
            </a:r>
          </a:p>
        </p:txBody>
      </p:sp>
      <p:graphicFrame>
        <p:nvGraphicFramePr>
          <p:cNvPr id="20" name="Table 19">
            <a:extLst>
              <a:ext uri="{FF2B5EF4-FFF2-40B4-BE49-F238E27FC236}">
                <a16:creationId xmlns:a16="http://schemas.microsoft.com/office/drawing/2014/main" id="{A9986F0A-6226-6B22-FC0A-26153F815773}"/>
              </a:ext>
            </a:extLst>
          </p:cNvPr>
          <p:cNvGraphicFramePr>
            <a:graphicFrameLocks noGrp="1"/>
          </p:cNvGraphicFramePr>
          <p:nvPr>
            <p:extLst>
              <p:ext uri="{D42A27DB-BD31-4B8C-83A1-F6EECF244321}">
                <p14:modId xmlns:p14="http://schemas.microsoft.com/office/powerpoint/2010/main" val="1490937043"/>
              </p:ext>
            </p:extLst>
          </p:nvPr>
        </p:nvGraphicFramePr>
        <p:xfrm>
          <a:off x="345787" y="3807778"/>
          <a:ext cx="2603582" cy="762954"/>
        </p:xfrm>
        <a:graphic>
          <a:graphicData uri="http://schemas.openxmlformats.org/drawingml/2006/table">
            <a:tbl>
              <a:tblPr firstRow="1" bandRow="1">
                <a:tableStyleId>{5C22544A-7EE6-4342-B048-85BDC9FD1C3A}</a:tableStyleId>
              </a:tblPr>
              <a:tblGrid>
                <a:gridCol w="340414">
                  <a:extLst>
                    <a:ext uri="{9D8B030D-6E8A-4147-A177-3AD203B41FA5}">
                      <a16:colId xmlns:a16="http://schemas.microsoft.com/office/drawing/2014/main" val="20000"/>
                    </a:ext>
                  </a:extLst>
                </a:gridCol>
                <a:gridCol w="340414">
                  <a:extLst>
                    <a:ext uri="{9D8B030D-6E8A-4147-A177-3AD203B41FA5}">
                      <a16:colId xmlns:a16="http://schemas.microsoft.com/office/drawing/2014/main" val="20001"/>
                    </a:ext>
                  </a:extLst>
                </a:gridCol>
                <a:gridCol w="340414">
                  <a:extLst>
                    <a:ext uri="{9D8B030D-6E8A-4147-A177-3AD203B41FA5}">
                      <a16:colId xmlns:a16="http://schemas.microsoft.com/office/drawing/2014/main" val="20002"/>
                    </a:ext>
                  </a:extLst>
                </a:gridCol>
                <a:gridCol w="1582340">
                  <a:extLst>
                    <a:ext uri="{9D8B030D-6E8A-4147-A177-3AD203B41FA5}">
                      <a16:colId xmlns:a16="http://schemas.microsoft.com/office/drawing/2014/main" val="20003"/>
                    </a:ext>
                  </a:extLst>
                </a:gridCol>
              </a:tblGrid>
              <a:tr h="381477">
                <a:tc>
                  <a:txBody>
                    <a:bodyPr/>
                    <a:lstStyle/>
                    <a:p>
                      <a:pPr algn="ctr"/>
                      <a:r>
                        <a:rPr lang="en-US" sz="24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Consistent</a:t>
                      </a:r>
                    </a:p>
                  </a:txBody>
                  <a:tcPr marL="0" marR="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1477">
                <a:tc>
                  <a:txBody>
                    <a:bodyPr/>
                    <a:lstStyle/>
                    <a:p>
                      <a:pPr algn="ctr"/>
                      <a:r>
                        <a:rPr lang="en-US" sz="2400" dirty="0">
                          <a:latin typeface="Times New Roman"/>
                          <a:cs typeface="Times New Roman"/>
                        </a:rPr>
                        <a:t>-</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a:t>
                      </a:r>
                    </a:p>
                  </a:txBody>
                  <a:tcPr marL="0" marR="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1" name="TextBox 20">
            <a:extLst>
              <a:ext uri="{FF2B5EF4-FFF2-40B4-BE49-F238E27FC236}">
                <a16:creationId xmlns:a16="http://schemas.microsoft.com/office/drawing/2014/main" id="{D408CFF9-A77C-B201-B780-7977EB7D0C67}"/>
              </a:ext>
            </a:extLst>
          </p:cNvPr>
          <p:cNvSpPr txBox="1"/>
          <p:nvPr/>
        </p:nvSpPr>
        <p:spPr>
          <a:xfrm>
            <a:off x="343679" y="2972838"/>
            <a:ext cx="2619654" cy="830997"/>
          </a:xfrm>
          <a:prstGeom prst="rect">
            <a:avLst/>
          </a:prstGeom>
          <a:noFill/>
          <a:effectLst/>
        </p:spPr>
        <p:txBody>
          <a:bodyPr wrap="square" rtlCol="0">
            <a:spAutoFit/>
          </a:bodyPr>
          <a:lstStyle/>
          <a:p>
            <a:pPr algn="ctr"/>
            <a:r>
              <a:rPr lang="en-US" sz="2400" i="1" dirty="0">
                <a:latin typeface="Times New Roman"/>
                <a:cs typeface="Times New Roman"/>
              </a:rPr>
              <a:t>Encountered IBs </a:t>
            </a:r>
            <a:r>
              <a:rPr lang="en-US" sz="2400" dirty="0">
                <a:latin typeface="Times New Roman"/>
                <a:cs typeface="Times New Roman"/>
              </a:rPr>
              <a:t>for </a:t>
            </a:r>
            <a:r>
              <a:rPr lang="en-US" sz="2400" i="1" dirty="0">
                <a:latin typeface="Times New Roman"/>
                <a:cs typeface="Times New Roman"/>
              </a:rPr>
              <a:t>R</a:t>
            </a:r>
            <a:r>
              <a:rPr lang="en-US" sz="2400" i="1" baseline="-25000" dirty="0">
                <a:latin typeface="Times New Roman"/>
                <a:cs typeface="Times New Roman"/>
              </a:rPr>
              <a:t>1</a:t>
            </a:r>
            <a:endParaRPr lang="en-US" sz="2400" baseline="-25000" dirty="0">
              <a:latin typeface="Times New Roman"/>
              <a:cs typeface="Times New Roman"/>
            </a:endParaRPr>
          </a:p>
        </p:txBody>
      </p:sp>
      <p:sp>
        <p:nvSpPr>
          <p:cNvPr id="22" name="Right Arrow 21">
            <a:extLst>
              <a:ext uri="{FF2B5EF4-FFF2-40B4-BE49-F238E27FC236}">
                <a16:creationId xmlns:a16="http://schemas.microsoft.com/office/drawing/2014/main" id="{92EC49A6-CE05-5693-6A97-F31DEC8C90CE}"/>
              </a:ext>
            </a:extLst>
          </p:cNvPr>
          <p:cNvSpPr/>
          <p:nvPr/>
        </p:nvSpPr>
        <p:spPr>
          <a:xfrm>
            <a:off x="3321415" y="2161552"/>
            <a:ext cx="211770" cy="225984"/>
          </a:xfrm>
          <a:prstGeom prst="rightArrow">
            <a:avLst/>
          </a:prstGeom>
          <a:solidFill>
            <a:srgbClr val="FF66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3" name="Table 22">
            <a:extLst>
              <a:ext uri="{FF2B5EF4-FFF2-40B4-BE49-F238E27FC236}">
                <a16:creationId xmlns:a16="http://schemas.microsoft.com/office/drawing/2014/main" id="{93323265-D843-BA47-A4F4-DF3CA72C57CD}"/>
              </a:ext>
            </a:extLst>
          </p:cNvPr>
          <p:cNvGraphicFramePr>
            <a:graphicFrameLocks noGrp="1"/>
          </p:cNvGraphicFramePr>
          <p:nvPr>
            <p:extLst>
              <p:ext uri="{D42A27DB-BD31-4B8C-83A1-F6EECF244321}">
                <p14:modId xmlns:p14="http://schemas.microsoft.com/office/powerpoint/2010/main" val="1423628978"/>
              </p:ext>
            </p:extLst>
          </p:nvPr>
        </p:nvGraphicFramePr>
        <p:xfrm>
          <a:off x="598926" y="1843512"/>
          <a:ext cx="2105620" cy="762954"/>
        </p:xfrm>
        <a:graphic>
          <a:graphicData uri="http://schemas.openxmlformats.org/drawingml/2006/table">
            <a:tbl>
              <a:tblPr firstRow="1" bandRow="1">
                <a:tableStyleId>{5C22544A-7EE6-4342-B048-85BDC9FD1C3A}</a:tableStyleId>
              </a:tblPr>
              <a:tblGrid>
                <a:gridCol w="523280">
                  <a:extLst>
                    <a:ext uri="{9D8B030D-6E8A-4147-A177-3AD203B41FA5}">
                      <a16:colId xmlns:a16="http://schemas.microsoft.com/office/drawing/2014/main" val="20000"/>
                    </a:ext>
                  </a:extLst>
                </a:gridCol>
                <a:gridCol w="1582340">
                  <a:extLst>
                    <a:ext uri="{9D8B030D-6E8A-4147-A177-3AD203B41FA5}">
                      <a16:colId xmlns:a16="http://schemas.microsoft.com/office/drawing/2014/main" val="20001"/>
                    </a:ext>
                  </a:extLst>
                </a:gridCol>
              </a:tblGrid>
              <a:tr h="381477">
                <a:tc>
                  <a:txBody>
                    <a:bodyPr/>
                    <a:lstStyle/>
                    <a:p>
                      <a:pPr algn="ctr"/>
                      <a:r>
                        <a:rPr lang="en-US" sz="2400" i="1" dirty="0" err="1">
                          <a:solidFill>
                            <a:srgbClr val="000000"/>
                          </a:solidFill>
                          <a:latin typeface="Times New Roman"/>
                          <a:cs typeface="Times New Roman"/>
                        </a:rPr>
                        <a:t>Rel</a:t>
                      </a:r>
                      <a:endParaRPr lang="en-US" sz="2400" i="1" dirty="0">
                        <a:solidFill>
                          <a:srgbClr val="000000"/>
                        </a:solidFill>
                        <a:latin typeface="Times New Roman"/>
                        <a:cs typeface="Times New Roman"/>
                      </a:endParaRP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Variables</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1477">
                <a:tc>
                  <a:txBody>
                    <a:bodyPr/>
                    <a:lstStyle/>
                    <a:p>
                      <a:pPr algn="ctr"/>
                      <a:r>
                        <a:rPr lang="en-US" sz="2400" i="1" dirty="0">
                          <a:latin typeface="Times New Roman"/>
                          <a:cs typeface="Times New Roman"/>
                        </a:rPr>
                        <a:t>R</a:t>
                      </a:r>
                      <a:r>
                        <a:rPr lang="en-US" sz="2400" i="1" baseline="-25000" dirty="0">
                          <a:latin typeface="Times New Roman"/>
                          <a:cs typeface="Times New Roman"/>
                        </a:rPr>
                        <a:t>1</a:t>
                      </a:r>
                      <a:endParaRPr lang="en-US" sz="2400" i="1" dirty="0">
                        <a:latin typeface="Times New Roman"/>
                        <a:cs typeface="Times New Roman"/>
                      </a:endParaRP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0" i="1" dirty="0">
                          <a:solidFill>
                            <a:srgbClr val="008000"/>
                          </a:solidFill>
                          <a:latin typeface="Times New Roman"/>
                          <a:cs typeface="Times New Roman"/>
                        </a:rPr>
                        <a:t>AB</a:t>
                      </a:r>
                      <a:r>
                        <a:rPr lang="en-US" sz="2400" b="0" i="1" dirty="0">
                          <a:solidFill>
                            <a:schemeClr val="accent6">
                              <a:lumMod val="60000"/>
                              <a:lumOff val="40000"/>
                            </a:schemeClr>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4" name="Rectangle 23">
            <a:extLst>
              <a:ext uri="{FF2B5EF4-FFF2-40B4-BE49-F238E27FC236}">
                <a16:creationId xmlns:a16="http://schemas.microsoft.com/office/drawing/2014/main" id="{81CE21D8-598E-C402-C7DC-2CFA3C7F7C3F}"/>
              </a:ext>
            </a:extLst>
          </p:cNvPr>
          <p:cNvSpPr/>
          <p:nvPr/>
        </p:nvSpPr>
        <p:spPr>
          <a:xfrm>
            <a:off x="1381413" y="2274544"/>
            <a:ext cx="1030111" cy="28222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7402D8-6404-FB59-C748-A6EB4F2B56C1}"/>
              </a:ext>
            </a:extLst>
          </p:cNvPr>
          <p:cNvSpPr/>
          <p:nvPr/>
        </p:nvSpPr>
        <p:spPr>
          <a:xfrm>
            <a:off x="716846" y="2300111"/>
            <a:ext cx="335440" cy="2943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26" name="Right Arrow 25">
            <a:extLst>
              <a:ext uri="{FF2B5EF4-FFF2-40B4-BE49-F238E27FC236}">
                <a16:creationId xmlns:a16="http://schemas.microsoft.com/office/drawing/2014/main" id="{E43DAACE-8417-9AF5-18D5-7A1A7E49B2D9}"/>
              </a:ext>
            </a:extLst>
          </p:cNvPr>
          <p:cNvSpPr/>
          <p:nvPr/>
        </p:nvSpPr>
        <p:spPr>
          <a:xfrm>
            <a:off x="5443896" y="2210093"/>
            <a:ext cx="211770" cy="225984"/>
          </a:xfrm>
          <a:prstGeom prst="rightArrow">
            <a:avLst/>
          </a:prstGeom>
          <a:solidFill>
            <a:srgbClr val="FF66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CE620C2B-C6DC-1481-F9EB-C43233B4985A}"/>
              </a:ext>
            </a:extLst>
          </p:cNvPr>
          <p:cNvSpPr/>
          <p:nvPr/>
        </p:nvSpPr>
        <p:spPr>
          <a:xfrm>
            <a:off x="7254298" y="2209636"/>
            <a:ext cx="211770" cy="225984"/>
          </a:xfrm>
          <a:prstGeom prst="rightArrow">
            <a:avLst/>
          </a:prstGeom>
          <a:solidFill>
            <a:srgbClr val="FF66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8" name="Table 27">
            <a:extLst>
              <a:ext uri="{FF2B5EF4-FFF2-40B4-BE49-F238E27FC236}">
                <a16:creationId xmlns:a16="http://schemas.microsoft.com/office/drawing/2014/main" id="{6A6F15CE-2CEC-F928-D4A2-EC77A796C076}"/>
              </a:ext>
            </a:extLst>
          </p:cNvPr>
          <p:cNvGraphicFramePr>
            <a:graphicFrameLocks noGrp="1"/>
          </p:cNvGraphicFramePr>
          <p:nvPr>
            <p:extLst>
              <p:ext uri="{D42A27DB-BD31-4B8C-83A1-F6EECF244321}">
                <p14:modId xmlns:p14="http://schemas.microsoft.com/office/powerpoint/2010/main" val="1737676967"/>
              </p:ext>
            </p:extLst>
          </p:nvPr>
        </p:nvGraphicFramePr>
        <p:xfrm>
          <a:off x="345322" y="3807950"/>
          <a:ext cx="2603582" cy="747237"/>
        </p:xfrm>
        <a:graphic>
          <a:graphicData uri="http://schemas.openxmlformats.org/drawingml/2006/table">
            <a:tbl>
              <a:tblPr firstRow="1" bandRow="1">
                <a:tableStyleId>{5C22544A-7EE6-4342-B048-85BDC9FD1C3A}</a:tableStyleId>
              </a:tblPr>
              <a:tblGrid>
                <a:gridCol w="340414">
                  <a:extLst>
                    <a:ext uri="{9D8B030D-6E8A-4147-A177-3AD203B41FA5}">
                      <a16:colId xmlns:a16="http://schemas.microsoft.com/office/drawing/2014/main" val="20000"/>
                    </a:ext>
                  </a:extLst>
                </a:gridCol>
                <a:gridCol w="340414">
                  <a:extLst>
                    <a:ext uri="{9D8B030D-6E8A-4147-A177-3AD203B41FA5}">
                      <a16:colId xmlns:a16="http://schemas.microsoft.com/office/drawing/2014/main" val="20001"/>
                    </a:ext>
                  </a:extLst>
                </a:gridCol>
                <a:gridCol w="340414">
                  <a:extLst>
                    <a:ext uri="{9D8B030D-6E8A-4147-A177-3AD203B41FA5}">
                      <a16:colId xmlns:a16="http://schemas.microsoft.com/office/drawing/2014/main" val="20002"/>
                    </a:ext>
                  </a:extLst>
                </a:gridCol>
                <a:gridCol w="1582340">
                  <a:extLst>
                    <a:ext uri="{9D8B030D-6E8A-4147-A177-3AD203B41FA5}">
                      <a16:colId xmlns:a16="http://schemas.microsoft.com/office/drawing/2014/main" val="20003"/>
                    </a:ext>
                  </a:extLst>
                </a:gridCol>
              </a:tblGrid>
              <a:tr h="381477">
                <a:tc>
                  <a:txBody>
                    <a:bodyPr/>
                    <a:lstStyle/>
                    <a:p>
                      <a:pPr algn="ctr"/>
                      <a:r>
                        <a:rPr lang="en-US" sz="24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Consistent</a:t>
                      </a:r>
                    </a:p>
                  </a:txBody>
                  <a:tcPr marL="0" marR="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True</a:t>
                      </a:r>
                    </a:p>
                  </a:txBody>
                  <a:tcPr marL="0" marR="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9" name="TextBox 28">
            <a:extLst>
              <a:ext uri="{FF2B5EF4-FFF2-40B4-BE49-F238E27FC236}">
                <a16:creationId xmlns:a16="http://schemas.microsoft.com/office/drawing/2014/main" id="{7949E100-28E3-4705-A7A1-92E7AFE39DE0}"/>
              </a:ext>
            </a:extLst>
          </p:cNvPr>
          <p:cNvSpPr txBox="1"/>
          <p:nvPr/>
        </p:nvSpPr>
        <p:spPr>
          <a:xfrm>
            <a:off x="343678" y="1396808"/>
            <a:ext cx="2616117" cy="461665"/>
          </a:xfrm>
          <a:prstGeom prst="rect">
            <a:avLst/>
          </a:prstGeom>
          <a:noFill/>
          <a:effectLst/>
        </p:spPr>
        <p:txBody>
          <a:bodyPr wrap="square" rtlCol="0">
            <a:spAutoFit/>
          </a:bodyPr>
          <a:lstStyle/>
          <a:p>
            <a:pPr algn="ctr"/>
            <a:r>
              <a:rPr lang="en-US" sz="2400" i="1" dirty="0" err="1">
                <a:latin typeface="Times New Roman"/>
                <a:cs typeface="Times New Roman"/>
              </a:rPr>
              <a:t>Vars</a:t>
            </a:r>
            <a:r>
              <a:rPr lang="en-US" sz="2400" i="1" dirty="0">
                <a:latin typeface="Times New Roman"/>
                <a:cs typeface="Times New Roman"/>
              </a:rPr>
              <a:t> in </a:t>
            </a:r>
            <a:r>
              <a:rPr lang="en-US" sz="2400" i="1" dirty="0" err="1">
                <a:latin typeface="Times New Roman"/>
                <a:cs typeface="Times New Roman"/>
              </a:rPr>
              <a:t>subscopes</a:t>
            </a:r>
            <a:endParaRPr lang="en-US" sz="2400" baseline="-25000" dirty="0">
              <a:latin typeface="Times New Roman"/>
              <a:cs typeface="Times New Roman"/>
            </a:endParaRPr>
          </a:p>
        </p:txBody>
      </p:sp>
    </p:spTree>
    <p:extLst>
      <p:ext uri="{BB962C8B-B14F-4D97-AF65-F5344CB8AC3E}">
        <p14:creationId xmlns:p14="http://schemas.microsoft.com/office/powerpoint/2010/main" val="357870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22" grpId="0" animBg="1"/>
      <p:bldP spid="24" grpId="0" animBg="1"/>
      <p:bldP spid="25" grpId="0" animBg="1"/>
      <p:bldP spid="26" grpId="0" animBg="1"/>
      <p:bldP spid="2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C2A7DF-1DEC-6167-57DE-E273EB2A67A6}"/>
              </a:ext>
            </a:extLst>
          </p:cNvPr>
          <p:cNvSpPr/>
          <p:nvPr/>
        </p:nvSpPr>
        <p:spPr>
          <a:xfrm>
            <a:off x="3982195" y="1724034"/>
            <a:ext cx="518586" cy="339841"/>
          </a:xfrm>
          <a:prstGeom prst="rect">
            <a:avLst/>
          </a:prstGeom>
          <a:solidFill>
            <a:srgbClr val="008000">
              <a:alpha val="53000"/>
            </a:srgb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54AEC5-0403-D39C-5B23-276F0D0A6018}"/>
              </a:ext>
            </a:extLst>
          </p:cNvPr>
          <p:cNvSpPr/>
          <p:nvPr/>
        </p:nvSpPr>
        <p:spPr>
          <a:xfrm>
            <a:off x="4509478" y="1723016"/>
            <a:ext cx="238327" cy="349215"/>
          </a:xfrm>
          <a:prstGeom prst="rect">
            <a:avLst/>
          </a:prstGeom>
          <a:solidFill>
            <a:schemeClr val="accent6">
              <a:lumMod val="60000"/>
              <a:lumOff val="40000"/>
              <a:alpha val="53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8" name="Table 27">
            <a:extLst>
              <a:ext uri="{FF2B5EF4-FFF2-40B4-BE49-F238E27FC236}">
                <a16:creationId xmlns:a16="http://schemas.microsoft.com/office/drawing/2014/main" id="{08748A93-BE07-12D2-1353-90B570484DB8}"/>
              </a:ext>
            </a:extLst>
          </p:cNvPr>
          <p:cNvGraphicFramePr>
            <a:graphicFrameLocks noGrp="1"/>
          </p:cNvGraphicFramePr>
          <p:nvPr>
            <p:extLst>
              <p:ext uri="{D42A27DB-BD31-4B8C-83A1-F6EECF244321}">
                <p14:modId xmlns:p14="http://schemas.microsoft.com/office/powerpoint/2010/main" val="2811676192"/>
              </p:ext>
            </p:extLst>
          </p:nvPr>
        </p:nvGraphicFramePr>
        <p:xfrm>
          <a:off x="3664998" y="1721290"/>
          <a:ext cx="1596123" cy="3036099"/>
        </p:xfrm>
        <a:graphic>
          <a:graphicData uri="http://schemas.openxmlformats.org/drawingml/2006/table">
            <a:tbl>
              <a:tblPr firstRow="1" bandRow="1">
                <a:tableStyleId>{5C22544A-7EE6-4342-B048-85BDC9FD1C3A}</a:tableStyleId>
              </a:tblPr>
              <a:tblGrid>
                <a:gridCol w="296198">
                  <a:extLst>
                    <a:ext uri="{9D8B030D-6E8A-4147-A177-3AD203B41FA5}">
                      <a16:colId xmlns:a16="http://schemas.microsoft.com/office/drawing/2014/main" val="20001"/>
                    </a:ext>
                  </a:extLst>
                </a:gridCol>
                <a:gridCol w="259985">
                  <a:extLst>
                    <a:ext uri="{9D8B030D-6E8A-4147-A177-3AD203B41FA5}">
                      <a16:colId xmlns:a16="http://schemas.microsoft.com/office/drawing/2014/main" val="20002"/>
                    </a:ext>
                  </a:extLst>
                </a:gridCol>
                <a:gridCol w="259985">
                  <a:extLst>
                    <a:ext uri="{9D8B030D-6E8A-4147-A177-3AD203B41FA5}">
                      <a16:colId xmlns:a16="http://schemas.microsoft.com/office/drawing/2014/main" val="20003"/>
                    </a:ext>
                  </a:extLst>
                </a:gridCol>
                <a:gridCol w="259985">
                  <a:extLst>
                    <a:ext uri="{9D8B030D-6E8A-4147-A177-3AD203B41FA5}">
                      <a16:colId xmlns:a16="http://schemas.microsoft.com/office/drawing/2014/main" val="20004"/>
                    </a:ext>
                  </a:extLst>
                </a:gridCol>
                <a:gridCol w="259985">
                  <a:extLst>
                    <a:ext uri="{9D8B030D-6E8A-4147-A177-3AD203B41FA5}">
                      <a16:colId xmlns:a16="http://schemas.microsoft.com/office/drawing/2014/main" val="20005"/>
                    </a:ext>
                  </a:extLst>
                </a:gridCol>
                <a:gridCol w="259985">
                  <a:extLst>
                    <a:ext uri="{9D8B030D-6E8A-4147-A177-3AD203B41FA5}">
                      <a16:colId xmlns:a16="http://schemas.microsoft.com/office/drawing/2014/main" val="20006"/>
                    </a:ext>
                  </a:extLst>
                </a:gridCol>
              </a:tblGrid>
              <a:tr h="381477">
                <a:tc>
                  <a:txBody>
                    <a:bodyPr/>
                    <a:lstStyle/>
                    <a:p>
                      <a:pPr algn="ctr"/>
                      <a:endParaRPr lang="en-US" sz="12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D</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G</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1477">
                <a:tc>
                  <a:txBody>
                    <a:bodyPr/>
                    <a:lstStyle/>
                    <a:p>
                      <a:pPr algn="ctr"/>
                      <a:r>
                        <a:rPr lang="en-US" sz="2000" i="1" baseline="0" dirty="0">
                          <a:latin typeface="Times New Roman"/>
                          <a:cs typeface="Times New Roman"/>
                        </a:rPr>
                        <a:t>t</a:t>
                      </a:r>
                      <a:r>
                        <a:rPr lang="en-US" sz="2000" i="0" baseline="-25000" dirty="0">
                          <a:latin typeface="Times New Roman"/>
                          <a:cs typeface="Times New Roman"/>
                        </a:rPr>
                        <a:t>1</a:t>
                      </a:r>
                      <a:endParaRPr lang="en-US" sz="20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8147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i="1" baseline="0" dirty="0">
                          <a:latin typeface="Times New Roman"/>
                          <a:cs typeface="Times New Roman"/>
                        </a:rPr>
                        <a:t>t</a:t>
                      </a:r>
                      <a:r>
                        <a:rPr lang="en-US" sz="2000" i="0" baseline="-25000" dirty="0">
                          <a:latin typeface="Times New Roman"/>
                          <a:cs typeface="Times New Roman"/>
                        </a:rPr>
                        <a:t>2</a:t>
                      </a:r>
                      <a:endParaRPr lang="en-US" sz="2000" i="0" baseline="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81477">
                <a:tc>
                  <a:txBody>
                    <a:bodyPr/>
                    <a:lstStyle/>
                    <a:p>
                      <a:pPr algn="ctr"/>
                      <a:r>
                        <a:rPr lang="en-US" sz="2000" i="1" dirty="0">
                          <a:latin typeface="Times New Roman"/>
                          <a:cs typeface="Times New Roman"/>
                        </a:rPr>
                        <a:t>t</a:t>
                      </a:r>
                      <a:r>
                        <a:rPr lang="en-US" sz="2000" i="0" baseline="-25000" dirty="0">
                          <a:latin typeface="Times New Roman"/>
                          <a:cs typeface="Times New Roman"/>
                        </a:rPr>
                        <a:t>3</a:t>
                      </a:r>
                      <a:endParaRPr lang="en-US" sz="20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81477">
                <a:tc>
                  <a:txBody>
                    <a:bodyPr/>
                    <a:lstStyle/>
                    <a:p>
                      <a:pPr algn="ctr"/>
                      <a:r>
                        <a:rPr lang="en-US" sz="2000" i="1" dirty="0">
                          <a:latin typeface="Times New Roman"/>
                          <a:cs typeface="Times New Roman"/>
                        </a:rPr>
                        <a:t>t</a:t>
                      </a:r>
                      <a:r>
                        <a:rPr lang="en-US" sz="2000" i="0" baseline="-25000" dirty="0">
                          <a:latin typeface="Times New Roman"/>
                          <a:cs typeface="Times New Roman"/>
                        </a:rPr>
                        <a:t>4</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81477">
                <a:tc>
                  <a:txBody>
                    <a:bodyPr/>
                    <a:lstStyle/>
                    <a:p>
                      <a:pPr algn="ctr"/>
                      <a:r>
                        <a:rPr lang="en-US" sz="2000" i="1" dirty="0">
                          <a:latin typeface="Times New Roman"/>
                          <a:cs typeface="Times New Roman"/>
                        </a:rPr>
                        <a:t>t</a:t>
                      </a:r>
                      <a:r>
                        <a:rPr lang="en-US" sz="20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8147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i="1" dirty="0">
                          <a:latin typeface="Times New Roman"/>
                          <a:cs typeface="Times New Roman"/>
                        </a:rPr>
                        <a:t>t</a:t>
                      </a:r>
                      <a:r>
                        <a:rPr lang="en-US" sz="2000" i="0" baseline="-25000" dirty="0">
                          <a:latin typeface="Times New Roman"/>
                          <a:cs typeface="Times New Roman"/>
                        </a:rPr>
                        <a:t>5</a:t>
                      </a: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288819">
                <a:tc>
                  <a:txBody>
                    <a:bodyPr/>
                    <a:lstStyle/>
                    <a:p>
                      <a:pPr algn="ctr"/>
                      <a:r>
                        <a:rPr lang="en-US" sz="2000" i="1" dirty="0">
                          <a:latin typeface="Times New Roman"/>
                          <a:cs typeface="Times New Roman"/>
                        </a:rPr>
                        <a:t>t</a:t>
                      </a:r>
                      <a:r>
                        <a:rPr lang="en-US" sz="2000" i="0" baseline="-25000" dirty="0">
                          <a:latin typeface="Times New Roman"/>
                          <a:cs typeface="Times New Roman"/>
                        </a:rPr>
                        <a:t>7</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13" name="Table 12">
            <a:extLst>
              <a:ext uri="{FF2B5EF4-FFF2-40B4-BE49-F238E27FC236}">
                <a16:creationId xmlns:a16="http://schemas.microsoft.com/office/drawing/2014/main" id="{9B1FA9E3-B432-3B07-83D5-4BE73DBD92CB}"/>
              </a:ext>
            </a:extLst>
          </p:cNvPr>
          <p:cNvGraphicFramePr>
            <a:graphicFrameLocks noGrp="1"/>
          </p:cNvGraphicFramePr>
          <p:nvPr>
            <p:extLst>
              <p:ext uri="{D42A27DB-BD31-4B8C-83A1-F6EECF244321}">
                <p14:modId xmlns:p14="http://schemas.microsoft.com/office/powerpoint/2010/main" val="2859891799"/>
              </p:ext>
            </p:extLst>
          </p:nvPr>
        </p:nvGraphicFramePr>
        <p:xfrm>
          <a:off x="344857" y="3807501"/>
          <a:ext cx="2603582" cy="747237"/>
        </p:xfrm>
        <a:graphic>
          <a:graphicData uri="http://schemas.openxmlformats.org/drawingml/2006/table">
            <a:tbl>
              <a:tblPr firstRow="1" bandRow="1">
                <a:tableStyleId>{5C22544A-7EE6-4342-B048-85BDC9FD1C3A}</a:tableStyleId>
              </a:tblPr>
              <a:tblGrid>
                <a:gridCol w="340414">
                  <a:extLst>
                    <a:ext uri="{9D8B030D-6E8A-4147-A177-3AD203B41FA5}">
                      <a16:colId xmlns:a16="http://schemas.microsoft.com/office/drawing/2014/main" val="20000"/>
                    </a:ext>
                  </a:extLst>
                </a:gridCol>
                <a:gridCol w="340414">
                  <a:extLst>
                    <a:ext uri="{9D8B030D-6E8A-4147-A177-3AD203B41FA5}">
                      <a16:colId xmlns:a16="http://schemas.microsoft.com/office/drawing/2014/main" val="20001"/>
                    </a:ext>
                  </a:extLst>
                </a:gridCol>
                <a:gridCol w="340414">
                  <a:extLst>
                    <a:ext uri="{9D8B030D-6E8A-4147-A177-3AD203B41FA5}">
                      <a16:colId xmlns:a16="http://schemas.microsoft.com/office/drawing/2014/main" val="20002"/>
                    </a:ext>
                  </a:extLst>
                </a:gridCol>
                <a:gridCol w="1582340">
                  <a:extLst>
                    <a:ext uri="{9D8B030D-6E8A-4147-A177-3AD203B41FA5}">
                      <a16:colId xmlns:a16="http://schemas.microsoft.com/office/drawing/2014/main" val="20003"/>
                    </a:ext>
                  </a:extLst>
                </a:gridCol>
              </a:tblGrid>
              <a:tr h="381477">
                <a:tc>
                  <a:txBody>
                    <a:bodyPr/>
                    <a:lstStyle/>
                    <a:p>
                      <a:pPr algn="ctr"/>
                      <a:r>
                        <a:rPr lang="en-US" sz="24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Consistent</a:t>
                      </a:r>
                    </a:p>
                  </a:txBody>
                  <a:tcPr marL="0" marR="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True</a:t>
                      </a:r>
                    </a:p>
                  </a:txBody>
                  <a:tcPr marL="0" marR="0" marT="0" marB="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E5353D48-C0EB-BF9C-3FFB-C91416696EC2}"/>
              </a:ext>
            </a:extLst>
          </p:cNvPr>
          <p:cNvSpPr>
            <a:spLocks noGrp="1"/>
          </p:cNvSpPr>
          <p:nvPr>
            <p:ph type="title"/>
          </p:nvPr>
        </p:nvSpPr>
        <p:spPr/>
        <p:txBody>
          <a:bodyPr/>
          <a:lstStyle/>
          <a:p>
            <a:r>
              <a:rPr lang="en-US" dirty="0"/>
              <a:t>Enforcing R(*,</a:t>
            </a:r>
            <a:r>
              <a:rPr lang="en-US" i="1" dirty="0"/>
              <a:t>m</a:t>
            </a:r>
            <a:r>
              <a:rPr lang="en-US" dirty="0"/>
              <a:t>)C with </a:t>
            </a:r>
            <a:r>
              <a:rPr lang="en-US" dirty="0" err="1">
                <a:solidFill>
                  <a:srgbClr val="FF6666"/>
                </a:solidFill>
              </a:rPr>
              <a:t>PerFB</a:t>
            </a:r>
            <a:endParaRPr lang="en-US" dirty="0"/>
          </a:p>
        </p:txBody>
      </p:sp>
      <p:sp>
        <p:nvSpPr>
          <p:cNvPr id="4" name="Date Placeholder 3">
            <a:extLst>
              <a:ext uri="{FF2B5EF4-FFF2-40B4-BE49-F238E27FC236}">
                <a16:creationId xmlns:a16="http://schemas.microsoft.com/office/drawing/2014/main" id="{116B9955-F12E-273E-3DC9-C9070156BC1D}"/>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CC241B6C-4BBE-B601-F0F4-A7EECBA04499}"/>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9F372690-03EC-DE13-2F6A-44242D79871F}"/>
              </a:ext>
            </a:extLst>
          </p:cNvPr>
          <p:cNvSpPr>
            <a:spLocks noGrp="1"/>
          </p:cNvSpPr>
          <p:nvPr>
            <p:ph type="sldNum" sz="quarter" idx="12"/>
          </p:nvPr>
        </p:nvSpPr>
        <p:spPr/>
        <p:txBody>
          <a:bodyPr/>
          <a:lstStyle/>
          <a:p>
            <a:fld id="{1B9EAF26-68E1-BB43-AA6D-380F048E5484}" type="slidenum">
              <a:rPr lang="en-US" altLang="zh-CN" smtClean="0"/>
              <a:pPr/>
              <a:t>56</a:t>
            </a:fld>
            <a:endParaRPr lang="en-US" altLang="zh-CN"/>
          </a:p>
        </p:txBody>
      </p:sp>
      <p:sp>
        <p:nvSpPr>
          <p:cNvPr id="7" name="Rectangle 6">
            <a:extLst>
              <a:ext uri="{FF2B5EF4-FFF2-40B4-BE49-F238E27FC236}">
                <a16:creationId xmlns:a16="http://schemas.microsoft.com/office/drawing/2014/main" id="{FD44257B-DFA6-C7C9-7BFE-EC730BE5F778}"/>
              </a:ext>
            </a:extLst>
          </p:cNvPr>
          <p:cNvSpPr/>
          <p:nvPr/>
        </p:nvSpPr>
        <p:spPr>
          <a:xfrm>
            <a:off x="341827" y="4186098"/>
            <a:ext cx="2606612" cy="344188"/>
          </a:xfrm>
          <a:prstGeom prst="rect">
            <a:avLst/>
          </a:prstGeom>
          <a:solidFill>
            <a:srgbClr val="FF6600">
              <a:alpha val="36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084465-785F-A87F-FDF7-75114976DBEC}"/>
              </a:ext>
            </a:extLst>
          </p:cNvPr>
          <p:cNvSpPr/>
          <p:nvPr/>
        </p:nvSpPr>
        <p:spPr>
          <a:xfrm>
            <a:off x="6179818" y="1748419"/>
            <a:ext cx="570071" cy="365341"/>
          </a:xfrm>
          <a:prstGeom prst="rect">
            <a:avLst/>
          </a:prstGeom>
          <a:solidFill>
            <a:srgbClr val="008000">
              <a:alpha val="53000"/>
            </a:srgb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1D0AB6-14CC-5DC4-A6B2-A86E5F8DF37D}"/>
              </a:ext>
            </a:extLst>
          </p:cNvPr>
          <p:cNvSpPr/>
          <p:nvPr/>
        </p:nvSpPr>
        <p:spPr>
          <a:xfrm>
            <a:off x="8054385" y="1739044"/>
            <a:ext cx="273453" cy="374966"/>
          </a:xfrm>
          <a:prstGeom prst="rect">
            <a:avLst/>
          </a:prstGeom>
          <a:solidFill>
            <a:schemeClr val="accent6">
              <a:lumMod val="60000"/>
              <a:lumOff val="40000"/>
              <a:alpha val="53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82F35E-AFDB-5ED9-8832-606DACEC21D2}"/>
              </a:ext>
            </a:extLst>
          </p:cNvPr>
          <p:cNvSpPr/>
          <p:nvPr/>
        </p:nvSpPr>
        <p:spPr>
          <a:xfrm>
            <a:off x="3979026" y="2488481"/>
            <a:ext cx="777057" cy="367654"/>
          </a:xfrm>
          <a:prstGeom prst="rect">
            <a:avLst/>
          </a:prstGeom>
          <a:solidFill>
            <a:schemeClr val="accent1">
              <a:alpha val="53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E077692-7AAA-A3BF-3FF7-89BF2116EF28}"/>
              </a:ext>
            </a:extLst>
          </p:cNvPr>
          <p:cNvSpPr txBox="1"/>
          <p:nvPr/>
        </p:nvSpPr>
        <p:spPr>
          <a:xfrm>
            <a:off x="7469510" y="1648755"/>
            <a:ext cx="731263" cy="461665"/>
          </a:xfrm>
          <a:prstGeom prst="rect">
            <a:avLst/>
          </a:prstGeom>
          <a:noFill/>
          <a:effectLst/>
        </p:spPr>
        <p:txBody>
          <a:bodyPr wrap="square" rtlCol="0">
            <a:spAutoFit/>
          </a:bodyPr>
          <a:lstStyle/>
          <a:p>
            <a:pPr algn="ctr"/>
            <a:r>
              <a:rPr lang="en-US" sz="2400" i="1" dirty="0">
                <a:latin typeface="Times New Roman"/>
                <a:cs typeface="Times New Roman"/>
              </a:rPr>
              <a:t>R</a:t>
            </a:r>
            <a:r>
              <a:rPr lang="en-US" sz="2400" baseline="-25000" dirty="0">
                <a:latin typeface="Times New Roman"/>
                <a:cs typeface="Times New Roman"/>
              </a:rPr>
              <a:t>5</a:t>
            </a:r>
          </a:p>
        </p:txBody>
      </p:sp>
      <p:sp>
        <p:nvSpPr>
          <p:cNvPr id="17" name="TextBox 16">
            <a:extLst>
              <a:ext uri="{FF2B5EF4-FFF2-40B4-BE49-F238E27FC236}">
                <a16:creationId xmlns:a16="http://schemas.microsoft.com/office/drawing/2014/main" id="{B128B983-FEA1-BEC7-128D-20F9B023F275}"/>
              </a:ext>
            </a:extLst>
          </p:cNvPr>
          <p:cNvSpPr txBox="1"/>
          <p:nvPr/>
        </p:nvSpPr>
        <p:spPr>
          <a:xfrm>
            <a:off x="5665996" y="1639523"/>
            <a:ext cx="540443" cy="461665"/>
          </a:xfrm>
          <a:prstGeom prst="rect">
            <a:avLst/>
          </a:prstGeom>
          <a:noFill/>
          <a:effectLst/>
        </p:spPr>
        <p:txBody>
          <a:bodyPr wrap="square" rtlCol="0">
            <a:spAutoFit/>
          </a:bodyPr>
          <a:lstStyle/>
          <a:p>
            <a:pPr algn="ctr"/>
            <a:r>
              <a:rPr lang="en-US" sz="2400" i="1" dirty="0">
                <a:latin typeface="Times New Roman"/>
                <a:cs typeface="Times New Roman"/>
              </a:rPr>
              <a:t>R</a:t>
            </a:r>
            <a:r>
              <a:rPr lang="en-US" sz="2400" baseline="-25000" dirty="0">
                <a:latin typeface="Times New Roman"/>
                <a:cs typeface="Times New Roman"/>
              </a:rPr>
              <a:t>2</a:t>
            </a:r>
          </a:p>
        </p:txBody>
      </p:sp>
      <p:sp>
        <p:nvSpPr>
          <p:cNvPr id="19" name="TextBox 18">
            <a:extLst>
              <a:ext uri="{FF2B5EF4-FFF2-40B4-BE49-F238E27FC236}">
                <a16:creationId xmlns:a16="http://schemas.microsoft.com/office/drawing/2014/main" id="{0C1FD988-E962-094B-1EF1-E912BA26A82B}"/>
              </a:ext>
            </a:extLst>
          </p:cNvPr>
          <p:cNvSpPr txBox="1"/>
          <p:nvPr/>
        </p:nvSpPr>
        <p:spPr>
          <a:xfrm>
            <a:off x="3291743" y="1625412"/>
            <a:ext cx="731263" cy="461665"/>
          </a:xfrm>
          <a:prstGeom prst="rect">
            <a:avLst/>
          </a:prstGeom>
          <a:noFill/>
          <a:effectLst/>
        </p:spPr>
        <p:txBody>
          <a:bodyPr wrap="square" rtlCol="0">
            <a:spAutoFit/>
          </a:bodyPr>
          <a:lstStyle/>
          <a:p>
            <a:pPr algn="ctr"/>
            <a:r>
              <a:rPr lang="en-US" sz="2400" i="1" dirty="0">
                <a:latin typeface="Times New Roman"/>
                <a:cs typeface="Times New Roman"/>
              </a:rPr>
              <a:t>R</a:t>
            </a:r>
            <a:r>
              <a:rPr lang="en-US" sz="2400" baseline="-25000" dirty="0">
                <a:latin typeface="Times New Roman"/>
                <a:cs typeface="Times New Roman"/>
              </a:rPr>
              <a:t>1</a:t>
            </a:r>
          </a:p>
        </p:txBody>
      </p:sp>
      <p:sp>
        <p:nvSpPr>
          <p:cNvPr id="20" name="TextBox 19">
            <a:extLst>
              <a:ext uri="{FF2B5EF4-FFF2-40B4-BE49-F238E27FC236}">
                <a16:creationId xmlns:a16="http://schemas.microsoft.com/office/drawing/2014/main" id="{58C774F4-F97C-BC10-FA2E-CD258BF83906}"/>
              </a:ext>
            </a:extLst>
          </p:cNvPr>
          <p:cNvSpPr txBox="1"/>
          <p:nvPr/>
        </p:nvSpPr>
        <p:spPr>
          <a:xfrm>
            <a:off x="359117" y="2989803"/>
            <a:ext cx="2616117" cy="830997"/>
          </a:xfrm>
          <a:prstGeom prst="rect">
            <a:avLst/>
          </a:prstGeom>
          <a:noFill/>
          <a:effectLst/>
        </p:spPr>
        <p:txBody>
          <a:bodyPr wrap="square" rtlCol="0">
            <a:spAutoFit/>
          </a:bodyPr>
          <a:lstStyle/>
          <a:p>
            <a:pPr algn="ctr"/>
            <a:r>
              <a:rPr lang="en-US" sz="2400" i="1" dirty="0">
                <a:latin typeface="Times New Roman"/>
                <a:cs typeface="Times New Roman"/>
              </a:rPr>
              <a:t>Encountered IBs </a:t>
            </a:r>
            <a:r>
              <a:rPr lang="en-US" sz="2400" dirty="0">
                <a:latin typeface="Times New Roman"/>
                <a:cs typeface="Times New Roman"/>
              </a:rPr>
              <a:t>for </a:t>
            </a:r>
            <a:r>
              <a:rPr lang="en-US" sz="2400" i="1" dirty="0">
                <a:latin typeface="Times New Roman"/>
                <a:cs typeface="Times New Roman"/>
              </a:rPr>
              <a:t>R</a:t>
            </a:r>
            <a:r>
              <a:rPr lang="en-US" sz="2400" i="1" baseline="-25000" dirty="0">
                <a:latin typeface="Times New Roman"/>
                <a:cs typeface="Times New Roman"/>
              </a:rPr>
              <a:t>1</a:t>
            </a:r>
            <a:endParaRPr lang="en-US" sz="2400" baseline="-25000" dirty="0">
              <a:latin typeface="Times New Roman"/>
              <a:cs typeface="Times New Roman"/>
            </a:endParaRPr>
          </a:p>
        </p:txBody>
      </p:sp>
      <p:sp>
        <p:nvSpPr>
          <p:cNvPr id="21" name="Right Arrow 20">
            <a:extLst>
              <a:ext uri="{FF2B5EF4-FFF2-40B4-BE49-F238E27FC236}">
                <a16:creationId xmlns:a16="http://schemas.microsoft.com/office/drawing/2014/main" id="{A7D49D3A-5413-68AF-0E04-88DCFB39CB57}"/>
              </a:ext>
            </a:extLst>
          </p:cNvPr>
          <p:cNvSpPr/>
          <p:nvPr/>
        </p:nvSpPr>
        <p:spPr>
          <a:xfrm>
            <a:off x="3352042" y="2546854"/>
            <a:ext cx="211770" cy="225984"/>
          </a:xfrm>
          <a:prstGeom prst="rightArrow">
            <a:avLst/>
          </a:prstGeom>
          <a:solidFill>
            <a:srgbClr val="FF66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6A6D3FEA-D6FE-03F2-9162-D8894D1FEBC2}"/>
              </a:ext>
            </a:extLst>
          </p:cNvPr>
          <p:cNvGraphicFramePr>
            <a:graphicFrameLocks noGrp="1"/>
          </p:cNvGraphicFramePr>
          <p:nvPr>
            <p:extLst>
              <p:ext uri="{D42A27DB-BD31-4B8C-83A1-F6EECF244321}">
                <p14:modId xmlns:p14="http://schemas.microsoft.com/office/powerpoint/2010/main" val="2813951022"/>
              </p:ext>
            </p:extLst>
          </p:nvPr>
        </p:nvGraphicFramePr>
        <p:xfrm>
          <a:off x="598926" y="1843512"/>
          <a:ext cx="2105620" cy="762954"/>
        </p:xfrm>
        <a:graphic>
          <a:graphicData uri="http://schemas.openxmlformats.org/drawingml/2006/table">
            <a:tbl>
              <a:tblPr firstRow="1" bandRow="1">
                <a:tableStyleId>{5C22544A-7EE6-4342-B048-85BDC9FD1C3A}</a:tableStyleId>
              </a:tblPr>
              <a:tblGrid>
                <a:gridCol w="523280">
                  <a:extLst>
                    <a:ext uri="{9D8B030D-6E8A-4147-A177-3AD203B41FA5}">
                      <a16:colId xmlns:a16="http://schemas.microsoft.com/office/drawing/2014/main" val="20000"/>
                    </a:ext>
                  </a:extLst>
                </a:gridCol>
                <a:gridCol w="1582340">
                  <a:extLst>
                    <a:ext uri="{9D8B030D-6E8A-4147-A177-3AD203B41FA5}">
                      <a16:colId xmlns:a16="http://schemas.microsoft.com/office/drawing/2014/main" val="20001"/>
                    </a:ext>
                  </a:extLst>
                </a:gridCol>
              </a:tblGrid>
              <a:tr h="381477">
                <a:tc>
                  <a:txBody>
                    <a:bodyPr/>
                    <a:lstStyle/>
                    <a:p>
                      <a:pPr algn="ctr"/>
                      <a:r>
                        <a:rPr lang="en-US" sz="2400" i="1" dirty="0" err="1">
                          <a:solidFill>
                            <a:srgbClr val="000000"/>
                          </a:solidFill>
                          <a:latin typeface="Times New Roman"/>
                          <a:cs typeface="Times New Roman"/>
                        </a:rPr>
                        <a:t>Rel</a:t>
                      </a:r>
                      <a:endParaRPr lang="en-US" sz="2400" i="1" dirty="0">
                        <a:solidFill>
                          <a:srgbClr val="000000"/>
                        </a:solidFill>
                        <a:latin typeface="Times New Roman"/>
                        <a:cs typeface="Times New Roman"/>
                      </a:endParaRP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Variables</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1477">
                <a:tc>
                  <a:txBody>
                    <a:bodyPr/>
                    <a:lstStyle/>
                    <a:p>
                      <a:pPr algn="ctr"/>
                      <a:r>
                        <a:rPr lang="en-US" sz="2400" i="1" dirty="0">
                          <a:latin typeface="Times New Roman"/>
                          <a:cs typeface="Times New Roman"/>
                        </a:rPr>
                        <a:t>R</a:t>
                      </a:r>
                      <a:r>
                        <a:rPr lang="en-US" sz="2400" i="1" baseline="-25000" dirty="0">
                          <a:latin typeface="Times New Roman"/>
                          <a:cs typeface="Times New Roman"/>
                        </a:rPr>
                        <a:t>1</a:t>
                      </a:r>
                      <a:endParaRPr lang="en-US" sz="2400" i="1" dirty="0">
                        <a:latin typeface="Times New Roman"/>
                        <a:cs typeface="Times New Roman"/>
                      </a:endParaRP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0" i="1" dirty="0">
                          <a:solidFill>
                            <a:srgbClr val="008000"/>
                          </a:solidFill>
                          <a:latin typeface="Times New Roman"/>
                          <a:cs typeface="Times New Roman"/>
                        </a:rPr>
                        <a:t>AB</a:t>
                      </a:r>
                      <a:r>
                        <a:rPr lang="en-US" sz="2400" b="0" i="1" dirty="0">
                          <a:solidFill>
                            <a:schemeClr val="accent6">
                              <a:lumMod val="60000"/>
                              <a:lumOff val="40000"/>
                            </a:schemeClr>
                          </a:solidFill>
                          <a:latin typeface="Times New Roman"/>
                          <a:cs typeface="Times New Roman"/>
                        </a:rPr>
                        <a:t>C</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3" name="TextBox 22">
            <a:extLst>
              <a:ext uri="{FF2B5EF4-FFF2-40B4-BE49-F238E27FC236}">
                <a16:creationId xmlns:a16="http://schemas.microsoft.com/office/drawing/2014/main" id="{00D6BAAE-17BA-1789-8F93-3295B8919075}"/>
              </a:ext>
            </a:extLst>
          </p:cNvPr>
          <p:cNvSpPr txBox="1"/>
          <p:nvPr/>
        </p:nvSpPr>
        <p:spPr>
          <a:xfrm>
            <a:off x="1431997" y="2541083"/>
            <a:ext cx="470356" cy="707886"/>
          </a:xfrm>
          <a:prstGeom prst="rect">
            <a:avLst/>
          </a:prstGeom>
          <a:noFill/>
          <a:effectLst/>
        </p:spPr>
        <p:txBody>
          <a:bodyPr wrap="square" rtlCol="0">
            <a:spAutoFit/>
          </a:bodyPr>
          <a:lstStyle/>
          <a:p>
            <a:r>
              <a:rPr lang="en-US" sz="4000" dirty="0">
                <a:solidFill>
                  <a:srgbClr val="FF6600"/>
                </a:solidFill>
              </a:rPr>
              <a:t>?</a:t>
            </a:r>
          </a:p>
        </p:txBody>
      </p:sp>
      <p:sp>
        <p:nvSpPr>
          <p:cNvPr id="24" name="TextBox 23">
            <a:extLst>
              <a:ext uri="{FF2B5EF4-FFF2-40B4-BE49-F238E27FC236}">
                <a16:creationId xmlns:a16="http://schemas.microsoft.com/office/drawing/2014/main" id="{B9B8163A-AAD9-9E55-DFEE-B595A3984D7A}"/>
              </a:ext>
            </a:extLst>
          </p:cNvPr>
          <p:cNvSpPr txBox="1"/>
          <p:nvPr/>
        </p:nvSpPr>
        <p:spPr>
          <a:xfrm>
            <a:off x="1175655" y="2518976"/>
            <a:ext cx="1199871" cy="707886"/>
          </a:xfrm>
          <a:prstGeom prst="rect">
            <a:avLst/>
          </a:prstGeom>
          <a:noFill/>
          <a:effectLst/>
        </p:spPr>
        <p:txBody>
          <a:bodyPr wrap="square" rtlCol="0">
            <a:spAutoFit/>
          </a:bodyPr>
          <a:lstStyle/>
          <a:p>
            <a:r>
              <a:rPr lang="en-US" sz="4000" dirty="0">
                <a:solidFill>
                  <a:srgbClr val="FF6600"/>
                </a:solidFill>
              </a:rPr>
              <a:t>Yes!</a:t>
            </a:r>
          </a:p>
        </p:txBody>
      </p:sp>
      <p:sp>
        <p:nvSpPr>
          <p:cNvPr id="25" name="TextBox 24">
            <a:extLst>
              <a:ext uri="{FF2B5EF4-FFF2-40B4-BE49-F238E27FC236}">
                <a16:creationId xmlns:a16="http://schemas.microsoft.com/office/drawing/2014/main" id="{68F8F694-2C54-8AAF-93C1-04A6B0523048}"/>
              </a:ext>
            </a:extLst>
          </p:cNvPr>
          <p:cNvSpPr txBox="1"/>
          <p:nvPr/>
        </p:nvSpPr>
        <p:spPr>
          <a:xfrm>
            <a:off x="343678" y="1396808"/>
            <a:ext cx="2616117" cy="461665"/>
          </a:xfrm>
          <a:prstGeom prst="rect">
            <a:avLst/>
          </a:prstGeom>
          <a:noFill/>
          <a:effectLst/>
        </p:spPr>
        <p:txBody>
          <a:bodyPr wrap="square" rtlCol="0">
            <a:spAutoFit/>
          </a:bodyPr>
          <a:lstStyle/>
          <a:p>
            <a:pPr algn="ctr"/>
            <a:r>
              <a:rPr lang="en-US" sz="2400" i="1" dirty="0" err="1">
                <a:latin typeface="Times New Roman"/>
                <a:cs typeface="Times New Roman"/>
              </a:rPr>
              <a:t>Vars</a:t>
            </a:r>
            <a:r>
              <a:rPr lang="en-US" sz="2400" i="1" dirty="0">
                <a:latin typeface="Times New Roman"/>
                <a:cs typeface="Times New Roman"/>
              </a:rPr>
              <a:t> in </a:t>
            </a:r>
            <a:r>
              <a:rPr lang="en-US" sz="2400" i="1" dirty="0" err="1">
                <a:latin typeface="Times New Roman"/>
                <a:cs typeface="Times New Roman"/>
              </a:rPr>
              <a:t>subscopes</a:t>
            </a:r>
            <a:endParaRPr lang="en-US" sz="2400" baseline="-25000" dirty="0">
              <a:latin typeface="Times New Roman"/>
              <a:cs typeface="Times New Roman"/>
            </a:endParaRPr>
          </a:p>
        </p:txBody>
      </p:sp>
      <p:graphicFrame>
        <p:nvGraphicFramePr>
          <p:cNvPr id="26" name="Table 25">
            <a:extLst>
              <a:ext uri="{FF2B5EF4-FFF2-40B4-BE49-F238E27FC236}">
                <a16:creationId xmlns:a16="http://schemas.microsoft.com/office/drawing/2014/main" id="{C8D7AC24-FD9F-F503-2693-03B0260A33E5}"/>
              </a:ext>
            </a:extLst>
          </p:cNvPr>
          <p:cNvGraphicFramePr>
            <a:graphicFrameLocks noGrp="1"/>
          </p:cNvGraphicFramePr>
          <p:nvPr>
            <p:extLst>
              <p:ext uri="{D42A27DB-BD31-4B8C-83A1-F6EECF244321}">
                <p14:modId xmlns:p14="http://schemas.microsoft.com/office/powerpoint/2010/main" val="1590992211"/>
              </p:ext>
            </p:extLst>
          </p:nvPr>
        </p:nvGraphicFramePr>
        <p:xfrm>
          <a:off x="5707523" y="1725723"/>
          <a:ext cx="1350181" cy="2669653"/>
        </p:xfrm>
        <a:graphic>
          <a:graphicData uri="http://schemas.openxmlformats.org/drawingml/2006/table">
            <a:tbl>
              <a:tblPr firstRow="1" bandRow="1">
                <a:tableStyleId>{5C22544A-7EE6-4342-B048-85BDC9FD1C3A}</a:tableStyleId>
              </a:tblPr>
              <a:tblGrid>
                <a:gridCol w="448591">
                  <a:extLst>
                    <a:ext uri="{9D8B030D-6E8A-4147-A177-3AD203B41FA5}">
                      <a16:colId xmlns:a16="http://schemas.microsoft.com/office/drawing/2014/main" val="20000"/>
                    </a:ext>
                  </a:extLst>
                </a:gridCol>
                <a:gridCol w="300530">
                  <a:extLst>
                    <a:ext uri="{9D8B030D-6E8A-4147-A177-3AD203B41FA5}">
                      <a16:colId xmlns:a16="http://schemas.microsoft.com/office/drawing/2014/main" val="20001"/>
                    </a:ext>
                  </a:extLst>
                </a:gridCol>
                <a:gridCol w="300530">
                  <a:extLst>
                    <a:ext uri="{9D8B030D-6E8A-4147-A177-3AD203B41FA5}">
                      <a16:colId xmlns:a16="http://schemas.microsoft.com/office/drawing/2014/main" val="20002"/>
                    </a:ext>
                  </a:extLst>
                </a:gridCol>
                <a:gridCol w="300530">
                  <a:extLst>
                    <a:ext uri="{9D8B030D-6E8A-4147-A177-3AD203B41FA5}">
                      <a16:colId xmlns:a16="http://schemas.microsoft.com/office/drawing/2014/main" val="20003"/>
                    </a:ext>
                  </a:extLst>
                </a:gridCol>
              </a:tblGrid>
              <a:tr h="381379">
                <a:tc>
                  <a:txBody>
                    <a:bodyPr/>
                    <a:lstStyle/>
                    <a:p>
                      <a:pPr algn="ctr"/>
                      <a:endParaRPr lang="en-US" sz="24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A</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B</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E</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13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a:ea typeface="+mn-ea"/>
                          <a:cs typeface="Times New Roman"/>
                        </a:rPr>
                        <a:t>t</a:t>
                      </a:r>
                      <a:r>
                        <a:rPr kumimoji="0" lang="en-US" sz="2000" b="0" i="0" u="none" strike="noStrike" kern="1200" cap="none" spc="0" normalizeH="0" baseline="-25000" noProof="0" dirty="0">
                          <a:ln>
                            <a:noFill/>
                          </a:ln>
                          <a:solidFill>
                            <a:prstClr val="black"/>
                          </a:solidFill>
                          <a:effectLst/>
                          <a:uLnTx/>
                          <a:uFillTx/>
                          <a:latin typeface="Times New Roman"/>
                          <a:ea typeface="+mn-ea"/>
                          <a:cs typeface="Times New Roman"/>
                        </a:rPr>
                        <a:t>6</a:t>
                      </a:r>
                      <a:endParaRPr kumimoji="0" lang="en-US" sz="2000" b="0" i="0" u="none" strike="noStrike" kern="1200" cap="none" spc="0" normalizeH="0" baseline="0" noProof="0" dirty="0">
                        <a:ln>
                          <a:noFill/>
                        </a:ln>
                        <a:solidFill>
                          <a:prstClr val="black"/>
                        </a:solidFill>
                        <a:effectLst/>
                        <a:uLnTx/>
                        <a:uFillTx/>
                        <a:latin typeface="Times New Roman"/>
                        <a:ea typeface="+mn-ea"/>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81379">
                <a:tc>
                  <a:txBody>
                    <a:bodyPr/>
                    <a:lstStyle/>
                    <a:p>
                      <a:pPr algn="ctr"/>
                      <a:r>
                        <a:rPr lang="en-US" sz="2000" i="1" dirty="0">
                          <a:latin typeface="Times New Roman"/>
                          <a:cs typeface="Times New Roman"/>
                        </a:rPr>
                        <a:t>t</a:t>
                      </a:r>
                      <a:r>
                        <a:rPr lang="en-US" sz="2000" i="0" baseline="-25000" dirty="0">
                          <a:latin typeface="Times New Roman"/>
                          <a:cs typeface="Times New Roman"/>
                        </a:rPr>
                        <a:t>7</a:t>
                      </a:r>
                      <a:endParaRPr lang="en-US" sz="2000" i="0" dirty="0">
                        <a:latin typeface="Times New Roman"/>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81379">
                <a:tc>
                  <a:txBody>
                    <a:bodyPr/>
                    <a:lstStyle/>
                    <a:p>
                      <a:pPr algn="ctr"/>
                      <a:r>
                        <a:rPr lang="en-US" sz="2000" i="1" dirty="0">
                          <a:latin typeface="Times New Roman"/>
                          <a:cs typeface="Times New Roman"/>
                        </a:rPr>
                        <a:t>t</a:t>
                      </a:r>
                      <a:r>
                        <a:rPr lang="en-US" sz="2000" i="0" baseline="-25000" dirty="0">
                          <a:latin typeface="Times New Roman"/>
                          <a:cs typeface="Times New Roman"/>
                        </a:rPr>
                        <a:t>8</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81379">
                <a:tc>
                  <a:txBody>
                    <a:bodyPr/>
                    <a:lstStyle/>
                    <a:p>
                      <a:pPr algn="ctr"/>
                      <a:r>
                        <a:rPr lang="en-US" sz="2000" i="1" dirty="0">
                          <a:latin typeface="Times New Roman"/>
                          <a:cs typeface="Times New Roman"/>
                        </a:rPr>
                        <a:t>t</a:t>
                      </a:r>
                      <a:r>
                        <a:rPr lang="en-US" sz="2000" i="0" baseline="-25000" dirty="0">
                          <a:latin typeface="Times New Roman"/>
                          <a:cs typeface="Times New Roman"/>
                        </a:rPr>
                        <a:t>9</a:t>
                      </a:r>
                      <a:endParaRPr lang="en-US" sz="2000" i="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813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a:ea typeface="+mn-ea"/>
                          <a:cs typeface="Times New Roman"/>
                        </a:rPr>
                        <a:t>t</a:t>
                      </a:r>
                      <a:r>
                        <a:rPr kumimoji="0" lang="en-US" sz="2000" b="0" i="0" u="none" strike="noStrike" kern="1200" cap="none" spc="0" normalizeH="0" baseline="-25000" noProof="0" dirty="0">
                          <a:ln>
                            <a:noFill/>
                          </a:ln>
                          <a:solidFill>
                            <a:prstClr val="black"/>
                          </a:solidFill>
                          <a:effectLst/>
                          <a:uLnTx/>
                          <a:uFillTx/>
                          <a:latin typeface="Times New Roman"/>
                          <a:ea typeface="+mn-ea"/>
                          <a:cs typeface="Times New Roman"/>
                        </a:rPr>
                        <a:t>10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81379">
                <a:tc>
                  <a:txBody>
                    <a:bodyPr/>
                    <a:lstStyle/>
                    <a:p>
                      <a:pPr algn="ctr"/>
                      <a:r>
                        <a:rPr lang="en-US" sz="2000" i="1" dirty="0">
                          <a:latin typeface="Times New Roman"/>
                          <a:cs typeface="Times New Roman"/>
                        </a:rPr>
                        <a:t>t</a:t>
                      </a:r>
                      <a:r>
                        <a:rPr lang="en-US" sz="2000" i="0" baseline="-25000" dirty="0">
                          <a:latin typeface="Times New Roman"/>
                          <a:cs typeface="Times New Roman"/>
                        </a:rPr>
                        <a:t>11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27" name="Table 26">
            <a:extLst>
              <a:ext uri="{FF2B5EF4-FFF2-40B4-BE49-F238E27FC236}">
                <a16:creationId xmlns:a16="http://schemas.microsoft.com/office/drawing/2014/main" id="{905CB910-61F1-0D7F-01D7-40A218897822}"/>
              </a:ext>
            </a:extLst>
          </p:cNvPr>
          <p:cNvGraphicFramePr>
            <a:graphicFrameLocks noGrp="1"/>
          </p:cNvGraphicFramePr>
          <p:nvPr>
            <p:extLst>
              <p:ext uri="{D42A27DB-BD31-4B8C-83A1-F6EECF244321}">
                <p14:modId xmlns:p14="http://schemas.microsoft.com/office/powerpoint/2010/main" val="2859761668"/>
              </p:ext>
            </p:extLst>
          </p:nvPr>
        </p:nvGraphicFramePr>
        <p:xfrm>
          <a:off x="7558861" y="1725723"/>
          <a:ext cx="1071918" cy="1525516"/>
        </p:xfrm>
        <a:graphic>
          <a:graphicData uri="http://schemas.openxmlformats.org/drawingml/2006/table">
            <a:tbl>
              <a:tblPr firstRow="1" bandRow="1">
                <a:tableStyleId>{5C22544A-7EE6-4342-B048-85BDC9FD1C3A}</a:tableStyleId>
              </a:tblPr>
              <a:tblGrid>
                <a:gridCol w="492818">
                  <a:extLst>
                    <a:ext uri="{9D8B030D-6E8A-4147-A177-3AD203B41FA5}">
                      <a16:colId xmlns:a16="http://schemas.microsoft.com/office/drawing/2014/main" val="20000"/>
                    </a:ext>
                  </a:extLst>
                </a:gridCol>
                <a:gridCol w="289550">
                  <a:extLst>
                    <a:ext uri="{9D8B030D-6E8A-4147-A177-3AD203B41FA5}">
                      <a16:colId xmlns:a16="http://schemas.microsoft.com/office/drawing/2014/main" val="20001"/>
                    </a:ext>
                  </a:extLst>
                </a:gridCol>
                <a:gridCol w="289550">
                  <a:extLst>
                    <a:ext uri="{9D8B030D-6E8A-4147-A177-3AD203B41FA5}">
                      <a16:colId xmlns:a16="http://schemas.microsoft.com/office/drawing/2014/main" val="20002"/>
                    </a:ext>
                  </a:extLst>
                </a:gridCol>
              </a:tblGrid>
              <a:tr h="381379">
                <a:tc>
                  <a:txBody>
                    <a:bodyPr/>
                    <a:lstStyle/>
                    <a:p>
                      <a:pPr algn="ctr"/>
                      <a:endParaRPr lang="en-US" sz="2400" i="1" dirty="0">
                        <a:solidFill>
                          <a:srgbClr val="000000"/>
                        </a:solidFill>
                        <a:latin typeface="Times New Roman"/>
                        <a:cs typeface="Times New Roman"/>
                      </a:endParaRPr>
                    </a:p>
                  </a:txBody>
                  <a:tcPr marL="0" marR="0" marT="0" marB="0">
                    <a:lnL w="127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C</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2400" i="1" dirty="0">
                          <a:solidFill>
                            <a:srgbClr val="000000"/>
                          </a:solidFill>
                          <a:latin typeface="Times New Roman"/>
                          <a:cs typeface="Times New Roman"/>
                        </a:rPr>
                        <a:t>F</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813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a:ea typeface="+mn-ea"/>
                          <a:cs typeface="Times New Roman"/>
                        </a:rPr>
                        <a:t>t</a:t>
                      </a:r>
                      <a:r>
                        <a:rPr kumimoji="0" lang="en-US" sz="2000" b="0" i="0" u="none" strike="noStrike" kern="1200" cap="none" spc="0" normalizeH="0" baseline="-25000" noProof="0" dirty="0">
                          <a:ln>
                            <a:noFill/>
                          </a:ln>
                          <a:solidFill>
                            <a:prstClr val="black"/>
                          </a:solidFill>
                          <a:effectLst/>
                          <a:uLnTx/>
                          <a:uFillTx/>
                          <a:latin typeface="Times New Roman"/>
                          <a:ea typeface="+mn-ea"/>
                          <a:cs typeface="Times New Roman"/>
                        </a:rPr>
                        <a:t>20</a:t>
                      </a:r>
                      <a:endParaRPr kumimoji="0" lang="en-US" sz="2000" b="0" i="0" u="none" strike="noStrike" kern="1200" cap="none" spc="0" normalizeH="0" baseline="0" noProof="0" dirty="0">
                        <a:ln>
                          <a:noFill/>
                        </a:ln>
                        <a:solidFill>
                          <a:prstClr val="black"/>
                        </a:solidFill>
                        <a:effectLst/>
                        <a:uLnTx/>
                        <a:uFillTx/>
                        <a:latin typeface="Times New Roman"/>
                        <a:ea typeface="+mn-ea"/>
                        <a:cs typeface="Times New Roman"/>
                      </a:endParaRP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81379">
                <a:tc>
                  <a:txBody>
                    <a:bodyPr/>
                    <a:lstStyle/>
                    <a:p>
                      <a:pPr algn="ctr"/>
                      <a:r>
                        <a:rPr lang="en-US" sz="2000" i="1" dirty="0">
                          <a:latin typeface="Times New Roman"/>
                          <a:cs typeface="Times New Roman"/>
                        </a:rPr>
                        <a:t>t</a:t>
                      </a:r>
                      <a:r>
                        <a:rPr lang="en-US" sz="2000" i="0" baseline="-25000" dirty="0">
                          <a:latin typeface="Times New Roman"/>
                          <a:cs typeface="Times New Roman"/>
                        </a:rPr>
                        <a:t>21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81379">
                <a:tc>
                  <a:txBody>
                    <a:bodyPr/>
                    <a:lstStyle/>
                    <a:p>
                      <a:pPr algn="ctr"/>
                      <a:r>
                        <a:rPr lang="en-US" sz="2000" i="1" dirty="0">
                          <a:latin typeface="Times New Roman"/>
                          <a:cs typeface="Times New Roman"/>
                        </a:rPr>
                        <a:t>t</a:t>
                      </a:r>
                      <a:r>
                        <a:rPr lang="en-US" sz="2000" i="0" baseline="-25000" dirty="0">
                          <a:latin typeface="Times New Roman"/>
                          <a:cs typeface="Times New Roman"/>
                        </a:rPr>
                        <a:t>22</a:t>
                      </a:r>
                      <a:endParaRPr lang="en-US" sz="2000" i="0" dirty="0">
                        <a:latin typeface="Times New Roman"/>
                        <a:cs typeface="Times New Roman"/>
                      </a:endParaRPr>
                    </a:p>
                  </a:txBody>
                  <a:tcPr marL="0" marR="0" marT="0" marB="0" anchor="ct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1</a:t>
                      </a:r>
                    </a:p>
                  </a:txBody>
                  <a:tcPr marL="0" marR="0" marT="0" marB="0">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a:latin typeface="Times New Roman"/>
                          <a:cs typeface="Times New Roman"/>
                        </a:rPr>
                        <a:t>0</a:t>
                      </a:r>
                    </a:p>
                  </a:txBody>
                  <a:tcPr marL="0" marR="0" marT="0" marB="0">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819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21" grpId="0" animBg="1"/>
      <p:bldP spid="23" grpId="0"/>
      <p:bldP spid="23" grpId="1"/>
      <p:bldP spid="2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F34A-40A7-F6CD-96EE-884F8B613C70}"/>
              </a:ext>
            </a:extLst>
          </p:cNvPr>
          <p:cNvSpPr>
            <a:spLocks noGrp="1"/>
          </p:cNvSpPr>
          <p:nvPr>
            <p:ph type="title"/>
          </p:nvPr>
        </p:nvSpPr>
        <p:spPr/>
        <p:txBody>
          <a:bodyPr/>
          <a:lstStyle/>
          <a:p>
            <a:r>
              <a:rPr lang="en-US" dirty="0"/>
              <a:t>Dangle Identification</a:t>
            </a:r>
          </a:p>
        </p:txBody>
      </p:sp>
      <p:sp>
        <p:nvSpPr>
          <p:cNvPr id="4" name="Date Placeholder 3">
            <a:extLst>
              <a:ext uri="{FF2B5EF4-FFF2-40B4-BE49-F238E27FC236}">
                <a16:creationId xmlns:a16="http://schemas.microsoft.com/office/drawing/2014/main" id="{CCC79582-98CA-8E1B-01D7-6B168C9CC7E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2980BC7F-8A4D-BC4A-C939-C2B453658BB5}"/>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AA6938B6-428F-2E9B-67BB-DC10C86BD2E0}"/>
              </a:ext>
            </a:extLst>
          </p:cNvPr>
          <p:cNvSpPr>
            <a:spLocks noGrp="1"/>
          </p:cNvSpPr>
          <p:nvPr>
            <p:ph type="sldNum" sz="quarter" idx="12"/>
          </p:nvPr>
        </p:nvSpPr>
        <p:spPr/>
        <p:txBody>
          <a:bodyPr/>
          <a:lstStyle/>
          <a:p>
            <a:fld id="{1B9EAF26-68E1-BB43-AA6D-380F048E5484}" type="slidenum">
              <a:rPr lang="en-US" altLang="zh-CN" smtClean="0"/>
              <a:pPr/>
              <a:t>57</a:t>
            </a:fld>
            <a:endParaRPr lang="en-US" altLang="zh-CN"/>
          </a:p>
        </p:txBody>
      </p:sp>
      <p:sp>
        <p:nvSpPr>
          <p:cNvPr id="8" name="Content Placeholder 7">
            <a:extLst>
              <a:ext uri="{FF2B5EF4-FFF2-40B4-BE49-F238E27FC236}">
                <a16:creationId xmlns:a16="http://schemas.microsoft.com/office/drawing/2014/main" id="{49C30E92-D082-69E4-33DF-560416141473}"/>
              </a:ext>
            </a:extLst>
          </p:cNvPr>
          <p:cNvSpPr>
            <a:spLocks noGrp="1"/>
          </p:cNvSpPr>
          <p:nvPr>
            <p:ph idx="1"/>
          </p:nvPr>
        </p:nvSpPr>
        <p:spPr/>
        <p:txBody>
          <a:bodyPr>
            <a:normAutofit/>
          </a:bodyPr>
          <a:lstStyle/>
          <a:p>
            <a:r>
              <a:rPr lang="en-US" sz="2400" dirty="0"/>
              <a:t>A constraint is guaranteed to be properly contained in another </a:t>
            </a:r>
            <a:r>
              <a:rPr lang="en-US" sz="2400" dirty="0" err="1"/>
              <a:t>iff</a:t>
            </a:r>
            <a:endParaRPr lang="en-US" sz="2400" dirty="0"/>
          </a:p>
          <a:p>
            <a:pPr lvl="1"/>
            <a:r>
              <a:rPr lang="en-US" sz="2000" dirty="0"/>
              <a:t>Proof in thesis</a:t>
            </a:r>
          </a:p>
          <a:p>
            <a:r>
              <a:rPr lang="en-US" sz="2400" dirty="0"/>
              <a:t>High level idea</a:t>
            </a:r>
          </a:p>
          <a:p>
            <a:pPr lvl="1"/>
            <a:r>
              <a:rPr lang="en-US" sz="2000" dirty="0"/>
              <a:t>Identify dangling constraints and variables</a:t>
            </a:r>
            <a:r>
              <a:rPr lang="en-US" sz="2000" i="1" dirty="0"/>
              <a:t> at each node of search </a:t>
            </a:r>
            <a:r>
              <a:rPr lang="en-US" sz="2000" dirty="0"/>
              <a:t>by tracking cardinality of </a:t>
            </a:r>
            <a:r>
              <a:rPr lang="en-US" sz="2000" dirty="0" err="1"/>
              <a:t>subscopes</a:t>
            </a:r>
            <a:r>
              <a:rPr lang="en-US" sz="2000" dirty="0"/>
              <a:t> and scopes</a:t>
            </a:r>
          </a:p>
          <a:p>
            <a:pPr lvl="2"/>
            <a:r>
              <a:rPr lang="en-US" sz="1600" dirty="0"/>
              <a:t>Remove identified constraints/variables, maintaining order of removal</a:t>
            </a:r>
          </a:p>
          <a:p>
            <a:pPr lvl="2"/>
            <a:r>
              <a:rPr lang="en-US" sz="1600" dirty="0"/>
              <a:t>Ensure consistency of the chain by running PW-CT from the leaves to the root</a:t>
            </a:r>
          </a:p>
          <a:p>
            <a:pPr lvl="1"/>
            <a:r>
              <a:rPr lang="en-US" sz="2000" dirty="0"/>
              <a:t>After rest of problem is found to be consistent</a:t>
            </a:r>
          </a:p>
          <a:p>
            <a:pPr lvl="2"/>
            <a:r>
              <a:rPr lang="en-US" sz="1600" dirty="0"/>
              <a:t>Run PW-CT from root to leaves </a:t>
            </a:r>
          </a:p>
          <a:p>
            <a:pPr lvl="2"/>
            <a:r>
              <a:rPr lang="en-US" sz="1600" dirty="0"/>
              <a:t>Assign remaining variables in dangles</a:t>
            </a:r>
          </a:p>
          <a:p>
            <a:r>
              <a:rPr lang="en-US" sz="2400" dirty="0"/>
              <a:t>Question: How often are these dangles present?</a:t>
            </a:r>
          </a:p>
        </p:txBody>
      </p:sp>
      <p:sp>
        <p:nvSpPr>
          <p:cNvPr id="10" name="Rectangle 9">
            <a:extLst>
              <a:ext uri="{FF2B5EF4-FFF2-40B4-BE49-F238E27FC236}">
                <a16:creationId xmlns:a16="http://schemas.microsoft.com/office/drawing/2014/main" id="{96C0FEED-B732-64A5-3F27-287450DA4F5E}"/>
              </a:ext>
            </a:extLst>
          </p:cNvPr>
          <p:cNvSpPr/>
          <p:nvPr/>
        </p:nvSpPr>
        <p:spPr>
          <a:xfrm>
            <a:off x="2392326" y="1669311"/>
            <a:ext cx="3519377" cy="350875"/>
          </a:xfrm>
          <a:prstGeom prst="rect">
            <a:avLst/>
          </a:prstGeom>
          <a:noFill/>
          <a:ln>
            <a:solidFill>
              <a:srgbClr val="3A65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tabLst>
                <a:tab pos="220663" algn="l"/>
                <a:tab pos="561975" algn="l"/>
                <a:tab pos="904875" algn="l"/>
                <a:tab pos="1247775" algn="l"/>
              </a:tabLst>
            </a:pPr>
            <a:r>
              <a:rPr lang="en-US" sz="1600" dirty="0">
                <a:solidFill>
                  <a:schemeClr val="tx1"/>
                </a:solidFill>
              </a:rPr>
              <a:t>∃𝛔 </a:t>
            </a:r>
            <a:r>
              <a:rPr lang="en-US" sz="1800" dirty="0">
                <a:solidFill>
                  <a:schemeClr val="tx1"/>
                </a:solidFill>
                <a:effectLst/>
                <a:latin typeface="CMSY10"/>
              </a:rPr>
              <a:t>∈ </a:t>
            </a:r>
            <a:r>
              <a:rPr lang="en-US" sz="1600" i="1" dirty="0" err="1">
                <a:solidFill>
                  <a:schemeClr val="tx1"/>
                </a:solidFill>
                <a:effectLst/>
                <a:latin typeface="CMSY10"/>
              </a:rPr>
              <a:t>subscopes</a:t>
            </a:r>
            <a:r>
              <a:rPr lang="en-US" sz="1600" dirty="0">
                <a:solidFill>
                  <a:schemeClr val="tx1"/>
                </a:solidFill>
                <a:effectLst/>
                <a:latin typeface="CMSY10"/>
              </a:rPr>
              <a:t>(</a:t>
            </a:r>
            <a:r>
              <a:rPr lang="en-US" sz="1600" i="1" dirty="0">
                <a:solidFill>
                  <a:schemeClr val="tx1"/>
                </a:solidFill>
                <a:effectLst/>
                <a:latin typeface="CMSY10"/>
              </a:rPr>
              <a:t>c</a:t>
            </a:r>
            <a:r>
              <a:rPr lang="en-US" sz="1600" i="1" baseline="-25000" dirty="0">
                <a:solidFill>
                  <a:schemeClr val="tx1"/>
                </a:solidFill>
                <a:effectLst/>
                <a:latin typeface="CMSY10"/>
              </a:rPr>
              <a:t>i</a:t>
            </a:r>
            <a:r>
              <a:rPr lang="en-US" sz="1600" dirty="0">
                <a:solidFill>
                  <a:schemeClr val="tx1"/>
                </a:solidFill>
                <a:effectLst/>
                <a:latin typeface="CMSY10"/>
              </a:rPr>
              <a:t>) </a:t>
            </a:r>
            <a:r>
              <a:rPr lang="en-US" sz="1600" dirty="0" err="1">
                <a:solidFill>
                  <a:schemeClr val="tx1"/>
                </a:solidFill>
                <a:effectLst/>
                <a:latin typeface="CMSY10"/>
              </a:rPr>
              <a:t>s.t.</a:t>
            </a:r>
            <a:r>
              <a:rPr lang="en-US" sz="1600" dirty="0">
                <a:solidFill>
                  <a:schemeClr val="tx1"/>
                </a:solidFill>
                <a:effectLst/>
                <a:latin typeface="CMSY10"/>
              </a:rPr>
              <a:t> |</a:t>
            </a:r>
            <a:r>
              <a:rPr lang="en-US" sz="1600" i="1" dirty="0">
                <a:solidFill>
                  <a:schemeClr val="tx1"/>
                </a:solidFill>
                <a:effectLst/>
                <a:latin typeface="CMSY10"/>
              </a:rPr>
              <a:t>scope</a:t>
            </a:r>
            <a:r>
              <a:rPr lang="en-US" sz="1600" dirty="0">
                <a:solidFill>
                  <a:schemeClr val="tx1"/>
                </a:solidFill>
                <a:effectLst/>
                <a:latin typeface="CMSY10"/>
              </a:rPr>
              <a:t>(</a:t>
            </a:r>
            <a:r>
              <a:rPr lang="en-US" sz="1600" i="1" dirty="0">
                <a:solidFill>
                  <a:schemeClr val="tx1"/>
                </a:solidFill>
                <a:effectLst/>
                <a:latin typeface="CMSY10"/>
              </a:rPr>
              <a:t>c</a:t>
            </a:r>
            <a:r>
              <a:rPr lang="en-US" sz="1600" i="1" baseline="-25000" dirty="0">
                <a:solidFill>
                  <a:schemeClr val="tx1"/>
                </a:solidFill>
                <a:effectLst/>
                <a:latin typeface="CMSY10"/>
              </a:rPr>
              <a:t>i</a:t>
            </a:r>
            <a:r>
              <a:rPr lang="en-US" sz="1600" dirty="0">
                <a:solidFill>
                  <a:schemeClr val="tx1"/>
                </a:solidFill>
                <a:effectLst/>
                <a:latin typeface="CMSY10"/>
              </a:rPr>
              <a:t>)| =|</a:t>
            </a:r>
            <a:r>
              <a:rPr lang="en-US" sz="1600" dirty="0">
                <a:solidFill>
                  <a:schemeClr val="tx1"/>
                </a:solidFill>
              </a:rPr>
              <a:t>𝛔</a:t>
            </a:r>
            <a:r>
              <a:rPr lang="en-US" sz="1600" dirty="0">
                <a:solidFill>
                  <a:schemeClr val="tx1"/>
                </a:solidFill>
                <a:effectLst/>
                <a:latin typeface="CMSY10"/>
              </a:rPr>
              <a:t>| </a:t>
            </a:r>
            <a:endParaRPr lang="en-US" sz="1600" dirty="0">
              <a:solidFill>
                <a:schemeClr val="tx1"/>
              </a:solidFill>
            </a:endParaRPr>
          </a:p>
        </p:txBody>
      </p:sp>
    </p:spTree>
    <p:extLst>
      <p:ext uri="{BB962C8B-B14F-4D97-AF65-F5344CB8AC3E}">
        <p14:creationId xmlns:p14="http://schemas.microsoft.com/office/powerpoint/2010/main" val="542270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8004-B13B-DD84-DD53-A787FA62199A}"/>
              </a:ext>
            </a:extLst>
          </p:cNvPr>
          <p:cNvSpPr>
            <a:spLocks noGrp="1"/>
          </p:cNvSpPr>
          <p:nvPr>
            <p:ph type="title"/>
          </p:nvPr>
        </p:nvSpPr>
        <p:spPr/>
        <p:txBody>
          <a:bodyPr/>
          <a:lstStyle/>
          <a:p>
            <a:r>
              <a:rPr lang="en-US" dirty="0" err="1"/>
              <a:t>eSTR</a:t>
            </a:r>
            <a:r>
              <a:rPr lang="en-US" dirty="0"/>
              <a:t> minimal </a:t>
            </a:r>
            <a:r>
              <a:rPr lang="en-US" dirty="0" err="1"/>
              <a:t>improvments</a:t>
            </a:r>
            <a:endParaRPr lang="en-US" dirty="0"/>
          </a:p>
        </p:txBody>
      </p:sp>
      <p:pic>
        <p:nvPicPr>
          <p:cNvPr id="8" name="Content Placeholder 7">
            <a:extLst>
              <a:ext uri="{FF2B5EF4-FFF2-40B4-BE49-F238E27FC236}">
                <a16:creationId xmlns:a16="http://schemas.microsoft.com/office/drawing/2014/main" id="{753A615F-A1FF-199D-05D6-6665792C94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901" y="1475907"/>
            <a:ext cx="3923899" cy="3923899"/>
          </a:xfrm>
        </p:spPr>
      </p:pic>
      <p:sp>
        <p:nvSpPr>
          <p:cNvPr id="4" name="Date Placeholder 3">
            <a:extLst>
              <a:ext uri="{FF2B5EF4-FFF2-40B4-BE49-F238E27FC236}">
                <a16:creationId xmlns:a16="http://schemas.microsoft.com/office/drawing/2014/main" id="{360D170C-E32E-FAF4-BDC5-893FBCC59400}"/>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D82F0CB2-1B83-5454-022B-BBA98DA8482D}"/>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1586339-1442-E739-E644-C1312E388933}"/>
              </a:ext>
            </a:extLst>
          </p:cNvPr>
          <p:cNvSpPr>
            <a:spLocks noGrp="1"/>
          </p:cNvSpPr>
          <p:nvPr>
            <p:ph type="sldNum" sz="quarter" idx="12"/>
          </p:nvPr>
        </p:nvSpPr>
        <p:spPr/>
        <p:txBody>
          <a:bodyPr/>
          <a:lstStyle/>
          <a:p>
            <a:fld id="{1B9EAF26-68E1-BB43-AA6D-380F048E5484}" type="slidenum">
              <a:rPr lang="en-US" altLang="zh-CN" smtClean="0"/>
              <a:pPr/>
              <a:t>58</a:t>
            </a:fld>
            <a:endParaRPr lang="en-US" altLang="zh-CN"/>
          </a:p>
        </p:txBody>
      </p:sp>
      <p:pic>
        <p:nvPicPr>
          <p:cNvPr id="10" name="Picture 9">
            <a:extLst>
              <a:ext uri="{FF2B5EF4-FFF2-40B4-BE49-F238E27FC236}">
                <a16:creationId xmlns:a16="http://schemas.microsoft.com/office/drawing/2014/main" id="{73630E9F-88F8-C6D0-DEB9-B7249C3FC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665" y="1475907"/>
            <a:ext cx="3923899" cy="3923899"/>
          </a:xfrm>
          <a:prstGeom prst="rect">
            <a:avLst/>
          </a:prstGeom>
        </p:spPr>
      </p:pic>
    </p:spTree>
    <p:extLst>
      <p:ext uri="{BB962C8B-B14F-4D97-AF65-F5344CB8AC3E}">
        <p14:creationId xmlns:p14="http://schemas.microsoft.com/office/powerpoint/2010/main" val="3076497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C47E-D9E0-BD62-367D-CECDCB3A36C0}"/>
              </a:ext>
            </a:extLst>
          </p:cNvPr>
          <p:cNvSpPr>
            <a:spLocks noGrp="1"/>
          </p:cNvSpPr>
          <p:nvPr>
            <p:ph type="title"/>
          </p:nvPr>
        </p:nvSpPr>
        <p:spPr/>
        <p:txBody>
          <a:bodyPr/>
          <a:lstStyle/>
          <a:p>
            <a:r>
              <a:rPr lang="en-US" dirty="0"/>
              <a:t>PW-AC2 vs STR2</a:t>
            </a:r>
          </a:p>
        </p:txBody>
      </p:sp>
      <p:pic>
        <p:nvPicPr>
          <p:cNvPr id="8" name="Content Placeholder 7">
            <a:extLst>
              <a:ext uri="{FF2B5EF4-FFF2-40B4-BE49-F238E27FC236}">
                <a16:creationId xmlns:a16="http://schemas.microsoft.com/office/drawing/2014/main" id="{E888AFA3-78B7-B636-2C51-6434DD9BC2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7119" y="1265238"/>
            <a:ext cx="4525962" cy="4525962"/>
          </a:xfrm>
        </p:spPr>
      </p:pic>
      <p:sp>
        <p:nvSpPr>
          <p:cNvPr id="4" name="Date Placeholder 3">
            <a:extLst>
              <a:ext uri="{FF2B5EF4-FFF2-40B4-BE49-F238E27FC236}">
                <a16:creationId xmlns:a16="http://schemas.microsoft.com/office/drawing/2014/main" id="{FA9F5B52-A13E-6A0F-B932-7093CBFEDB02}"/>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7BD06F0-7F89-0A97-B6CE-2CA14FC6C66E}"/>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254689BE-64F8-62C5-3E3B-21D6D33CA653}"/>
              </a:ext>
            </a:extLst>
          </p:cNvPr>
          <p:cNvSpPr>
            <a:spLocks noGrp="1"/>
          </p:cNvSpPr>
          <p:nvPr>
            <p:ph type="sldNum" sz="quarter" idx="12"/>
          </p:nvPr>
        </p:nvSpPr>
        <p:spPr/>
        <p:txBody>
          <a:bodyPr/>
          <a:lstStyle/>
          <a:p>
            <a:fld id="{1B9EAF26-68E1-BB43-AA6D-380F048E5484}" type="slidenum">
              <a:rPr lang="en-US" altLang="zh-CN" smtClean="0"/>
              <a:pPr/>
              <a:t>59</a:t>
            </a:fld>
            <a:endParaRPr lang="en-US" altLang="zh-CN"/>
          </a:p>
        </p:txBody>
      </p:sp>
    </p:spTree>
    <p:extLst>
      <p:ext uri="{BB962C8B-B14F-4D97-AF65-F5344CB8AC3E}">
        <p14:creationId xmlns:p14="http://schemas.microsoft.com/office/powerpoint/2010/main" val="370924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54F7-C02E-F6EF-5300-910E7907F788}"/>
              </a:ext>
            </a:extLst>
          </p:cNvPr>
          <p:cNvSpPr>
            <a:spLocks noGrp="1"/>
          </p:cNvSpPr>
          <p:nvPr>
            <p:ph type="title"/>
          </p:nvPr>
        </p:nvSpPr>
        <p:spPr/>
        <p:txBody>
          <a:bodyPr/>
          <a:lstStyle/>
          <a:p>
            <a:r>
              <a:rPr lang="en-US" dirty="0"/>
              <a:t>Current Solvers</a:t>
            </a:r>
          </a:p>
        </p:txBody>
      </p:sp>
      <p:sp>
        <p:nvSpPr>
          <p:cNvPr id="4" name="Date Placeholder 3">
            <a:extLst>
              <a:ext uri="{FF2B5EF4-FFF2-40B4-BE49-F238E27FC236}">
                <a16:creationId xmlns:a16="http://schemas.microsoft.com/office/drawing/2014/main" id="{B8C2637C-F7AE-25BD-DD09-C4E5F4009260}"/>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0EC4ECE2-E3E4-AF57-2B46-096601A9D597}"/>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35BA5535-E49E-8F57-1835-FEE4F4DEC889}"/>
              </a:ext>
            </a:extLst>
          </p:cNvPr>
          <p:cNvSpPr>
            <a:spLocks noGrp="1"/>
          </p:cNvSpPr>
          <p:nvPr>
            <p:ph type="sldNum" sz="quarter" idx="12"/>
          </p:nvPr>
        </p:nvSpPr>
        <p:spPr/>
        <p:txBody>
          <a:bodyPr/>
          <a:lstStyle/>
          <a:p>
            <a:fld id="{1B9EAF26-68E1-BB43-AA6D-380F048E5484}" type="slidenum">
              <a:rPr lang="en-US" altLang="zh-CN" smtClean="0"/>
              <a:pPr/>
              <a:t>6</a:t>
            </a:fld>
            <a:endParaRPr lang="en-US" altLang="zh-CN"/>
          </a:p>
        </p:txBody>
      </p:sp>
      <p:sp>
        <p:nvSpPr>
          <p:cNvPr id="7" name="Content Placeholder 2">
            <a:extLst>
              <a:ext uri="{FF2B5EF4-FFF2-40B4-BE49-F238E27FC236}">
                <a16:creationId xmlns:a16="http://schemas.microsoft.com/office/drawing/2014/main" id="{7E8BDD0F-EA83-DC43-AE7A-BA9FB561ED78}"/>
              </a:ext>
            </a:extLst>
          </p:cNvPr>
          <p:cNvSpPr>
            <a:spLocks noGrp="1"/>
          </p:cNvSpPr>
          <p:nvPr>
            <p:ph idx="1"/>
          </p:nvPr>
        </p:nvSpPr>
        <p:spPr>
          <a:xfrm>
            <a:off x="533400" y="1274966"/>
            <a:ext cx="8131175" cy="4525962"/>
          </a:xfrm>
          <a:ln>
            <a:noFill/>
          </a:ln>
        </p:spPr>
        <p:txBody>
          <a:bodyPr>
            <a:normAutofit/>
          </a:bodyPr>
          <a:lstStyle/>
          <a:p>
            <a:r>
              <a:rPr lang="en-US" sz="2000" dirty="0">
                <a:latin typeface="Helvetica" charset="0"/>
                <a:ea typeface="宋体" charset="0"/>
              </a:rPr>
              <a:t>Off-the-shelf solvers</a:t>
            </a:r>
          </a:p>
          <a:p>
            <a:pPr lvl="1"/>
            <a:r>
              <a:rPr lang="en-US" sz="1600" dirty="0">
                <a:latin typeface="Helvetica" charset="0"/>
                <a:ea typeface="宋体" charset="0"/>
                <a:cs typeface="宋体" charset="0"/>
              </a:rPr>
              <a:t>Studied: </a:t>
            </a:r>
            <a:r>
              <a:rPr lang="en-US" sz="1600" cap="small" dirty="0">
                <a:latin typeface="Helvetica" charset="0"/>
                <a:ea typeface="宋体" charset="0"/>
                <a:cs typeface="宋体" charset="0"/>
              </a:rPr>
              <a:t>Choco</a:t>
            </a:r>
            <a:r>
              <a:rPr lang="en-US" sz="1600" dirty="0">
                <a:latin typeface="Helvetica" charset="0"/>
                <a:ea typeface="宋体" charset="0"/>
                <a:cs typeface="宋体" charset="0"/>
              </a:rPr>
              <a:t>, </a:t>
            </a:r>
            <a:r>
              <a:rPr lang="en-US" sz="1600" cap="small" dirty="0" err="1">
                <a:latin typeface="Helvetica" charset="0"/>
                <a:ea typeface="宋体" charset="0"/>
              </a:rPr>
              <a:t>Gecode</a:t>
            </a:r>
            <a:r>
              <a:rPr lang="en-US" sz="1600" dirty="0">
                <a:latin typeface="Helvetica" charset="0"/>
                <a:ea typeface="宋体" charset="0"/>
                <a:cs typeface="宋体" charset="0"/>
              </a:rPr>
              <a:t>, </a:t>
            </a:r>
            <a:r>
              <a:rPr lang="en-US" sz="1600" cap="small" dirty="0">
                <a:latin typeface="Helvetica" charset="0"/>
                <a:ea typeface="宋体" charset="0"/>
              </a:rPr>
              <a:t>OR-Tools</a:t>
            </a:r>
          </a:p>
          <a:p>
            <a:pPr lvl="1"/>
            <a:r>
              <a:rPr lang="en-US" sz="1600" dirty="0">
                <a:latin typeface="Helvetica" charset="0"/>
                <a:ea typeface="宋体" charset="0"/>
                <a:cs typeface="宋体" charset="0"/>
              </a:rPr>
              <a:t>Useful for developing and deploying industrial applications</a:t>
            </a:r>
          </a:p>
          <a:p>
            <a:pPr lvl="1"/>
            <a:r>
              <a:rPr lang="en-US" sz="1600" dirty="0">
                <a:latin typeface="Helvetica" charset="0"/>
                <a:ea typeface="宋体" charset="0"/>
              </a:rPr>
              <a:t>Focus on ‘modeling’ (i.e., declaring constraints from defined templates)</a:t>
            </a:r>
          </a:p>
          <a:p>
            <a:pPr lvl="1"/>
            <a:r>
              <a:rPr lang="en-US" sz="1600" dirty="0">
                <a:latin typeface="Helvetica" charset="0"/>
                <a:ea typeface="宋体" charset="0"/>
              </a:rPr>
              <a:t>Solving handled somewhat autonomously</a:t>
            </a:r>
          </a:p>
          <a:p>
            <a:pPr lvl="1"/>
            <a:r>
              <a:rPr lang="en-US" sz="1600" dirty="0">
                <a:latin typeface="Helvetica" charset="0"/>
                <a:ea typeface="宋体" charset="0"/>
              </a:rPr>
              <a:t>Do not implement anything stronger than GAC</a:t>
            </a:r>
          </a:p>
          <a:p>
            <a:pPr lvl="1"/>
            <a:r>
              <a:rPr lang="en-US" sz="1600" dirty="0">
                <a:latin typeface="Helvetica" charset="0"/>
                <a:ea typeface="宋体" charset="0"/>
              </a:rPr>
              <a:t>Do not (commonly) allow relational filtering </a:t>
            </a:r>
          </a:p>
          <a:p>
            <a:r>
              <a:rPr lang="en-US" sz="2000" dirty="0">
                <a:latin typeface="Helvetica" charset="0"/>
                <a:ea typeface="宋体" charset="0"/>
              </a:rPr>
              <a:t>Research solvers</a:t>
            </a:r>
          </a:p>
          <a:p>
            <a:pPr lvl="1"/>
            <a:r>
              <a:rPr lang="en-US" sz="1600" dirty="0">
                <a:latin typeface="Helvetica" charset="0"/>
                <a:ea typeface="宋体" charset="0"/>
              </a:rPr>
              <a:t>Studied </a:t>
            </a:r>
            <a:r>
              <a:rPr lang="en-US" sz="1600" cap="small" dirty="0" err="1">
                <a:latin typeface="Helvetica" charset="0"/>
                <a:ea typeface="宋体" charset="0"/>
              </a:rPr>
              <a:t>Abscon</a:t>
            </a:r>
            <a:endParaRPr lang="en-US" sz="1600" cap="small" dirty="0">
              <a:latin typeface="Helvetica" charset="0"/>
              <a:ea typeface="宋体" charset="0"/>
            </a:endParaRPr>
          </a:p>
          <a:p>
            <a:pPr lvl="1"/>
            <a:r>
              <a:rPr lang="en-US" sz="1600" dirty="0">
                <a:latin typeface="Helvetica" charset="0"/>
                <a:ea typeface="宋体" charset="0"/>
                <a:cs typeface="宋体" charset="0"/>
              </a:rPr>
              <a:t>It implements CT (relation-filtering GAC)</a:t>
            </a:r>
          </a:p>
          <a:p>
            <a:pPr lvl="1"/>
            <a:r>
              <a:rPr lang="en-US" sz="1600" dirty="0">
                <a:latin typeface="Helvetica" charset="0"/>
                <a:ea typeface="宋体" charset="0"/>
                <a:cs typeface="宋体" charset="0"/>
              </a:rPr>
              <a:t>Any relational consistency stronger than GAC requires “problem reformulation” by introducing both new variables and new constraint, thus, artificially increasing the size of the problem</a:t>
            </a:r>
          </a:p>
        </p:txBody>
      </p:sp>
    </p:spTree>
    <p:extLst>
      <p:ext uri="{BB962C8B-B14F-4D97-AF65-F5344CB8AC3E}">
        <p14:creationId xmlns:p14="http://schemas.microsoft.com/office/powerpoint/2010/main" val="2021677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C47E-D9E0-BD62-367D-CECDCB3A36C0}"/>
              </a:ext>
            </a:extLst>
          </p:cNvPr>
          <p:cNvSpPr>
            <a:spLocks noGrp="1"/>
          </p:cNvSpPr>
          <p:nvPr>
            <p:ph type="title"/>
          </p:nvPr>
        </p:nvSpPr>
        <p:spPr/>
        <p:txBody>
          <a:bodyPr/>
          <a:lstStyle/>
          <a:p>
            <a:r>
              <a:rPr lang="en-US" dirty="0"/>
              <a:t>PW-AC2 Minimal Dual Impact</a:t>
            </a:r>
          </a:p>
        </p:txBody>
      </p:sp>
      <p:pic>
        <p:nvPicPr>
          <p:cNvPr id="8" name="Content Placeholder 7">
            <a:extLst>
              <a:ext uri="{FF2B5EF4-FFF2-40B4-BE49-F238E27FC236}">
                <a16:creationId xmlns:a16="http://schemas.microsoft.com/office/drawing/2014/main" id="{022874DB-CBE9-7EA2-AC26-D6174F859B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7119" y="1265238"/>
            <a:ext cx="4525962" cy="4525962"/>
          </a:xfrm>
        </p:spPr>
      </p:pic>
      <p:sp>
        <p:nvSpPr>
          <p:cNvPr id="4" name="Date Placeholder 3">
            <a:extLst>
              <a:ext uri="{FF2B5EF4-FFF2-40B4-BE49-F238E27FC236}">
                <a16:creationId xmlns:a16="http://schemas.microsoft.com/office/drawing/2014/main" id="{FA9F5B52-A13E-6A0F-B932-7093CBFEDB02}"/>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7BD06F0-7F89-0A97-B6CE-2CA14FC6C66E}"/>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254689BE-64F8-62C5-3E3B-21D6D33CA653}"/>
              </a:ext>
            </a:extLst>
          </p:cNvPr>
          <p:cNvSpPr>
            <a:spLocks noGrp="1"/>
          </p:cNvSpPr>
          <p:nvPr>
            <p:ph type="sldNum" sz="quarter" idx="12"/>
          </p:nvPr>
        </p:nvSpPr>
        <p:spPr/>
        <p:txBody>
          <a:bodyPr/>
          <a:lstStyle/>
          <a:p>
            <a:fld id="{1B9EAF26-68E1-BB43-AA6D-380F048E5484}" type="slidenum">
              <a:rPr lang="en-US" altLang="zh-CN" smtClean="0"/>
              <a:pPr/>
              <a:t>60</a:t>
            </a:fld>
            <a:endParaRPr lang="en-US" altLang="zh-CN"/>
          </a:p>
        </p:txBody>
      </p:sp>
    </p:spTree>
    <p:extLst>
      <p:ext uri="{BB962C8B-B14F-4D97-AF65-F5344CB8AC3E}">
        <p14:creationId xmlns:p14="http://schemas.microsoft.com/office/powerpoint/2010/main" val="13268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C47E-D9E0-BD62-367D-CECDCB3A36C0}"/>
              </a:ext>
            </a:extLst>
          </p:cNvPr>
          <p:cNvSpPr>
            <a:spLocks noGrp="1"/>
          </p:cNvSpPr>
          <p:nvPr>
            <p:ph type="title"/>
          </p:nvPr>
        </p:nvSpPr>
        <p:spPr/>
        <p:txBody>
          <a:bodyPr/>
          <a:lstStyle/>
          <a:p>
            <a:r>
              <a:rPr lang="en-US" sz="3200" dirty="0"/>
              <a:t>PW-AC2 </a:t>
            </a:r>
            <a:r>
              <a:rPr lang="en-US" sz="3200" dirty="0" err="1"/>
              <a:t>Subscope</a:t>
            </a:r>
            <a:r>
              <a:rPr lang="en-US" sz="3200" dirty="0"/>
              <a:t> Reasoning Impact</a:t>
            </a:r>
          </a:p>
        </p:txBody>
      </p:sp>
      <p:pic>
        <p:nvPicPr>
          <p:cNvPr id="8" name="Content Placeholder 7">
            <a:extLst>
              <a:ext uri="{FF2B5EF4-FFF2-40B4-BE49-F238E27FC236}">
                <a16:creationId xmlns:a16="http://schemas.microsoft.com/office/drawing/2014/main" id="{EB1C8A02-72C6-03F4-3A8B-1BB902B352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7119" y="1265238"/>
            <a:ext cx="4525962" cy="4525962"/>
          </a:xfrm>
        </p:spPr>
      </p:pic>
      <p:sp>
        <p:nvSpPr>
          <p:cNvPr id="4" name="Date Placeholder 3">
            <a:extLst>
              <a:ext uri="{FF2B5EF4-FFF2-40B4-BE49-F238E27FC236}">
                <a16:creationId xmlns:a16="http://schemas.microsoft.com/office/drawing/2014/main" id="{FA9F5B52-A13E-6A0F-B932-7093CBFEDB02}"/>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7BD06F0-7F89-0A97-B6CE-2CA14FC6C66E}"/>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254689BE-64F8-62C5-3E3B-21D6D33CA653}"/>
              </a:ext>
            </a:extLst>
          </p:cNvPr>
          <p:cNvSpPr>
            <a:spLocks noGrp="1"/>
          </p:cNvSpPr>
          <p:nvPr>
            <p:ph type="sldNum" sz="quarter" idx="12"/>
          </p:nvPr>
        </p:nvSpPr>
        <p:spPr/>
        <p:txBody>
          <a:bodyPr/>
          <a:lstStyle/>
          <a:p>
            <a:fld id="{1B9EAF26-68E1-BB43-AA6D-380F048E5484}" type="slidenum">
              <a:rPr lang="en-US" altLang="zh-CN" smtClean="0"/>
              <a:pPr/>
              <a:t>61</a:t>
            </a:fld>
            <a:endParaRPr lang="en-US" altLang="zh-CN"/>
          </a:p>
        </p:txBody>
      </p:sp>
    </p:spTree>
    <p:extLst>
      <p:ext uri="{BB962C8B-B14F-4D97-AF65-F5344CB8AC3E}">
        <p14:creationId xmlns:p14="http://schemas.microsoft.com/office/powerpoint/2010/main" val="3170176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C47E-D9E0-BD62-367D-CECDCB3A36C0}"/>
              </a:ext>
            </a:extLst>
          </p:cNvPr>
          <p:cNvSpPr>
            <a:spLocks noGrp="1"/>
          </p:cNvSpPr>
          <p:nvPr>
            <p:ph type="title"/>
          </p:nvPr>
        </p:nvSpPr>
        <p:spPr/>
        <p:txBody>
          <a:bodyPr/>
          <a:lstStyle/>
          <a:p>
            <a:r>
              <a:rPr lang="en-US" dirty="0"/>
              <a:t>PW-CT Minimal Dual</a:t>
            </a:r>
          </a:p>
        </p:txBody>
      </p:sp>
      <p:pic>
        <p:nvPicPr>
          <p:cNvPr id="8" name="Content Placeholder 7">
            <a:extLst>
              <a:ext uri="{FF2B5EF4-FFF2-40B4-BE49-F238E27FC236}">
                <a16:creationId xmlns:a16="http://schemas.microsoft.com/office/drawing/2014/main" id="{54A4FE78-0662-4B6E-80A1-A32AA32D16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7119" y="1265238"/>
            <a:ext cx="4525962" cy="4525962"/>
          </a:xfrm>
        </p:spPr>
      </p:pic>
      <p:sp>
        <p:nvSpPr>
          <p:cNvPr id="4" name="Date Placeholder 3">
            <a:extLst>
              <a:ext uri="{FF2B5EF4-FFF2-40B4-BE49-F238E27FC236}">
                <a16:creationId xmlns:a16="http://schemas.microsoft.com/office/drawing/2014/main" id="{FA9F5B52-A13E-6A0F-B932-7093CBFEDB02}"/>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7BD06F0-7F89-0A97-B6CE-2CA14FC6C66E}"/>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254689BE-64F8-62C5-3E3B-21D6D33CA653}"/>
              </a:ext>
            </a:extLst>
          </p:cNvPr>
          <p:cNvSpPr>
            <a:spLocks noGrp="1"/>
          </p:cNvSpPr>
          <p:nvPr>
            <p:ph type="sldNum" sz="quarter" idx="12"/>
          </p:nvPr>
        </p:nvSpPr>
        <p:spPr/>
        <p:txBody>
          <a:bodyPr/>
          <a:lstStyle/>
          <a:p>
            <a:fld id="{1B9EAF26-68E1-BB43-AA6D-380F048E5484}" type="slidenum">
              <a:rPr lang="en-US" altLang="zh-CN" smtClean="0"/>
              <a:pPr/>
              <a:t>62</a:t>
            </a:fld>
            <a:endParaRPr lang="en-US" altLang="zh-CN"/>
          </a:p>
        </p:txBody>
      </p:sp>
    </p:spTree>
    <p:extLst>
      <p:ext uri="{BB962C8B-B14F-4D97-AF65-F5344CB8AC3E}">
        <p14:creationId xmlns:p14="http://schemas.microsoft.com/office/powerpoint/2010/main" val="3280535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C47E-D9E0-BD62-367D-CECDCB3A36C0}"/>
              </a:ext>
            </a:extLst>
          </p:cNvPr>
          <p:cNvSpPr>
            <a:spLocks noGrp="1"/>
          </p:cNvSpPr>
          <p:nvPr>
            <p:ph type="title"/>
          </p:nvPr>
        </p:nvSpPr>
        <p:spPr/>
        <p:txBody>
          <a:bodyPr/>
          <a:lstStyle/>
          <a:p>
            <a:r>
              <a:rPr lang="en-US" dirty="0"/>
              <a:t>PW-CT vs STR2</a:t>
            </a:r>
          </a:p>
        </p:txBody>
      </p:sp>
      <p:pic>
        <p:nvPicPr>
          <p:cNvPr id="8" name="Content Placeholder 7">
            <a:extLst>
              <a:ext uri="{FF2B5EF4-FFF2-40B4-BE49-F238E27FC236}">
                <a16:creationId xmlns:a16="http://schemas.microsoft.com/office/drawing/2014/main" id="{4584D4B3-44D4-3A1F-B863-CBCDF8A238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7119" y="1265238"/>
            <a:ext cx="4525962" cy="4525962"/>
          </a:xfrm>
        </p:spPr>
      </p:pic>
      <p:sp>
        <p:nvSpPr>
          <p:cNvPr id="4" name="Date Placeholder 3">
            <a:extLst>
              <a:ext uri="{FF2B5EF4-FFF2-40B4-BE49-F238E27FC236}">
                <a16:creationId xmlns:a16="http://schemas.microsoft.com/office/drawing/2014/main" id="{FA9F5B52-A13E-6A0F-B932-7093CBFEDB02}"/>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7BD06F0-7F89-0A97-B6CE-2CA14FC6C66E}"/>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254689BE-64F8-62C5-3E3B-21D6D33CA653}"/>
              </a:ext>
            </a:extLst>
          </p:cNvPr>
          <p:cNvSpPr>
            <a:spLocks noGrp="1"/>
          </p:cNvSpPr>
          <p:nvPr>
            <p:ph type="sldNum" sz="quarter" idx="12"/>
          </p:nvPr>
        </p:nvSpPr>
        <p:spPr/>
        <p:txBody>
          <a:bodyPr/>
          <a:lstStyle/>
          <a:p>
            <a:fld id="{1B9EAF26-68E1-BB43-AA6D-380F048E5484}" type="slidenum">
              <a:rPr lang="en-US" altLang="zh-CN" smtClean="0"/>
              <a:pPr/>
              <a:t>63</a:t>
            </a:fld>
            <a:endParaRPr lang="en-US" altLang="zh-CN"/>
          </a:p>
        </p:txBody>
      </p:sp>
    </p:spTree>
    <p:extLst>
      <p:ext uri="{BB962C8B-B14F-4D97-AF65-F5344CB8AC3E}">
        <p14:creationId xmlns:p14="http://schemas.microsoft.com/office/powerpoint/2010/main" val="12514653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A0CC-96AF-4C44-AAA9-083F3190BAA7}"/>
              </a:ext>
            </a:extLst>
          </p:cNvPr>
          <p:cNvSpPr>
            <a:spLocks noGrp="1"/>
          </p:cNvSpPr>
          <p:nvPr>
            <p:ph type="title"/>
          </p:nvPr>
        </p:nvSpPr>
        <p:spPr/>
        <p:txBody>
          <a:bodyPr/>
          <a:lstStyle/>
          <a:p>
            <a:r>
              <a:rPr lang="en-US" dirty="0" err="1"/>
              <a:t>AllSolFB</a:t>
            </a:r>
            <a:r>
              <a:rPr lang="en-US" dirty="0"/>
              <a:t> Comparison</a:t>
            </a:r>
          </a:p>
        </p:txBody>
      </p:sp>
      <p:pic>
        <p:nvPicPr>
          <p:cNvPr id="8" name="Content Placeholder 7">
            <a:extLst>
              <a:ext uri="{FF2B5EF4-FFF2-40B4-BE49-F238E27FC236}">
                <a16:creationId xmlns:a16="http://schemas.microsoft.com/office/drawing/2014/main" id="{C5E0E4EE-0B33-B84D-C7C7-891520B0EF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300" y="1714500"/>
            <a:ext cx="3429000" cy="3429000"/>
          </a:xfrm>
        </p:spPr>
      </p:pic>
      <p:sp>
        <p:nvSpPr>
          <p:cNvPr id="4" name="Date Placeholder 3">
            <a:extLst>
              <a:ext uri="{FF2B5EF4-FFF2-40B4-BE49-F238E27FC236}">
                <a16:creationId xmlns:a16="http://schemas.microsoft.com/office/drawing/2014/main" id="{A6115692-9D22-6793-EDA0-9B3BE1261744}"/>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B5119B6D-9C38-F2D9-6FA2-69D11AFEB670}"/>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9E78FC29-7853-ED33-C73A-B977DE959F99}"/>
              </a:ext>
            </a:extLst>
          </p:cNvPr>
          <p:cNvSpPr>
            <a:spLocks noGrp="1"/>
          </p:cNvSpPr>
          <p:nvPr>
            <p:ph type="sldNum" sz="quarter" idx="12"/>
          </p:nvPr>
        </p:nvSpPr>
        <p:spPr/>
        <p:txBody>
          <a:bodyPr/>
          <a:lstStyle/>
          <a:p>
            <a:fld id="{1B9EAF26-68E1-BB43-AA6D-380F048E5484}" type="slidenum">
              <a:rPr lang="en-US" altLang="zh-CN" smtClean="0"/>
              <a:pPr/>
              <a:t>64</a:t>
            </a:fld>
            <a:endParaRPr lang="en-US" altLang="zh-CN"/>
          </a:p>
        </p:txBody>
      </p:sp>
      <p:pic>
        <p:nvPicPr>
          <p:cNvPr id="10" name="Picture 9">
            <a:extLst>
              <a:ext uri="{FF2B5EF4-FFF2-40B4-BE49-F238E27FC236}">
                <a16:creationId xmlns:a16="http://schemas.microsoft.com/office/drawing/2014/main" id="{712A8AEB-1868-06C4-D8B3-183D5C2A8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14500"/>
            <a:ext cx="3429000" cy="3429000"/>
          </a:xfrm>
          <a:prstGeom prst="rect">
            <a:avLst/>
          </a:prstGeom>
        </p:spPr>
      </p:pic>
    </p:spTree>
    <p:extLst>
      <p:ext uri="{BB962C8B-B14F-4D97-AF65-F5344CB8AC3E}">
        <p14:creationId xmlns:p14="http://schemas.microsoft.com/office/powerpoint/2010/main" val="36827794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A0CC-96AF-4C44-AAA9-083F3190BAA7}"/>
              </a:ext>
            </a:extLst>
          </p:cNvPr>
          <p:cNvSpPr>
            <a:spLocks noGrp="1"/>
          </p:cNvSpPr>
          <p:nvPr>
            <p:ph type="title"/>
          </p:nvPr>
        </p:nvSpPr>
        <p:spPr/>
        <p:txBody>
          <a:bodyPr/>
          <a:lstStyle/>
          <a:p>
            <a:r>
              <a:rPr lang="en-US" dirty="0" err="1"/>
              <a:t>PerFB</a:t>
            </a:r>
            <a:r>
              <a:rPr lang="en-US" dirty="0"/>
              <a:t> Comparison</a:t>
            </a:r>
          </a:p>
        </p:txBody>
      </p:sp>
      <p:pic>
        <p:nvPicPr>
          <p:cNvPr id="8" name="Content Placeholder 7">
            <a:extLst>
              <a:ext uri="{FF2B5EF4-FFF2-40B4-BE49-F238E27FC236}">
                <a16:creationId xmlns:a16="http://schemas.microsoft.com/office/drawing/2014/main" id="{70DDE454-15AB-7602-E391-3258A86C7E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1994" y="1642068"/>
            <a:ext cx="3417612" cy="3417612"/>
          </a:xfrm>
        </p:spPr>
      </p:pic>
      <p:sp>
        <p:nvSpPr>
          <p:cNvPr id="4" name="Date Placeholder 3">
            <a:extLst>
              <a:ext uri="{FF2B5EF4-FFF2-40B4-BE49-F238E27FC236}">
                <a16:creationId xmlns:a16="http://schemas.microsoft.com/office/drawing/2014/main" id="{A6115692-9D22-6793-EDA0-9B3BE1261744}"/>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B5119B6D-9C38-F2D9-6FA2-69D11AFEB670}"/>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9E78FC29-7853-ED33-C73A-B977DE959F99}"/>
              </a:ext>
            </a:extLst>
          </p:cNvPr>
          <p:cNvSpPr>
            <a:spLocks noGrp="1"/>
          </p:cNvSpPr>
          <p:nvPr>
            <p:ph type="sldNum" sz="quarter" idx="12"/>
          </p:nvPr>
        </p:nvSpPr>
        <p:spPr/>
        <p:txBody>
          <a:bodyPr/>
          <a:lstStyle/>
          <a:p>
            <a:fld id="{1B9EAF26-68E1-BB43-AA6D-380F048E5484}" type="slidenum">
              <a:rPr lang="en-US" altLang="zh-CN" smtClean="0"/>
              <a:pPr/>
              <a:t>65</a:t>
            </a:fld>
            <a:endParaRPr lang="en-US" altLang="zh-CN"/>
          </a:p>
        </p:txBody>
      </p:sp>
      <p:pic>
        <p:nvPicPr>
          <p:cNvPr id="10" name="Picture 9">
            <a:extLst>
              <a:ext uri="{FF2B5EF4-FFF2-40B4-BE49-F238E27FC236}">
                <a16:creationId xmlns:a16="http://schemas.microsoft.com/office/drawing/2014/main" id="{BB4D6529-A1AE-9ABD-F352-E255F5517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42068"/>
            <a:ext cx="3417612" cy="3417612"/>
          </a:xfrm>
          <a:prstGeom prst="rect">
            <a:avLst/>
          </a:prstGeom>
        </p:spPr>
      </p:pic>
    </p:spTree>
    <p:extLst>
      <p:ext uri="{BB962C8B-B14F-4D97-AF65-F5344CB8AC3E}">
        <p14:creationId xmlns:p14="http://schemas.microsoft.com/office/powerpoint/2010/main" val="93928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9996-1ABF-7FD2-0EB8-9BFEB394AACC}"/>
              </a:ext>
            </a:extLst>
          </p:cNvPr>
          <p:cNvSpPr>
            <a:spLocks noGrp="1"/>
          </p:cNvSpPr>
          <p:nvPr>
            <p:ph type="title"/>
          </p:nvPr>
        </p:nvSpPr>
        <p:spPr/>
        <p:txBody>
          <a:bodyPr/>
          <a:lstStyle/>
          <a:p>
            <a:r>
              <a:rPr lang="en-US" sz="3600" dirty="0"/>
              <a:t>Limitations of Current Solvers</a:t>
            </a:r>
            <a:endParaRPr lang="en-US" dirty="0"/>
          </a:p>
        </p:txBody>
      </p:sp>
      <p:sp>
        <p:nvSpPr>
          <p:cNvPr id="3" name="Content Placeholder 2">
            <a:extLst>
              <a:ext uri="{FF2B5EF4-FFF2-40B4-BE49-F238E27FC236}">
                <a16:creationId xmlns:a16="http://schemas.microsoft.com/office/drawing/2014/main" id="{1292DECA-51ED-2A10-0857-1F88FFA196F3}"/>
              </a:ext>
            </a:extLst>
          </p:cNvPr>
          <p:cNvSpPr>
            <a:spLocks noGrp="1"/>
          </p:cNvSpPr>
          <p:nvPr>
            <p:ph idx="1"/>
          </p:nvPr>
        </p:nvSpPr>
        <p:spPr/>
        <p:txBody>
          <a:bodyPr>
            <a:normAutofit/>
          </a:bodyPr>
          <a:lstStyle/>
          <a:p>
            <a:r>
              <a:rPr lang="en-US" sz="2400" dirty="0">
                <a:ea typeface="宋体" charset="0"/>
              </a:rPr>
              <a:t>Ill-equipped for HLC, especially relational consistency algorithms</a:t>
            </a:r>
            <a:endParaRPr lang="en-US" sz="2400" dirty="0"/>
          </a:p>
          <a:p>
            <a:r>
              <a:rPr lang="en-US" sz="2400" dirty="0">
                <a:ea typeface="宋体" charset="0"/>
              </a:rPr>
              <a:t>Do not allow</a:t>
            </a:r>
          </a:p>
          <a:p>
            <a:pPr lvl="1"/>
            <a:r>
              <a:rPr lang="en-US" sz="2000" dirty="0">
                <a:ea typeface="宋体" charset="0"/>
              </a:rPr>
              <a:t>Controlling the scheduling of propagators’ execution</a:t>
            </a:r>
          </a:p>
          <a:p>
            <a:pPr lvl="1"/>
            <a:r>
              <a:rPr lang="en-US" sz="2000" dirty="0">
                <a:ea typeface="宋体" charset="0"/>
                <a:cs typeface="宋体" charset="0"/>
              </a:rPr>
              <a:t>Implementing and predicting behavior of propagators without expert knowledge</a:t>
            </a:r>
            <a:endParaRPr lang="en-US" sz="2000" dirty="0"/>
          </a:p>
          <a:p>
            <a:r>
              <a:rPr lang="en-US" sz="2400" dirty="0">
                <a:ea typeface="宋体" charset="0"/>
              </a:rPr>
              <a:t>… Thus, useless for exploring</a:t>
            </a:r>
          </a:p>
          <a:p>
            <a:pPr lvl="1"/>
            <a:r>
              <a:rPr lang="en-US" sz="2000" dirty="0">
                <a:ea typeface="宋体" charset="0"/>
              </a:rPr>
              <a:t>New HLC algorithms in general, especially, relational algorithms</a:t>
            </a:r>
          </a:p>
          <a:p>
            <a:pPr lvl="1"/>
            <a:r>
              <a:rPr lang="en-US" sz="2000" dirty="0">
                <a:ea typeface="宋体" charset="0"/>
              </a:rPr>
              <a:t>New complex strategies for solving difficult problems</a:t>
            </a:r>
          </a:p>
          <a:p>
            <a:pPr lvl="1"/>
            <a:endParaRPr lang="en-US" sz="2000" dirty="0"/>
          </a:p>
        </p:txBody>
      </p:sp>
      <p:sp>
        <p:nvSpPr>
          <p:cNvPr id="4" name="Date Placeholder 3">
            <a:extLst>
              <a:ext uri="{FF2B5EF4-FFF2-40B4-BE49-F238E27FC236}">
                <a16:creationId xmlns:a16="http://schemas.microsoft.com/office/drawing/2014/main" id="{B4CFD384-3EF1-F7AF-9A40-1394CAE6E459}"/>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AE1FE323-F799-C7E2-E10D-3DE687E78A3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9BEAEE54-DE40-6D02-F5DB-A8D8D2149F00}"/>
              </a:ext>
            </a:extLst>
          </p:cNvPr>
          <p:cNvSpPr>
            <a:spLocks noGrp="1"/>
          </p:cNvSpPr>
          <p:nvPr>
            <p:ph type="sldNum" sz="quarter" idx="12"/>
          </p:nvPr>
        </p:nvSpPr>
        <p:spPr/>
        <p:txBody>
          <a:bodyPr/>
          <a:lstStyle/>
          <a:p>
            <a:fld id="{1B9EAF26-68E1-BB43-AA6D-380F048E5484}" type="slidenum">
              <a:rPr lang="en-US" altLang="zh-CN" smtClean="0"/>
              <a:pPr/>
              <a:t>7</a:t>
            </a:fld>
            <a:endParaRPr lang="en-US" altLang="zh-CN"/>
          </a:p>
        </p:txBody>
      </p:sp>
    </p:spTree>
    <p:extLst>
      <p:ext uri="{BB962C8B-B14F-4D97-AF65-F5344CB8AC3E}">
        <p14:creationId xmlns:p14="http://schemas.microsoft.com/office/powerpoint/2010/main" val="65713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54F7-C02E-F6EF-5300-910E7907F788}"/>
              </a:ext>
            </a:extLst>
          </p:cNvPr>
          <p:cNvSpPr>
            <a:spLocks noGrp="1"/>
          </p:cNvSpPr>
          <p:nvPr>
            <p:ph type="title"/>
          </p:nvPr>
        </p:nvSpPr>
        <p:spPr/>
        <p:txBody>
          <a:bodyPr/>
          <a:lstStyle/>
          <a:p>
            <a:r>
              <a:rPr lang="en-US" dirty="0"/>
              <a:t>Thesis</a:t>
            </a:r>
          </a:p>
        </p:txBody>
      </p:sp>
      <p:sp>
        <p:nvSpPr>
          <p:cNvPr id="4" name="Date Placeholder 3">
            <a:extLst>
              <a:ext uri="{FF2B5EF4-FFF2-40B4-BE49-F238E27FC236}">
                <a16:creationId xmlns:a16="http://schemas.microsoft.com/office/drawing/2014/main" id="{B8C2637C-F7AE-25BD-DD09-C4E5F4009260}"/>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0EC4ECE2-E3E4-AF57-2B46-096601A9D597}"/>
              </a:ext>
            </a:extLst>
          </p:cNvPr>
          <p:cNvSpPr>
            <a:spLocks noGrp="1"/>
          </p:cNvSpPr>
          <p:nvPr>
            <p:ph type="ftr" sz="quarter" idx="11"/>
          </p:nvPr>
        </p:nvSpPr>
        <p:spPr/>
        <p:txBody>
          <a:bodyPr/>
          <a:lstStyle/>
          <a:p>
            <a:pPr>
              <a:defRPr/>
            </a:pPr>
            <a:r>
              <a:rPr lang="en-US" altLang="zh-CN" dirty="0"/>
              <a:t>Schneider Oral Defense</a:t>
            </a:r>
          </a:p>
        </p:txBody>
      </p:sp>
      <p:sp>
        <p:nvSpPr>
          <p:cNvPr id="6" name="Slide Number Placeholder 5">
            <a:extLst>
              <a:ext uri="{FF2B5EF4-FFF2-40B4-BE49-F238E27FC236}">
                <a16:creationId xmlns:a16="http://schemas.microsoft.com/office/drawing/2014/main" id="{35BA5535-E49E-8F57-1835-FEE4F4DEC889}"/>
              </a:ext>
            </a:extLst>
          </p:cNvPr>
          <p:cNvSpPr>
            <a:spLocks noGrp="1"/>
          </p:cNvSpPr>
          <p:nvPr>
            <p:ph type="sldNum" sz="quarter" idx="12"/>
          </p:nvPr>
        </p:nvSpPr>
        <p:spPr/>
        <p:txBody>
          <a:bodyPr/>
          <a:lstStyle/>
          <a:p>
            <a:fld id="{1B9EAF26-68E1-BB43-AA6D-380F048E5484}" type="slidenum">
              <a:rPr lang="en-US" altLang="zh-CN" smtClean="0"/>
              <a:pPr/>
              <a:t>8</a:t>
            </a:fld>
            <a:endParaRPr lang="en-US" altLang="zh-CN"/>
          </a:p>
        </p:txBody>
      </p:sp>
      <p:sp>
        <p:nvSpPr>
          <p:cNvPr id="8" name="Content Placeholder 2">
            <a:extLst>
              <a:ext uri="{FF2B5EF4-FFF2-40B4-BE49-F238E27FC236}">
                <a16:creationId xmlns:a16="http://schemas.microsoft.com/office/drawing/2014/main" id="{58D35637-0FF8-4004-5FE0-346B089858DB}"/>
              </a:ext>
            </a:extLst>
          </p:cNvPr>
          <p:cNvSpPr>
            <a:spLocks noGrp="1"/>
          </p:cNvSpPr>
          <p:nvPr>
            <p:ph idx="1"/>
          </p:nvPr>
        </p:nvSpPr>
        <p:spPr>
          <a:xfrm>
            <a:off x="495300" y="2552761"/>
            <a:ext cx="8153400" cy="2900362"/>
          </a:xfrm>
          <a:ln>
            <a:noFill/>
          </a:ln>
        </p:spPr>
        <p:txBody>
          <a:bodyPr>
            <a:normAutofit fontScale="62500" lnSpcReduction="20000"/>
          </a:bodyPr>
          <a:lstStyle/>
          <a:p>
            <a:pPr marL="514350" indent="-514350">
              <a:buClr>
                <a:srgbClr val="4F81BD"/>
              </a:buClr>
              <a:buFont typeface="+mj-lt"/>
              <a:buAutoNum type="arabicPeriod"/>
            </a:pPr>
            <a:r>
              <a:rPr lang="en-US" sz="2400" dirty="0">
                <a:latin typeface="Helvetica" charset="0"/>
                <a:ea typeface="宋体" charset="0"/>
                <a:cs typeface="宋体" charset="0"/>
              </a:rPr>
              <a:t>Design and build </a:t>
            </a:r>
            <a:r>
              <a:rPr lang="en-US" sz="2400" cap="small" dirty="0">
                <a:latin typeface="Helvetica" charset="0"/>
                <a:ea typeface="宋体" charset="0"/>
                <a:cs typeface="宋体" charset="0"/>
              </a:rPr>
              <a:t>Stampede</a:t>
            </a:r>
            <a:r>
              <a:rPr lang="en-US" sz="2400" dirty="0">
                <a:latin typeface="Helvetica" charset="0"/>
                <a:ea typeface="宋体" charset="0"/>
                <a:cs typeface="宋体" charset="0"/>
              </a:rPr>
              <a:t>, a solver suited for </a:t>
            </a:r>
          </a:p>
          <a:p>
            <a:pPr marL="803275" lvl="1" indent="-280988">
              <a:buClr>
                <a:srgbClr val="4F81BD"/>
              </a:buClr>
            </a:pPr>
            <a:r>
              <a:rPr lang="en-US" sz="2000" dirty="0">
                <a:latin typeface="Helvetica" charset="0"/>
                <a:ea typeface="宋体" charset="0"/>
                <a:cs typeface="宋体" charset="0"/>
              </a:rPr>
              <a:t>Algorithms for HLC (both relational and variable-based)</a:t>
            </a:r>
          </a:p>
          <a:p>
            <a:pPr marL="803275" lvl="1" indent="-280988">
              <a:buClr>
                <a:srgbClr val="4F81BD"/>
              </a:buClr>
            </a:pPr>
            <a:r>
              <a:rPr lang="en-US" sz="2000" dirty="0">
                <a:latin typeface="Helvetica" charset="0"/>
                <a:ea typeface="宋体" charset="0"/>
                <a:cs typeface="宋体" charset="0"/>
              </a:rPr>
              <a:t>Applying different HLCs on different subproblems</a:t>
            </a:r>
            <a:endParaRPr lang="en-US" sz="2400" dirty="0">
              <a:latin typeface="Helvetica" charset="0"/>
              <a:ea typeface="宋体" charset="0"/>
              <a:cs typeface="宋体" charset="0"/>
            </a:endParaRPr>
          </a:p>
          <a:p>
            <a:pPr marL="514350" indent="-514350">
              <a:buClr>
                <a:srgbClr val="4F81BD"/>
              </a:buClr>
              <a:buFont typeface="+mj-lt"/>
              <a:buAutoNum type="arabicPeriod"/>
            </a:pPr>
            <a:r>
              <a:rPr lang="en-US" sz="2400" dirty="0">
                <a:latin typeface="Helvetica" charset="0"/>
                <a:ea typeface="宋体" charset="0"/>
                <a:cs typeface="宋体" charset="0"/>
              </a:rPr>
              <a:t>Design new relational consistency algorithms with dramatically improved performance</a:t>
            </a:r>
          </a:p>
          <a:p>
            <a:pPr marL="803275" lvl="1" indent="-280988">
              <a:buClr>
                <a:srgbClr val="4F81BD"/>
              </a:buClr>
            </a:pPr>
            <a:r>
              <a:rPr lang="en-US" sz="2000" cap="small" dirty="0" err="1">
                <a:latin typeface="Helvetica" charset="0"/>
                <a:ea typeface="宋体" charset="0"/>
              </a:rPr>
              <a:t>PerFB</a:t>
            </a:r>
            <a:r>
              <a:rPr lang="en-US" sz="2000" dirty="0">
                <a:latin typeface="Helvetica" charset="0"/>
                <a:ea typeface="宋体" charset="0"/>
                <a:cs typeface="宋体" charset="0"/>
              </a:rPr>
              <a:t>, </a:t>
            </a:r>
            <a:r>
              <a:rPr lang="en-US" sz="2000" cap="small" dirty="0" err="1">
                <a:latin typeface="Helvetica" charset="0"/>
                <a:ea typeface="宋体" charset="0"/>
              </a:rPr>
              <a:t>AllSolFB</a:t>
            </a:r>
            <a:r>
              <a:rPr lang="en-US" sz="2000" cap="small" dirty="0">
                <a:latin typeface="Helvetica" charset="0"/>
                <a:ea typeface="宋体" charset="0"/>
              </a:rPr>
              <a:t>,</a:t>
            </a:r>
            <a:r>
              <a:rPr lang="en-US" sz="2000" dirty="0">
                <a:latin typeface="Helvetica" charset="0"/>
                <a:ea typeface="宋体" charset="0"/>
                <a:cs typeface="宋体" charset="0"/>
              </a:rPr>
              <a:t> </a:t>
            </a:r>
            <a:r>
              <a:rPr lang="en-US" sz="2000" cap="small" dirty="0">
                <a:latin typeface="Helvetica" charset="0"/>
                <a:ea typeface="宋体" charset="0"/>
              </a:rPr>
              <a:t>PW-AC2</a:t>
            </a:r>
            <a:r>
              <a:rPr lang="en-US" sz="2000" dirty="0">
                <a:latin typeface="Helvetica" charset="0"/>
                <a:ea typeface="宋体" charset="0"/>
                <a:cs typeface="宋体" charset="0"/>
              </a:rPr>
              <a:t>, </a:t>
            </a:r>
            <a:r>
              <a:rPr lang="en-US" sz="2000" cap="small" dirty="0">
                <a:latin typeface="Helvetica" charset="0"/>
                <a:ea typeface="宋体" charset="0"/>
              </a:rPr>
              <a:t>PW-CT</a:t>
            </a:r>
            <a:endParaRPr lang="en-US" sz="2000" dirty="0">
              <a:latin typeface="Helvetica" charset="0"/>
              <a:ea typeface="宋体" charset="0"/>
              <a:cs typeface="宋体" charset="0"/>
            </a:endParaRPr>
          </a:p>
          <a:p>
            <a:pPr marL="514350" indent="-514350">
              <a:buClr>
                <a:srgbClr val="4F81BD"/>
              </a:buClr>
              <a:buFont typeface="+mj-lt"/>
              <a:buAutoNum type="arabicPeriod"/>
            </a:pPr>
            <a:r>
              <a:rPr lang="en-US" sz="2400" dirty="0">
                <a:latin typeface="Helvetica" charset="0"/>
                <a:ea typeface="宋体" charset="0"/>
                <a:cs typeface="宋体" charset="0"/>
              </a:rPr>
              <a:t>Design mechanisms that</a:t>
            </a:r>
          </a:p>
          <a:p>
            <a:pPr marL="803275" lvl="1" indent="-280988">
              <a:buClr>
                <a:srgbClr val="4F81BD"/>
              </a:buClr>
            </a:pPr>
            <a:r>
              <a:rPr lang="en-US" sz="2000" dirty="0">
                <a:latin typeface="Helvetica" charset="0"/>
                <a:ea typeface="宋体" charset="0"/>
              </a:rPr>
              <a:t>Dynamically identify and exploit tractable subproblems</a:t>
            </a:r>
          </a:p>
          <a:p>
            <a:pPr marL="803275" lvl="1" indent="-280988">
              <a:buClr>
                <a:srgbClr val="4F81BD"/>
              </a:buClr>
            </a:pPr>
            <a:r>
              <a:rPr lang="en-US" sz="2000" dirty="0">
                <a:latin typeface="Helvetica" charset="0"/>
                <a:ea typeface="宋体" charset="0"/>
              </a:rPr>
              <a:t>Process </a:t>
            </a:r>
            <a:r>
              <a:rPr lang="en-US" sz="2000" dirty="0">
                <a:latin typeface="Helvetica" charset="0"/>
                <a:ea typeface="宋体" charset="0"/>
                <a:cs typeface="宋体" charset="0"/>
              </a:rPr>
              <a:t>tractable subproblems using PW-CT</a:t>
            </a:r>
          </a:p>
          <a:p>
            <a:pPr marL="519113" indent="-508000">
              <a:buClr>
                <a:srgbClr val="4F81BD"/>
              </a:buClr>
              <a:buFont typeface="+mj-lt"/>
              <a:buAutoNum type="arabicPeriod"/>
            </a:pPr>
            <a:r>
              <a:rPr lang="en-US" sz="2400" dirty="0">
                <a:latin typeface="Helvetica" charset="0"/>
                <a:ea typeface="宋体" charset="0"/>
                <a:cs typeface="宋体" charset="0"/>
              </a:rPr>
              <a:t>Enable research on advanced strategies</a:t>
            </a:r>
          </a:p>
          <a:p>
            <a:pPr marL="809625" lvl="1" indent="-290513">
              <a:buClr>
                <a:srgbClr val="4F81BD"/>
              </a:buClr>
            </a:pPr>
            <a:r>
              <a:rPr lang="en-US" sz="2000" dirty="0">
                <a:latin typeface="Helvetica" charset="0"/>
                <a:ea typeface="宋体" charset="0"/>
                <a:cs typeface="宋体" charset="0"/>
              </a:rPr>
              <a:t>MS of Daniel </a:t>
            </a:r>
            <a:r>
              <a:rPr lang="en-US" sz="2000" dirty="0" err="1">
                <a:latin typeface="Helvetica" charset="0"/>
                <a:ea typeface="宋体" charset="0"/>
                <a:cs typeface="宋体" charset="0"/>
              </a:rPr>
              <a:t>Geschwender</a:t>
            </a:r>
            <a:r>
              <a:rPr lang="en-US" sz="2000" dirty="0">
                <a:latin typeface="Helvetica" charset="0"/>
                <a:ea typeface="宋体" charset="0"/>
                <a:cs typeface="宋体" charset="0"/>
              </a:rPr>
              <a:t>, 2018</a:t>
            </a:r>
          </a:p>
          <a:p>
            <a:pPr marL="809625" lvl="1" indent="-290513">
              <a:buClr>
                <a:srgbClr val="4F81BD"/>
              </a:buClr>
            </a:pPr>
            <a:r>
              <a:rPr lang="en-US" sz="2000" dirty="0">
                <a:latin typeface="Helvetica" charset="0"/>
                <a:ea typeface="宋体" charset="0"/>
                <a:cs typeface="宋体" charset="0"/>
              </a:rPr>
              <a:t>PhD of Robert Woodward, 2018</a:t>
            </a:r>
          </a:p>
          <a:p>
            <a:pPr marL="809625" lvl="1" indent="-290513">
              <a:buClr>
                <a:srgbClr val="4F81BD"/>
              </a:buClr>
            </a:pPr>
            <a:r>
              <a:rPr lang="en-US" sz="2000" dirty="0">
                <a:latin typeface="Helvetica" charset="0"/>
                <a:ea typeface="宋体" charset="0"/>
                <a:cs typeface="宋体" charset="0"/>
              </a:rPr>
              <a:t>Undergrad thesis of Trieu Hung Tran, 2019</a:t>
            </a:r>
          </a:p>
          <a:p>
            <a:pPr marL="809625" lvl="1" indent="-290513">
              <a:buClr>
                <a:srgbClr val="4F81BD"/>
              </a:buClr>
            </a:pPr>
            <a:r>
              <a:rPr lang="en-US" sz="2000" dirty="0">
                <a:latin typeface="Helvetica" charset="0"/>
                <a:ea typeface="宋体" charset="0"/>
                <a:cs typeface="宋体" charset="0"/>
              </a:rPr>
              <a:t>Research of Ian Howell (CP 2020)</a:t>
            </a:r>
          </a:p>
          <a:p>
            <a:pPr marL="803275" lvl="1" indent="-280988">
              <a:buClr>
                <a:srgbClr val="4F81BD"/>
              </a:buClr>
            </a:pPr>
            <a:endParaRPr lang="en-US" sz="2000" dirty="0">
              <a:latin typeface="Helvetica" charset="0"/>
              <a:ea typeface="宋体" charset="0"/>
              <a:cs typeface="宋体" charset="0"/>
            </a:endParaRPr>
          </a:p>
          <a:p>
            <a:pPr marL="400050" lvl="1" indent="0">
              <a:buClr>
                <a:srgbClr val="4F81BD"/>
              </a:buClr>
              <a:buNone/>
            </a:pPr>
            <a:endParaRPr lang="en-US" sz="2000" dirty="0">
              <a:latin typeface="Helvetica" charset="0"/>
              <a:ea typeface="宋体" charset="0"/>
              <a:cs typeface="宋体" charset="0"/>
            </a:endParaRPr>
          </a:p>
        </p:txBody>
      </p:sp>
      <p:sp>
        <p:nvSpPr>
          <p:cNvPr id="10" name="Rectangle 9">
            <a:extLst>
              <a:ext uri="{FF2B5EF4-FFF2-40B4-BE49-F238E27FC236}">
                <a16:creationId xmlns:a16="http://schemas.microsoft.com/office/drawing/2014/main" id="{B4832AD4-55F6-2831-99F3-E0C6EB70BCC7}"/>
              </a:ext>
            </a:extLst>
          </p:cNvPr>
          <p:cNvSpPr/>
          <p:nvPr/>
        </p:nvSpPr>
        <p:spPr>
          <a:xfrm>
            <a:off x="935665" y="1254868"/>
            <a:ext cx="7272669" cy="982342"/>
          </a:xfrm>
          <a:prstGeom prst="rect">
            <a:avLst/>
          </a:prstGeom>
          <a:solidFill>
            <a:srgbClr val="4F81BD">
              <a:alpha val="16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52425"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4F81BD">
                    <a:lumMod val="75000"/>
                  </a:srgbClr>
                </a:solidFill>
                <a:effectLst/>
                <a:uLnTx/>
                <a:uFillTx/>
                <a:latin typeface="Helvetica"/>
                <a:ea typeface="宋体"/>
                <a:cs typeface="Helvetica" charset="0"/>
              </a:rPr>
              <a:t>How can relational consistency algorithms become a pragmatic choice for solving CSPs?</a:t>
            </a:r>
            <a:endParaRPr kumimoji="0" lang="en-US" sz="2800" b="0" i="0" u="none" strike="noStrike" kern="0" cap="none" spc="0" normalizeH="0" baseline="0" noProof="0" dirty="0">
              <a:ln>
                <a:noFill/>
              </a:ln>
              <a:solidFill>
                <a:prstClr val="white"/>
              </a:solidFill>
              <a:effectLst/>
              <a:uLnTx/>
              <a:uFillTx/>
              <a:latin typeface="Helvetica"/>
              <a:ea typeface="宋体"/>
              <a:cs typeface="宋体" charset="0"/>
            </a:endParaRPr>
          </a:p>
        </p:txBody>
      </p:sp>
    </p:spTree>
    <p:extLst>
      <p:ext uri="{BB962C8B-B14F-4D97-AF65-F5344CB8AC3E}">
        <p14:creationId xmlns:p14="http://schemas.microsoft.com/office/powerpoint/2010/main" val="285754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0D0-D757-A81D-0861-E118908E22B6}"/>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81CFDECE-F799-E285-438C-F7851E4EC465}"/>
              </a:ext>
            </a:extLst>
          </p:cNvPr>
          <p:cNvSpPr>
            <a:spLocks noGrp="1"/>
          </p:cNvSpPr>
          <p:nvPr>
            <p:ph type="dt" sz="half" idx="10"/>
          </p:nvPr>
        </p:nvSpPr>
        <p:spPr/>
        <p:txBody>
          <a:bodyPr/>
          <a:lstStyle/>
          <a:p>
            <a:r>
              <a:rPr lang="en-US"/>
              <a:t>12/01/22</a:t>
            </a:r>
            <a:endParaRPr lang="en-US" altLang="zh-CN" dirty="0"/>
          </a:p>
        </p:txBody>
      </p:sp>
      <p:sp>
        <p:nvSpPr>
          <p:cNvPr id="5" name="Footer Placeholder 4">
            <a:extLst>
              <a:ext uri="{FF2B5EF4-FFF2-40B4-BE49-F238E27FC236}">
                <a16:creationId xmlns:a16="http://schemas.microsoft.com/office/drawing/2014/main" id="{6AC54F44-B6C7-191D-585D-163F5064676A}"/>
              </a:ext>
            </a:extLst>
          </p:cNvPr>
          <p:cNvSpPr>
            <a:spLocks noGrp="1"/>
          </p:cNvSpPr>
          <p:nvPr>
            <p:ph type="ftr" sz="quarter" idx="11"/>
          </p:nvPr>
        </p:nvSpPr>
        <p:spPr/>
        <p:txBody>
          <a:bodyPr/>
          <a:lstStyle/>
          <a:p>
            <a:pPr>
              <a:defRPr/>
            </a:pPr>
            <a:r>
              <a:rPr lang="en-US" altLang="zh-CN"/>
              <a:t>Schneider Oral Defense</a:t>
            </a:r>
            <a:endParaRPr lang="en-US" altLang="zh-CN" dirty="0"/>
          </a:p>
        </p:txBody>
      </p:sp>
      <p:sp>
        <p:nvSpPr>
          <p:cNvPr id="6" name="Slide Number Placeholder 5">
            <a:extLst>
              <a:ext uri="{FF2B5EF4-FFF2-40B4-BE49-F238E27FC236}">
                <a16:creationId xmlns:a16="http://schemas.microsoft.com/office/drawing/2014/main" id="{50F6C31A-0762-6B37-1426-3D8A8886FC0F}"/>
              </a:ext>
            </a:extLst>
          </p:cNvPr>
          <p:cNvSpPr>
            <a:spLocks noGrp="1"/>
          </p:cNvSpPr>
          <p:nvPr>
            <p:ph type="sldNum" sz="quarter" idx="12"/>
          </p:nvPr>
        </p:nvSpPr>
        <p:spPr/>
        <p:txBody>
          <a:bodyPr/>
          <a:lstStyle/>
          <a:p>
            <a:fld id="{1B9EAF26-68E1-BB43-AA6D-380F048E5484}" type="slidenum">
              <a:rPr lang="en-US" altLang="zh-CN" smtClean="0"/>
              <a:pPr/>
              <a:t>9</a:t>
            </a:fld>
            <a:endParaRPr lang="en-US" altLang="zh-CN"/>
          </a:p>
        </p:txBody>
      </p:sp>
      <p:sp>
        <p:nvSpPr>
          <p:cNvPr id="7" name="Content Placeholder 2">
            <a:extLst>
              <a:ext uri="{FF2B5EF4-FFF2-40B4-BE49-F238E27FC236}">
                <a16:creationId xmlns:a16="http://schemas.microsoft.com/office/drawing/2014/main" id="{27CAEA8C-EED1-58F9-973E-C2B01575DBFE}"/>
              </a:ext>
            </a:extLst>
          </p:cNvPr>
          <p:cNvSpPr>
            <a:spLocks noGrp="1"/>
          </p:cNvSpPr>
          <p:nvPr>
            <p:ph idx="1"/>
          </p:nvPr>
        </p:nvSpPr>
        <p:spPr>
          <a:xfrm>
            <a:off x="533400" y="1265238"/>
            <a:ext cx="8153400" cy="4525962"/>
          </a:xfrm>
        </p:spPr>
        <p:txBody>
          <a:bodyPr>
            <a:normAutofit/>
          </a:bodyPr>
          <a:lstStyle/>
          <a:p>
            <a:r>
              <a:rPr lang="en-US" sz="2400" dirty="0">
                <a:solidFill>
                  <a:schemeClr val="bg1">
                    <a:lumMod val="50000"/>
                  </a:schemeClr>
                </a:solidFill>
                <a:ea typeface="宋体" charset="0"/>
              </a:rPr>
              <a:t>Context and Claim</a:t>
            </a:r>
          </a:p>
          <a:p>
            <a:r>
              <a:rPr lang="en-US" sz="2400" dirty="0"/>
              <a:t>Contributions</a:t>
            </a:r>
          </a:p>
          <a:p>
            <a:pPr lvl="1"/>
            <a:r>
              <a:rPr lang="en-US" sz="2000" dirty="0"/>
              <a:t>A CSP solver for relational consistencies</a:t>
            </a:r>
          </a:p>
          <a:p>
            <a:pPr lvl="1"/>
            <a:r>
              <a:rPr lang="en-US" sz="2000" dirty="0">
                <a:solidFill>
                  <a:schemeClr val="bg1">
                    <a:lumMod val="50000"/>
                  </a:schemeClr>
                </a:solidFill>
                <a:ea typeface="宋体" charset="0"/>
                <a:cs typeface="宋体" charset="0"/>
              </a:rPr>
              <a:t>Relational consistency algorithms</a:t>
            </a:r>
          </a:p>
          <a:p>
            <a:pPr lvl="2"/>
            <a:r>
              <a:rPr lang="en-US" sz="1800" dirty="0">
                <a:solidFill>
                  <a:schemeClr val="bg1">
                    <a:lumMod val="50000"/>
                  </a:schemeClr>
                </a:solidFill>
                <a:ea typeface="宋体" charset="0"/>
                <a:cs typeface="宋体" charset="0"/>
              </a:rPr>
              <a:t>PWC: PW-AC2 and PW-CT</a:t>
            </a:r>
          </a:p>
          <a:p>
            <a:pPr lvl="2"/>
            <a:r>
              <a:rPr lang="en-US" sz="1800" dirty="0">
                <a:solidFill>
                  <a:schemeClr val="bg1">
                    <a:lumMod val="50000"/>
                  </a:schemeClr>
                </a:solidFill>
                <a:ea typeface="宋体" charset="0"/>
                <a:cs typeface="宋体" charset="0"/>
              </a:rPr>
              <a:t>R(*,</a:t>
            </a:r>
            <a:r>
              <a:rPr lang="en-US" sz="1800" i="1" dirty="0">
                <a:solidFill>
                  <a:schemeClr val="bg1">
                    <a:lumMod val="50000"/>
                  </a:schemeClr>
                </a:solidFill>
                <a:ea typeface="宋体" charset="0"/>
                <a:cs typeface="宋体" charset="0"/>
              </a:rPr>
              <a:t>m</a:t>
            </a:r>
            <a:r>
              <a:rPr lang="en-US" sz="1800" dirty="0">
                <a:solidFill>
                  <a:schemeClr val="bg1">
                    <a:lumMod val="50000"/>
                  </a:schemeClr>
                </a:solidFill>
                <a:ea typeface="宋体" charset="0"/>
                <a:cs typeface="宋体" charset="0"/>
              </a:rPr>
              <a:t>)C: </a:t>
            </a:r>
            <a:r>
              <a:rPr lang="en-US" sz="1800" dirty="0" err="1">
                <a:solidFill>
                  <a:schemeClr val="bg1">
                    <a:lumMod val="50000"/>
                  </a:schemeClr>
                </a:solidFill>
                <a:ea typeface="宋体" charset="0"/>
                <a:cs typeface="宋体" charset="0"/>
              </a:rPr>
              <a:t>PerFB</a:t>
            </a:r>
            <a:r>
              <a:rPr lang="en-US" sz="1800" dirty="0">
                <a:solidFill>
                  <a:schemeClr val="bg1">
                    <a:lumMod val="50000"/>
                  </a:schemeClr>
                </a:solidFill>
                <a:ea typeface="宋体" charset="0"/>
                <a:cs typeface="宋体" charset="0"/>
              </a:rPr>
              <a:t> and </a:t>
            </a:r>
            <a:r>
              <a:rPr lang="en-US" sz="1800" dirty="0" err="1">
                <a:solidFill>
                  <a:schemeClr val="bg1">
                    <a:lumMod val="50000"/>
                  </a:schemeClr>
                </a:solidFill>
                <a:ea typeface="宋体" charset="0"/>
                <a:cs typeface="宋体" charset="0"/>
              </a:rPr>
              <a:t>AllSolFB</a:t>
            </a:r>
            <a:endParaRPr lang="en-US" sz="1800" dirty="0">
              <a:solidFill>
                <a:schemeClr val="bg1">
                  <a:lumMod val="50000"/>
                </a:schemeClr>
              </a:solidFill>
              <a:ea typeface="宋体" charset="0"/>
              <a:cs typeface="宋体" charset="0"/>
            </a:endParaRPr>
          </a:p>
          <a:p>
            <a:pPr lvl="1"/>
            <a:r>
              <a:rPr lang="en-US" sz="2000" dirty="0">
                <a:solidFill>
                  <a:schemeClr val="bg1">
                    <a:lumMod val="50000"/>
                  </a:schemeClr>
                </a:solidFill>
                <a:ea typeface="宋体" charset="0"/>
                <a:cs typeface="宋体" charset="0"/>
              </a:rPr>
              <a:t>Identification and processing of tractable subproblems</a:t>
            </a:r>
          </a:p>
          <a:p>
            <a:r>
              <a:rPr lang="en-US" sz="2400" dirty="0">
                <a:solidFill>
                  <a:schemeClr val="bg1">
                    <a:lumMod val="50000"/>
                  </a:schemeClr>
                </a:solidFill>
                <a:ea typeface="宋体" charset="0"/>
                <a:cs typeface="宋体" charset="0"/>
              </a:rPr>
              <a:t>Conclusions &amp; Future Research</a:t>
            </a:r>
          </a:p>
          <a:p>
            <a:pPr lvl="1"/>
            <a:endParaRPr lang="en-US" sz="2400" dirty="0"/>
          </a:p>
        </p:txBody>
      </p:sp>
    </p:spTree>
    <p:extLst>
      <p:ext uri="{BB962C8B-B14F-4D97-AF65-F5344CB8AC3E}">
        <p14:creationId xmlns:p14="http://schemas.microsoft.com/office/powerpoint/2010/main" val="1077993749"/>
      </p:ext>
    </p:extLst>
  </p:cSld>
  <p:clrMapOvr>
    <a:masterClrMapping/>
  </p:clrMapOvr>
</p:sld>
</file>

<file path=ppt/theme/theme1.xml><?xml version="1.0" encoding="utf-8"?>
<a:theme xmlns:a="http://schemas.openxmlformats.org/drawingml/2006/main" name="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Helvetica"/>
        <a:ea typeface="宋体"/>
        <a:cs typeface=""/>
      </a:majorFont>
      <a:minorFont>
        <a:latin typeface="Helvetic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\\cse-profile\Redirect\choueiry\Application Data\Microsoft\Templates\Presentation1.pot</Template>
  <TotalTime>41545</TotalTime>
  <Words>6716</Words>
  <Application>Microsoft Macintosh PowerPoint</Application>
  <PresentationFormat>On-screen Show (4:3)</PresentationFormat>
  <Paragraphs>2679</Paragraphs>
  <Slides>65</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Arial</vt:lpstr>
      <vt:lpstr>Calibri</vt:lpstr>
      <vt:lpstr>CMSY10</vt:lpstr>
      <vt:lpstr>Helvetica</vt:lpstr>
      <vt:lpstr>Microsoft Himalaya</vt:lpstr>
      <vt:lpstr>SFRM1000</vt:lpstr>
      <vt:lpstr>SFRM1200</vt:lpstr>
      <vt:lpstr>Times New Roman</vt:lpstr>
      <vt:lpstr>Zapf Dingbats</vt:lpstr>
      <vt:lpstr>Presentation1</vt:lpstr>
      <vt:lpstr>PowerPoint Presentation</vt:lpstr>
      <vt:lpstr>Context</vt:lpstr>
      <vt:lpstr>Context</vt:lpstr>
      <vt:lpstr>Search and Inference</vt:lpstr>
      <vt:lpstr>Modern Propagators</vt:lpstr>
      <vt:lpstr>Current Solvers</vt:lpstr>
      <vt:lpstr>Limitations of Current Solvers</vt:lpstr>
      <vt:lpstr>Thesis</vt:lpstr>
      <vt:lpstr>Outline</vt:lpstr>
      <vt:lpstr>Objectives of Stampede’s Development</vt:lpstr>
      <vt:lpstr>Low Barrier to Entry for Research</vt:lpstr>
      <vt:lpstr>Relational Consistency in Stampede</vt:lpstr>
      <vt:lpstr>Granular, Explicit Control for Propagators</vt:lpstr>
      <vt:lpstr>Impact of Stampede (so far)</vt:lpstr>
      <vt:lpstr>Outline</vt:lpstr>
      <vt:lpstr>Pairwise Consistency (PWC)</vt:lpstr>
      <vt:lpstr>Improving PWC Algorithms</vt:lpstr>
      <vt:lpstr>Using the Minimal Dual Graph</vt:lpstr>
      <vt:lpstr>Piecewise Functional Constraints</vt:lpstr>
      <vt:lpstr>Focus on Subscopes (not relation pairs)</vt:lpstr>
      <vt:lpstr>GAC is fast.  Use it.</vt:lpstr>
      <vt:lpstr>PWC Algorithms</vt:lpstr>
      <vt:lpstr>PWC Algorithms: PW-AC2</vt:lpstr>
      <vt:lpstr>PW-AC2 Datastructures </vt:lpstr>
      <vt:lpstr>PWC Algorithms</vt:lpstr>
      <vt:lpstr>Comparing PWC Algorithms</vt:lpstr>
      <vt:lpstr>Can we do any better?</vt:lpstr>
      <vt:lpstr>PWC Algorithms: PW-CT</vt:lpstr>
      <vt:lpstr>Datastructures: PW-CT</vt:lpstr>
      <vt:lpstr>PWC Algorithms</vt:lpstr>
      <vt:lpstr>Comparing PWC Algorithms (3)</vt:lpstr>
      <vt:lpstr>Outline</vt:lpstr>
      <vt:lpstr>R(*,m)C: Moving Beyond PWC</vt:lpstr>
      <vt:lpstr>PerTuple &amp; AllSol </vt:lpstr>
      <vt:lpstr>Piecewise-Functionality in PerTuple</vt:lpstr>
      <vt:lpstr>PerFB &amp; AllSolFB</vt:lpstr>
      <vt:lpstr>Experimental Setup</vt:lpstr>
      <vt:lpstr>AllSolFB Performance</vt:lpstr>
      <vt:lpstr>PerFB Performance</vt:lpstr>
      <vt:lpstr>Outline</vt:lpstr>
      <vt:lpstr>Dangle Identification</vt:lpstr>
      <vt:lpstr>Dangle Identification</vt:lpstr>
      <vt:lpstr>Dangle Identification</vt:lpstr>
      <vt:lpstr>Dangle Identification</vt:lpstr>
      <vt:lpstr>Dangle Identification</vt:lpstr>
      <vt:lpstr>Outline</vt:lpstr>
      <vt:lpstr>Refresher of Contributions</vt:lpstr>
      <vt:lpstr>Future Research</vt:lpstr>
      <vt:lpstr>Thank you for your attention</vt:lpstr>
      <vt:lpstr>Stampede: Highlights</vt:lpstr>
      <vt:lpstr>Brief Example of PW-CT</vt:lpstr>
      <vt:lpstr>Brief Example of PW-CT</vt:lpstr>
      <vt:lpstr>Brief Example of PW-CT</vt:lpstr>
      <vt:lpstr>Brief Example of PW-CT</vt:lpstr>
      <vt:lpstr>Enforcing R(*,m)C with PerFB</vt:lpstr>
      <vt:lpstr>Enforcing R(*,m)C with PerFB</vt:lpstr>
      <vt:lpstr>Dangle Identification</vt:lpstr>
      <vt:lpstr>eSTR minimal improvments</vt:lpstr>
      <vt:lpstr>PW-AC2 vs STR2</vt:lpstr>
      <vt:lpstr>PW-AC2 Minimal Dual Impact</vt:lpstr>
      <vt:lpstr>PW-AC2 Subscope Reasoning Impact</vt:lpstr>
      <vt:lpstr>PW-CT Minimal Dual</vt:lpstr>
      <vt:lpstr>PW-CT vs STR2</vt:lpstr>
      <vt:lpstr>AllSolFB Comparison</vt:lpstr>
      <vt:lpstr>PerFB Comparison</vt:lpstr>
    </vt:vector>
  </TitlesOfParts>
  <Company>University of Nebraska - 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Revising Neighborhood Inverse Consistency on Binary CSPs</dc:title>
  <dc:creator>Robert Woodward;Shant Karakashian;Berthe Y. Choueiry;Christian Bessiere</dc:creator>
  <cp:keywords>CP 2012</cp:keywords>
  <cp:lastModifiedBy>Tony Schneider</cp:lastModifiedBy>
  <cp:revision>1192</cp:revision>
  <dcterms:created xsi:type="dcterms:W3CDTF">2012-10-09T03:30:18Z</dcterms:created>
  <dcterms:modified xsi:type="dcterms:W3CDTF">2022-12-01T12:50:59Z</dcterms:modified>
</cp:coreProperties>
</file>