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1"/>
  </p:sldMasterIdLst>
  <p:notesMasterIdLst>
    <p:notesMasterId r:id="rId25"/>
  </p:notesMasterIdLst>
  <p:handoutMasterIdLst>
    <p:handoutMasterId r:id="rId26"/>
  </p:handoutMasterIdLst>
  <p:sldIdLst>
    <p:sldId id="256" r:id="rId2"/>
    <p:sldId id="286" r:id="rId3"/>
    <p:sldId id="259" r:id="rId4"/>
    <p:sldId id="262" r:id="rId5"/>
    <p:sldId id="260" r:id="rId6"/>
    <p:sldId id="287" r:id="rId7"/>
    <p:sldId id="261" r:id="rId8"/>
    <p:sldId id="263" r:id="rId9"/>
    <p:sldId id="264" r:id="rId10"/>
    <p:sldId id="267" r:id="rId11"/>
    <p:sldId id="268" r:id="rId12"/>
    <p:sldId id="269" r:id="rId13"/>
    <p:sldId id="270" r:id="rId14"/>
    <p:sldId id="272" r:id="rId15"/>
    <p:sldId id="290" r:id="rId16"/>
    <p:sldId id="276" r:id="rId17"/>
    <p:sldId id="278" r:id="rId18"/>
    <p:sldId id="279" r:id="rId19"/>
    <p:sldId id="281" r:id="rId20"/>
    <p:sldId id="280" r:id="rId21"/>
    <p:sldId id="282" r:id="rId22"/>
    <p:sldId id="283" r:id="rId23"/>
    <p:sldId id="284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51" d="100"/>
          <a:sy n="151" d="100"/>
        </p:scale>
        <p:origin x="-6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553F32-4804-1B4C-830E-71E0ECBC43F3}" type="datetimeFigureOut">
              <a:rPr lang="en-US" smtClean="0"/>
              <a:t>5/4/17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3F8B11-7739-EB4A-A18C-A6E61B912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21478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164EF2-D2E2-9A45-AB58-8F1C43E7BDD9}" type="datetimeFigureOut">
              <a:rPr lang="en-US" smtClean="0"/>
              <a:t>5/4/17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B7F688-3CC3-1841-90CA-12093A193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9699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- Lots</a:t>
            </a:r>
            <a:r>
              <a:rPr lang="en-US" baseline="0" dirty="0" smtClean="0"/>
              <a:t> of red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B7F688-3CC3-1841-90CA-12093A193BD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3445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Prompted to choose email or UNL Authentication</a:t>
            </a:r>
          </a:p>
          <a:p>
            <a:r>
              <a:rPr lang="en-US" dirty="0" smtClean="0"/>
              <a:t>Email Authentication</a:t>
            </a:r>
          </a:p>
          <a:p>
            <a:pPr lvl="1"/>
            <a:r>
              <a:rPr lang="en-US" dirty="0" smtClean="0"/>
              <a:t>Redirect to registration from</a:t>
            </a:r>
          </a:p>
          <a:p>
            <a:r>
              <a:rPr lang="en-US" dirty="0" smtClean="0"/>
              <a:t>UNL Authentication</a:t>
            </a:r>
          </a:p>
          <a:p>
            <a:pPr lvl="1"/>
            <a:r>
              <a:rPr lang="en-US" dirty="0" smtClean="0"/>
              <a:t>Redirect to UNL sign in page</a:t>
            </a:r>
          </a:p>
          <a:p>
            <a:pPr lvl="1"/>
            <a:r>
              <a:rPr lang="en-US" dirty="0" smtClean="0"/>
              <a:t>Return to registration form without password</a:t>
            </a:r>
          </a:p>
          <a:p>
            <a:r>
              <a:rPr lang="en-US" dirty="0" smtClean="0"/>
              <a:t>Not necessary if registered for previous year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B7F688-3CC3-1841-90CA-12093A193BD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4455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Collect fluent information about volunteer</a:t>
            </a:r>
          </a:p>
          <a:p>
            <a:r>
              <a:rPr lang="en-US" dirty="0" smtClean="0"/>
              <a:t>Volunteer chooses role</a:t>
            </a:r>
          </a:p>
          <a:p>
            <a:r>
              <a:rPr lang="en-US" dirty="0" smtClean="0"/>
              <a:t>Information entered here affects later steps</a:t>
            </a:r>
          </a:p>
          <a:p>
            <a:r>
              <a:rPr lang="en-US" dirty="0" smtClean="0"/>
              <a:t>Accepts comments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B7F688-3CC3-1841-90CA-12093A193BD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499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Youth Activity Safety Policy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B7F688-3CC3-1841-90CA-12093A193BD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0460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Shown for ‘Activity Workers’ </a:t>
            </a:r>
          </a:p>
          <a:p>
            <a:r>
              <a:rPr lang="en-US" dirty="0" smtClean="0"/>
              <a:t>Enter Availability</a:t>
            </a:r>
          </a:p>
          <a:p>
            <a:r>
              <a:rPr lang="en-US" dirty="0" smtClean="0"/>
              <a:t>Enter Preferences for tasks</a:t>
            </a:r>
          </a:p>
          <a:p>
            <a:r>
              <a:rPr lang="en-US" dirty="0" smtClean="0"/>
              <a:t>Visible tasks depend on Status from Application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B7F688-3CC3-1841-90CA-12093A193BD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4439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Provides central location to view/edit information</a:t>
            </a:r>
          </a:p>
          <a:p>
            <a:r>
              <a:rPr lang="en-US" dirty="0" smtClean="0"/>
              <a:t>Can edit</a:t>
            </a:r>
          </a:p>
          <a:p>
            <a:pPr lvl="1"/>
            <a:r>
              <a:rPr lang="en-US" dirty="0" smtClean="0"/>
              <a:t>Profile</a:t>
            </a:r>
          </a:p>
          <a:p>
            <a:pPr lvl="1"/>
            <a:r>
              <a:rPr lang="en-US" dirty="0" smtClean="0"/>
              <a:t>Application</a:t>
            </a:r>
          </a:p>
          <a:p>
            <a:pPr lvl="1"/>
            <a:r>
              <a:rPr lang="en-US" dirty="0" smtClean="0"/>
              <a:t>Task Sign</a:t>
            </a:r>
          </a:p>
          <a:p>
            <a:r>
              <a:rPr lang="en-US" dirty="0" smtClean="0"/>
              <a:t>View tasks worked during previous years</a:t>
            </a:r>
          </a:p>
          <a:p>
            <a:r>
              <a:rPr lang="en-US" dirty="0" smtClean="0"/>
              <a:t>Survey to provide feedback (JP)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B7F688-3CC3-1841-90CA-12093A193BD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296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Thursday, April 27,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777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Thursday, April 27,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479044"/>
            <a:ext cx="8229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2501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Thursday, April 27,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620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Thursday, April 27,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57200" y="1479044"/>
            <a:ext cx="8229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7946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Thursday, April 27,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263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Thursday, April 27, 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1479044"/>
            <a:ext cx="8229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5977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Thursday, April 27, 2017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1479044"/>
            <a:ext cx="8229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77689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Thursday, April 27, 2017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57200" y="1479044"/>
            <a:ext cx="8229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7162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Thursday, April 27, 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163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Thursday, April 27, 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499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Thursday, April 27, 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810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Thursday, April 27,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Undergraduate Thesis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2A6E0-2B9E-3449-8C2A-7036803F28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044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Online Registration System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for Math </a:t>
            </a:r>
            <a:r>
              <a:rPr lang="en-US" sz="4000" dirty="0" smtClean="0"/>
              <a:t>Day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Matthew </a:t>
            </a:r>
            <a:r>
              <a:rPr lang="en-US" dirty="0" err="1" smtClean="0">
                <a:solidFill>
                  <a:schemeClr val="tx1"/>
                </a:solidFill>
              </a:rPr>
              <a:t>DeHaven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sz="2600" dirty="0" smtClean="0">
                <a:solidFill>
                  <a:schemeClr val="tx1"/>
                </a:solidFill>
              </a:rPr>
              <a:t>Computer Science and Engineering</a:t>
            </a:r>
          </a:p>
          <a:p>
            <a:r>
              <a:rPr lang="en-US" sz="2600" dirty="0" smtClean="0">
                <a:solidFill>
                  <a:schemeClr val="tx1"/>
                </a:solidFill>
              </a:rPr>
              <a:t>University of Nebraska-Lincoln</a:t>
            </a:r>
            <a:br>
              <a:rPr lang="en-US" sz="2600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May </a:t>
            </a:r>
            <a:r>
              <a:rPr lang="en-US" dirty="0">
                <a:solidFill>
                  <a:schemeClr val="tx1"/>
                </a:solidFill>
              </a:rPr>
              <a:t>2017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Thursday, April 27,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489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2a: Registration by Email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534" y="1600200"/>
            <a:ext cx="6320932" cy="4525963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Thursday, April 27,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7216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2b: Registration via UNL (CAS)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692" y="1600200"/>
            <a:ext cx="6096616" cy="4525963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Thursday, April 27,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241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Email Activation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registering, an authentication email is sent</a:t>
            </a:r>
          </a:p>
          <a:p>
            <a:r>
              <a:rPr lang="en-US" dirty="0" smtClean="0"/>
              <a:t>Link in email activates account</a:t>
            </a:r>
          </a:p>
          <a:p>
            <a:r>
              <a:rPr lang="en-US" dirty="0" smtClean="0"/>
              <a:t>Once activated, volunteer is redirected to Application page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Thursday, April 27,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102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Collects data for </a:t>
            </a:r>
            <a:r>
              <a:rPr lang="en-US" dirty="0" err="1" smtClean="0"/>
              <a:t>fluents</a:t>
            </a:r>
            <a:endParaRPr lang="en-US" dirty="0" smtClean="0"/>
          </a:p>
          <a:p>
            <a:r>
              <a:rPr lang="en-US" dirty="0" smtClean="0"/>
              <a:t>Three steps, user forced to follow linearly</a:t>
            </a:r>
            <a:br>
              <a:rPr lang="en-US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pPr lvl="1"/>
            <a:r>
              <a:rPr lang="en-US" dirty="0" smtClean="0"/>
              <a:t>Application</a:t>
            </a:r>
          </a:p>
          <a:p>
            <a:pPr lvl="1"/>
            <a:r>
              <a:rPr lang="en-US" dirty="0" smtClean="0"/>
              <a:t>Youth Activity Worker Form</a:t>
            </a:r>
          </a:p>
          <a:p>
            <a:pPr lvl="1"/>
            <a:r>
              <a:rPr lang="en-US" dirty="0" smtClean="0"/>
              <a:t>Task Signup (only for activity worker)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Thursday, April 27,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13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5161" y="2897443"/>
            <a:ext cx="7060108" cy="481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731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3: Application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Thursday, April 27,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14</a:t>
            </a:fld>
            <a:endParaRPr lang="en-US"/>
          </a:p>
        </p:txBody>
      </p:sp>
      <p:pic>
        <p:nvPicPr>
          <p:cNvPr id="12" name="Content Placeholder 11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7200" y="2323658"/>
            <a:ext cx="8229600" cy="3079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205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4: YASP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Thursday, April 27,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15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189585"/>
            <a:ext cx="7972323" cy="205685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2764638"/>
            <a:ext cx="7972323" cy="1328721"/>
          </a:xfrm>
          <a:prstGeom prst="rect">
            <a:avLst/>
          </a:prstGeom>
        </p:spPr>
      </p:pic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10187"/>
          </a:xfrm>
        </p:spPr>
        <p:txBody>
          <a:bodyPr>
            <a:normAutofit/>
          </a:bodyPr>
          <a:lstStyle/>
          <a:p>
            <a:r>
              <a:rPr lang="en-US" dirty="0" smtClean="0"/>
              <a:t>Signing YASP is a university requirement</a:t>
            </a:r>
          </a:p>
          <a:p>
            <a:r>
              <a:rPr lang="en-US" dirty="0" smtClean="0"/>
              <a:t>Page records signature and date in DB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402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5: Task Signup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7200" y="1673408"/>
            <a:ext cx="8229600" cy="4379547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Thursday, April 27,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692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6: Dashboard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7200" y="3337720"/>
            <a:ext cx="8229600" cy="2411015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Thursday, April 27,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17</a:t>
            </a:fld>
            <a:endParaRPr lang="en-US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57200" y="1600200"/>
            <a:ext cx="8229600" cy="153792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 central location to view/edit information</a:t>
            </a:r>
          </a:p>
          <a:p>
            <a:pPr lvl="1">
              <a:buFont typeface="Wingdings" charset="2"/>
              <a:buChar char="Ø"/>
            </a:pPr>
            <a:r>
              <a:rPr lang="en-US" dirty="0" smtClean="0"/>
              <a:t>User can update: Profile, Application, Task Signup</a:t>
            </a:r>
          </a:p>
          <a:p>
            <a:pPr lvl="1">
              <a:buFont typeface="Lucida Grande"/>
              <a:buChar char="+"/>
            </a:pPr>
            <a:r>
              <a:rPr lang="en-US" dirty="0" smtClean="0"/>
              <a:t>View tasks worked during previous years</a:t>
            </a:r>
          </a:p>
          <a:p>
            <a:pPr lvl="1">
              <a:buFont typeface="Lucida Grande"/>
              <a:buChar char="+"/>
            </a:pPr>
            <a:r>
              <a:rPr lang="en-US" dirty="0" smtClean="0"/>
              <a:t>Survey to provide feedback</a:t>
            </a:r>
          </a:p>
          <a:p>
            <a:pPr marL="0" indent="0">
              <a:buFont typeface="Arial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3801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Dashboard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All steps of the Application Process must first be completed before Dashboard can be accessed</a:t>
            </a:r>
          </a:p>
          <a:p>
            <a:r>
              <a:rPr lang="en-US" dirty="0" smtClean="0"/>
              <a:t>If user changes status or role</a:t>
            </a:r>
          </a:p>
          <a:p>
            <a:pPr lvl="1"/>
            <a:r>
              <a:rPr lang="en-US" dirty="0" smtClean="0"/>
              <a:t>Different options for Task Signup become possible</a:t>
            </a:r>
          </a:p>
          <a:p>
            <a:pPr lvl="1"/>
            <a:r>
              <a:rPr lang="en-US" dirty="0" smtClean="0"/>
              <a:t>System re-directs the user to enter missing information</a:t>
            </a:r>
          </a:p>
          <a:p>
            <a:pPr lvl="1"/>
            <a:r>
              <a:rPr lang="en-US" dirty="0" smtClean="0"/>
              <a:t>‘Stale’ data is preserved in DB but no longer visible, so that reversing change is easy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Thursday, April 27,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5304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About Us</a:t>
            </a:r>
          </a:p>
          <a:p>
            <a:r>
              <a:rPr lang="en-US" dirty="0" smtClean="0"/>
              <a:t>Password Recovery</a:t>
            </a:r>
          </a:p>
          <a:p>
            <a:r>
              <a:rPr lang="en-US" dirty="0" smtClean="0"/>
              <a:t>Contact Us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Thursday, April 27,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19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2302" y="1647825"/>
            <a:ext cx="4721796" cy="74085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9596" y="2725115"/>
            <a:ext cx="4025776" cy="103453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0264" y="4032617"/>
            <a:ext cx="4507872" cy="2022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7034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Undergraduate Thesis: VITA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VITA: Volunteer Interactive Task Assignment</a:t>
            </a:r>
          </a:p>
          <a:p>
            <a:r>
              <a:rPr lang="en-US" dirty="0" smtClean="0"/>
              <a:t>MATH@UNL organizes Math Day in November</a:t>
            </a:r>
          </a:p>
          <a:p>
            <a:pPr lvl="1"/>
            <a:r>
              <a:rPr lang="en-US" dirty="0" smtClean="0"/>
              <a:t>Recruiting and outreach event, math competition</a:t>
            </a:r>
          </a:p>
          <a:p>
            <a:pPr lvl="1"/>
            <a:r>
              <a:rPr lang="en-US" dirty="0" smtClean="0"/>
              <a:t>1500+ high-school students from Nebraska</a:t>
            </a:r>
          </a:p>
          <a:p>
            <a:pPr lvl="1"/>
            <a:r>
              <a:rPr lang="en-US" dirty="0" smtClean="0"/>
              <a:t>250+ volunteers </a:t>
            </a:r>
            <a:r>
              <a:rPr lang="en-US" sz="2400" dirty="0" smtClean="0"/>
              <a:t>(</a:t>
            </a:r>
            <a:r>
              <a:rPr lang="en-US" sz="2400" dirty="0" err="1" smtClean="0"/>
              <a:t>ugrads</a:t>
            </a:r>
            <a:r>
              <a:rPr lang="en-US" sz="2400" dirty="0" smtClean="0"/>
              <a:t>, grads, postdocs, lecturers, faculty, staff, emeriti, alumni, other)</a:t>
            </a:r>
          </a:p>
          <a:p>
            <a:pPr lvl="1"/>
            <a:r>
              <a:rPr lang="en-US" dirty="0" smtClean="0"/>
              <a:t>42 tasks in 12 activities at different times, durations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Thursday, April 27,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670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Administrator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Pages to support administrator functionalities</a:t>
            </a:r>
          </a:p>
          <a:p>
            <a:r>
              <a:rPr lang="en-US" dirty="0" smtClean="0"/>
              <a:t>Ideally match styling of rest of site</a:t>
            </a:r>
          </a:p>
          <a:p>
            <a:r>
              <a:rPr lang="en-US" dirty="0" smtClean="0"/>
              <a:t>Ran out of time </a:t>
            </a:r>
            <a:r>
              <a:rPr lang="en-US" sz="2800" dirty="0" smtClean="0"/>
              <a:t>(DB design, knowledge elicitation from ‘customer,’ </a:t>
            </a:r>
            <a:r>
              <a:rPr lang="en-US" sz="2800" dirty="0" err="1" smtClean="0"/>
              <a:t>trials+errors</a:t>
            </a:r>
            <a:r>
              <a:rPr lang="en-US" sz="2800" dirty="0" smtClean="0"/>
              <a:t>, etc.) </a:t>
            </a:r>
            <a:endParaRPr lang="en-US" dirty="0" smtClean="0"/>
          </a:p>
          <a:p>
            <a:r>
              <a:rPr lang="en-US" dirty="0" smtClean="0"/>
              <a:t>Prototype</a:t>
            </a:r>
          </a:p>
          <a:p>
            <a:pPr lvl="1"/>
            <a:r>
              <a:rPr lang="en-US" dirty="0" smtClean="0"/>
              <a:t>Used ‘Active Admin’ gem </a:t>
            </a:r>
          </a:p>
          <a:p>
            <a:pPr lvl="1"/>
            <a:r>
              <a:rPr lang="en-US" dirty="0" smtClean="0"/>
              <a:t>Rapid prototyping</a:t>
            </a:r>
          </a:p>
          <a:p>
            <a:pPr lvl="1"/>
            <a:r>
              <a:rPr lang="en-US" dirty="0" smtClean="0"/>
              <a:t>Provides </a:t>
            </a:r>
            <a:r>
              <a:rPr lang="en-US" smtClean="0"/>
              <a:t>core functionalities </a:t>
            </a:r>
            <a:r>
              <a:rPr lang="en-US" dirty="0" smtClean="0"/>
              <a:t>while new interface being developed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Thursday, April 27,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830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‘Active Admin’ Gem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Pros</a:t>
            </a:r>
          </a:p>
          <a:p>
            <a:pPr lvl="1"/>
            <a:r>
              <a:rPr lang="en-US" dirty="0" smtClean="0"/>
              <a:t>Provides many needed functionalities out-of-box</a:t>
            </a:r>
          </a:p>
          <a:p>
            <a:pPr lvl="1"/>
            <a:r>
              <a:rPr lang="en-US" dirty="0"/>
              <a:t>Very easy to add </a:t>
            </a:r>
            <a:r>
              <a:rPr lang="en-US" dirty="0" smtClean="0"/>
              <a:t>functionalities</a:t>
            </a:r>
            <a:endParaRPr lang="en-US" dirty="0"/>
          </a:p>
          <a:p>
            <a:r>
              <a:rPr lang="en-US" dirty="0" smtClean="0"/>
              <a:t>Cons</a:t>
            </a:r>
          </a:p>
          <a:p>
            <a:pPr lvl="1"/>
            <a:r>
              <a:rPr lang="en-US" dirty="0" err="1" smtClean="0"/>
              <a:t>Look+feel</a:t>
            </a:r>
            <a:r>
              <a:rPr lang="en-US" dirty="0" smtClean="0"/>
              <a:t> is rigid, does not match style of rest of site</a:t>
            </a:r>
          </a:p>
          <a:p>
            <a:pPr lvl="1"/>
            <a:r>
              <a:rPr lang="en-US" dirty="0" smtClean="0"/>
              <a:t>Adapting the style to our needs is an overkill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Thursday, April 27,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0497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Admin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Thursday, April 27,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22</a:t>
            </a:fld>
            <a:endParaRPr lang="en-US"/>
          </a:p>
        </p:txBody>
      </p:sp>
      <p:pic>
        <p:nvPicPr>
          <p:cNvPr id="2050" name="Picture 2" descr="https://attachment.outlook.office.net/owa/Matthew.DeHaven@outlook.com/service.svc/s/GetAttachmentThumbnail?id=AQMkADAwATNiZmYAZC1jZTJmLTIzNGMtMDACLTAwCgBGAAAD5cWx%2F8b3qUCSH7Bpm4%2FqnAcAcGGWcBeQmkOeG5q0yuUN6QAAAgEMAAAAcGGWcBeQmkOeG5q0yuUN6QABay1FDgAAAAESABAAY8jXvinUYkqoF7%2BRFTUTwQ%3D%3D&amp;thumbnailType=2&amp;X-OWA-CANARY=j6AEfHQrbEWEFf2K81tmC7ArIwwcjdQYcAAtpL2HatpkAW4KK1z1LehH9y81Ai_LGnX5A-y7E88.&amp;token=60ac70e4-36d0-47e0-9cf4-1c7e86f20ced&amp;owa=outlook.live.com&amp;isc=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70321"/>
            <a:ext cx="8229600" cy="3985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7583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0099" y="1600200"/>
            <a:ext cx="1662904" cy="152973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Website will be deployed Fall 2017</a:t>
            </a:r>
          </a:p>
          <a:p>
            <a:pPr lvl="1"/>
            <a:r>
              <a:rPr lang="en-US" dirty="0" smtClean="0"/>
              <a:t>Volunteer interface completed</a:t>
            </a:r>
          </a:p>
          <a:p>
            <a:pPr lvl="1"/>
            <a:r>
              <a:rPr lang="en-US" dirty="0" smtClean="0"/>
              <a:t>Core administrator functions available in temporary interface</a:t>
            </a:r>
          </a:p>
          <a:p>
            <a:pPr>
              <a:tabLst>
                <a:tab pos="8005763" algn="r"/>
              </a:tabLst>
            </a:pPr>
            <a:r>
              <a:rPr lang="en-US" dirty="0" smtClean="0"/>
              <a:t>Export data in familiar </a:t>
            </a:r>
            <a:r>
              <a:rPr lang="en-US" dirty="0"/>
              <a:t>E</a:t>
            </a:r>
            <a:r>
              <a:rPr lang="en-US" dirty="0" smtClean="0"/>
              <a:t>xcel format 	</a:t>
            </a:r>
            <a:r>
              <a:rPr lang="en-US" sz="2400" dirty="0" smtClean="0">
                <a:solidFill>
                  <a:srgbClr val="376092"/>
                </a:solidFill>
              </a:rPr>
              <a:t>(JP Thornton)</a:t>
            </a:r>
            <a:endParaRPr lang="en-US" dirty="0" smtClean="0">
              <a:solidFill>
                <a:srgbClr val="376092"/>
              </a:solidFill>
            </a:endParaRPr>
          </a:p>
          <a:p>
            <a:r>
              <a:rPr lang="en-US" dirty="0" smtClean="0"/>
              <a:t>To do</a:t>
            </a:r>
          </a:p>
          <a:p>
            <a:pPr lvl="1"/>
            <a:r>
              <a:rPr lang="en-US" dirty="0" smtClean="0"/>
              <a:t>Complete administrator interface</a:t>
            </a:r>
          </a:p>
          <a:p>
            <a:pPr lvl="1"/>
            <a:r>
              <a:rPr lang="en-US" dirty="0" smtClean="0"/>
              <a:t>Create solver and solution visualization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Thursday, April 27,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8248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VITA: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Yearly set-up: Activities and their tasks</a:t>
            </a:r>
          </a:p>
          <a:p>
            <a:r>
              <a:rPr lang="en-US" dirty="0" smtClean="0"/>
              <a:t>Volunteers apply online </a:t>
            </a:r>
            <a:endParaRPr lang="en-US" dirty="0"/>
          </a:p>
          <a:p>
            <a:r>
              <a:rPr lang="en-US" dirty="0" smtClean="0"/>
              <a:t>Manager monitors applications</a:t>
            </a:r>
          </a:p>
          <a:p>
            <a:r>
              <a:rPr lang="en-US" dirty="0" smtClean="0"/>
              <a:t>Manager generates and shares reports</a:t>
            </a:r>
            <a:endParaRPr lang="en-US" dirty="0"/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Manager assigns volunteers to tasks (interactive, automated solvers)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Thursday, April 27,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504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Restrictions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Comply with university web-design standards</a:t>
            </a:r>
          </a:p>
          <a:p>
            <a:r>
              <a:rPr lang="en-US" dirty="0" smtClean="0"/>
              <a:t>User authentication</a:t>
            </a:r>
          </a:p>
          <a:p>
            <a:pPr lvl="1"/>
            <a:r>
              <a:rPr lang="en-US" dirty="0" smtClean="0"/>
              <a:t>Interface with university authentication system (CAS)</a:t>
            </a:r>
          </a:p>
          <a:p>
            <a:pPr lvl="1"/>
            <a:r>
              <a:rPr lang="en-US" dirty="0" smtClean="0"/>
              <a:t>But allow outsiders (e.g., alumni) to use system</a:t>
            </a:r>
          </a:p>
          <a:p>
            <a:r>
              <a:rPr lang="en-US" dirty="0" smtClean="0"/>
              <a:t>Allow users to express </a:t>
            </a:r>
          </a:p>
          <a:p>
            <a:pPr lvl="1"/>
            <a:r>
              <a:rPr lang="en-US" dirty="0" smtClean="0"/>
              <a:t>Preferences for tasks</a:t>
            </a:r>
          </a:p>
          <a:p>
            <a:pPr lvl="1"/>
            <a:r>
              <a:rPr lang="en-US" dirty="0" smtClean="0"/>
              <a:t>Availability as multiple time-intervals</a:t>
            </a:r>
          </a:p>
          <a:p>
            <a:pPr lvl="1"/>
            <a:r>
              <a:rPr lang="en-US" dirty="0" smtClean="0"/>
              <a:t>Random comments</a:t>
            </a:r>
          </a:p>
          <a:p>
            <a:r>
              <a:rPr lang="en-US" dirty="0" smtClean="0"/>
              <a:t>Data acquisition depends on a volunteer’s</a:t>
            </a:r>
          </a:p>
          <a:p>
            <a:pPr lvl="1"/>
            <a:r>
              <a:rPr lang="en-US" dirty="0" smtClean="0"/>
              <a:t>Role (e.g., activity worker, department display, speaker)</a:t>
            </a:r>
          </a:p>
          <a:p>
            <a:pPr lvl="1"/>
            <a:r>
              <a:rPr lang="en-US" dirty="0" smtClean="0"/>
              <a:t>Type (e.g., </a:t>
            </a:r>
            <a:r>
              <a:rPr lang="en-US" dirty="0" err="1" smtClean="0"/>
              <a:t>ugrad</a:t>
            </a:r>
            <a:r>
              <a:rPr lang="en-US" dirty="0" smtClean="0"/>
              <a:t>, grad, postdoc, lecturer, faculty, staff, alumni, emeriti)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Thursday, April 27,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954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VITA: Main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Components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Database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Volunteer interface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Admin interface</a:t>
            </a:r>
          </a:p>
          <a:p>
            <a:r>
              <a:rPr lang="en-US" dirty="0" smtClean="0"/>
              <a:t>System features</a:t>
            </a:r>
          </a:p>
          <a:p>
            <a:pPr lvl="1"/>
            <a:r>
              <a:rPr lang="en-US" dirty="0" err="1" smtClean="0"/>
              <a:t>WDNet</a:t>
            </a:r>
            <a:r>
              <a:rPr lang="en-US" dirty="0" smtClean="0"/>
              <a:t> (UNL style) </a:t>
            </a:r>
          </a:p>
          <a:p>
            <a:pPr lvl="1"/>
            <a:r>
              <a:rPr lang="en-US" dirty="0" err="1" smtClean="0"/>
              <a:t>javascript</a:t>
            </a:r>
            <a:r>
              <a:rPr lang="en-US" dirty="0" smtClean="0"/>
              <a:t> (for client)</a:t>
            </a:r>
          </a:p>
          <a:p>
            <a:pPr lvl="1"/>
            <a:r>
              <a:rPr lang="en-US" dirty="0" smtClean="0"/>
              <a:t>Ruby on Rails (for server)</a:t>
            </a:r>
          </a:p>
          <a:p>
            <a:pPr lvl="1"/>
            <a:r>
              <a:rPr lang="en-US" dirty="0" smtClean="0"/>
              <a:t>MySQL database (25 tables)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Thursday, April 27,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5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398408" y="2062625"/>
            <a:ext cx="2302037" cy="20428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b="1" dirty="0" smtClean="0">
                <a:solidFill>
                  <a:srgbClr val="008000"/>
                </a:solidFill>
              </a:rPr>
              <a:t>Completed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008000"/>
                </a:solidFill>
              </a:rPr>
              <a:t>Completed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376092"/>
                </a:solidFill>
              </a:rPr>
              <a:t>Ongoing</a:t>
            </a:r>
            <a:endParaRPr lang="en-US" sz="2800" b="1" dirty="0">
              <a:solidFill>
                <a:srgbClr val="3760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387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Database: Challenges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Problem: User’s profile has</a:t>
            </a:r>
          </a:p>
          <a:p>
            <a:pPr lvl="1"/>
            <a:r>
              <a:rPr lang="en-US" dirty="0" smtClean="0"/>
              <a:t>Permanent features</a:t>
            </a:r>
            <a:br>
              <a:rPr lang="en-US" dirty="0" smtClean="0"/>
            </a:br>
            <a:r>
              <a:rPr lang="en-US" dirty="0" smtClean="0"/>
              <a:t>E.g., name, email, etc.</a:t>
            </a:r>
          </a:p>
          <a:p>
            <a:pPr lvl="1"/>
            <a:r>
              <a:rPr lang="en-US" dirty="0" smtClean="0"/>
              <a:t>Features that change with time</a:t>
            </a:r>
            <a:br>
              <a:rPr lang="en-US" dirty="0" smtClean="0"/>
            </a:br>
            <a:r>
              <a:rPr lang="en-US" dirty="0" smtClean="0"/>
              <a:t>E.g., </a:t>
            </a:r>
            <a:r>
              <a:rPr lang="en-US" dirty="0" err="1" smtClean="0"/>
              <a:t>ugrad</a:t>
            </a:r>
            <a:r>
              <a:rPr lang="en-US" dirty="0" smtClean="0"/>
              <a:t> vs grad, affiliation, etc.</a:t>
            </a:r>
          </a:p>
          <a:p>
            <a:r>
              <a:rPr lang="en-US" dirty="0" smtClean="0"/>
              <a:t>Solution: User profile stored in two tables</a:t>
            </a:r>
          </a:p>
          <a:p>
            <a:pPr lvl="1"/>
            <a:r>
              <a:rPr lang="en-US" dirty="0" smtClean="0"/>
              <a:t>‘Profile’ is permanent</a:t>
            </a:r>
          </a:p>
          <a:p>
            <a:pPr lvl="1"/>
            <a:r>
              <a:rPr lang="en-US" dirty="0" smtClean="0"/>
              <a:t>‘Application’ changes every year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Thursday, April 27,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976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Database: Challenges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Problem</a:t>
            </a:r>
          </a:p>
          <a:p>
            <a:pPr lvl="1"/>
            <a:r>
              <a:rPr lang="en-US" dirty="0" smtClean="0"/>
              <a:t>Tasks and activities may change from year to year</a:t>
            </a:r>
          </a:p>
          <a:p>
            <a:r>
              <a:rPr lang="en-US" dirty="0" smtClean="0"/>
              <a:t>Solution</a:t>
            </a:r>
          </a:p>
          <a:p>
            <a:pPr lvl="1"/>
            <a:r>
              <a:rPr lang="en-US" dirty="0" smtClean="0"/>
              <a:t>Maintain a ‘seed’ of activities and tasks</a:t>
            </a:r>
          </a:p>
          <a:p>
            <a:pPr lvl="1"/>
            <a:r>
              <a:rPr lang="en-US" dirty="0" smtClean="0"/>
              <a:t>Every year, manager edits the seed</a:t>
            </a:r>
          </a:p>
          <a:p>
            <a:pPr lvl="1"/>
            <a:r>
              <a:rPr lang="en-US" dirty="0" smtClean="0"/>
              <a:t>Seed is used to generate activities + tasks and for current year</a:t>
            </a:r>
          </a:p>
          <a:p>
            <a:pPr lvl="1"/>
            <a:r>
              <a:rPr lang="en-US" dirty="0" smtClean="0"/>
              <a:t>Activities + tasks of previous years are not affected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Thursday, April 27,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882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Volunteer Interface: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Components</a:t>
            </a:r>
          </a:p>
          <a:p>
            <a:pPr lvl="1"/>
            <a:r>
              <a:rPr lang="en-US" dirty="0" smtClean="0"/>
              <a:t>Authentication</a:t>
            </a:r>
          </a:p>
          <a:p>
            <a:pPr lvl="2"/>
            <a:r>
              <a:rPr lang="en-US" dirty="0" smtClean="0"/>
              <a:t>UNL-based authentication</a:t>
            </a:r>
          </a:p>
          <a:p>
            <a:pPr lvl="2"/>
            <a:r>
              <a:rPr lang="en-US" dirty="0" smtClean="0"/>
              <a:t>Email based</a:t>
            </a:r>
          </a:p>
          <a:p>
            <a:pPr lvl="1"/>
            <a:r>
              <a:rPr lang="en-US" dirty="0" smtClean="0"/>
              <a:t>Application</a:t>
            </a:r>
          </a:p>
          <a:p>
            <a:pPr lvl="1"/>
            <a:r>
              <a:rPr lang="en-US" dirty="0" smtClean="0"/>
              <a:t>Form to sign </a:t>
            </a:r>
            <a:r>
              <a:rPr lang="en-US" dirty="0"/>
              <a:t>(Youth Activity Safety </a:t>
            </a:r>
            <a:r>
              <a:rPr lang="en-US" dirty="0" smtClean="0"/>
              <a:t>Policy, YASP)</a:t>
            </a:r>
          </a:p>
          <a:p>
            <a:pPr lvl="1"/>
            <a:r>
              <a:rPr lang="en-US" dirty="0" smtClean="0"/>
              <a:t>Task Signup</a:t>
            </a:r>
          </a:p>
          <a:p>
            <a:r>
              <a:rPr lang="en-US" dirty="0" smtClean="0"/>
              <a:t>Style</a:t>
            </a:r>
          </a:p>
          <a:p>
            <a:pPr lvl="1"/>
            <a:r>
              <a:rPr lang="en-US" dirty="0" smtClean="0"/>
              <a:t>Guided, linear for registration</a:t>
            </a:r>
          </a:p>
          <a:p>
            <a:pPr lvl="1"/>
            <a:r>
              <a:rPr lang="en-US" dirty="0" smtClean="0"/>
              <a:t>Accordion-based for updates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Thursday, April 27,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754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 1: Welcome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Display announcements</a:t>
            </a:r>
          </a:p>
          <a:p>
            <a:r>
              <a:rPr lang="en-US" sz="2400" dirty="0" smtClean="0"/>
              <a:t>General information about Math Day</a:t>
            </a:r>
          </a:p>
          <a:p>
            <a:r>
              <a:rPr lang="en-US" sz="2400" dirty="0" smtClean="0"/>
              <a:t>Prompt to log in </a:t>
            </a:r>
            <a:r>
              <a:rPr lang="en-US" sz="2000" dirty="0" smtClean="0"/>
              <a:t>(returning user) </a:t>
            </a:r>
            <a:r>
              <a:rPr lang="en-US" sz="2400" dirty="0" smtClean="0"/>
              <a:t>or register </a:t>
            </a:r>
            <a:r>
              <a:rPr lang="en-US" sz="2000" dirty="0" smtClean="0"/>
              <a:t>(new user)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Thursday, April 27, 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Undergraduate Thesis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2A6E0-2B9E-3449-8C2A-7036803F2821}" type="slidenum">
              <a:rPr lang="en-US" smtClean="0"/>
              <a:t>9</a:t>
            </a:fld>
            <a:endParaRPr lang="en-US"/>
          </a:p>
        </p:txBody>
      </p:sp>
      <p:pic>
        <p:nvPicPr>
          <p:cNvPr id="7" name="Content Placeholder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10" y="2930504"/>
            <a:ext cx="5523533" cy="3293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3243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892</TotalTime>
  <Words>982</Words>
  <Application>Microsoft Macintosh PowerPoint</Application>
  <PresentationFormat>On-screen Show (4:3)</PresentationFormat>
  <Paragraphs>227</Paragraphs>
  <Slides>23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Online Registration System  for Math Day</vt:lpstr>
      <vt:lpstr>Undergraduate Thesis: VITA</vt:lpstr>
      <vt:lpstr>VITA: Goal</vt:lpstr>
      <vt:lpstr>Restrictions</vt:lpstr>
      <vt:lpstr>VITA: Main Components</vt:lpstr>
      <vt:lpstr>Database: Challenges (1)</vt:lpstr>
      <vt:lpstr>Database: Challenges (2)</vt:lpstr>
      <vt:lpstr>Volunteer Interface: Components</vt:lpstr>
      <vt:lpstr>Page 1: Welcome</vt:lpstr>
      <vt:lpstr>Page 2a: Registration by Email</vt:lpstr>
      <vt:lpstr>Page 2b: Registration via UNL (CAS)</vt:lpstr>
      <vt:lpstr>Email Activation</vt:lpstr>
      <vt:lpstr>Application Process</vt:lpstr>
      <vt:lpstr>Page 3: Application</vt:lpstr>
      <vt:lpstr>Page 4: YASP</vt:lpstr>
      <vt:lpstr>Page 5: Task Signup</vt:lpstr>
      <vt:lpstr>Page 6: Dashboard</vt:lpstr>
      <vt:lpstr>Dashboard Access</vt:lpstr>
      <vt:lpstr>Additional Pages</vt:lpstr>
      <vt:lpstr>Administrator Interface</vt:lpstr>
      <vt:lpstr>‘Active Admin’ Gem</vt:lpstr>
      <vt:lpstr>Active Admin</vt:lpstr>
      <vt:lpstr>Conclusions</vt:lpstr>
    </vt:vector>
  </TitlesOfParts>
  <Company>UNL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Berthe Choueiry</dc:creator>
  <cp:lastModifiedBy>Berthe Choueiry</cp:lastModifiedBy>
  <cp:revision>78</cp:revision>
  <dcterms:created xsi:type="dcterms:W3CDTF">2017-04-11T18:52:53Z</dcterms:created>
  <dcterms:modified xsi:type="dcterms:W3CDTF">2017-05-04T21:27:36Z</dcterms:modified>
</cp:coreProperties>
</file>