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handoutMasterIdLst>
    <p:handoutMasterId r:id="rId38"/>
  </p:handoutMasterIdLst>
  <p:sldIdLst>
    <p:sldId id="256" r:id="rId2"/>
    <p:sldId id="258" r:id="rId3"/>
    <p:sldId id="259" r:id="rId4"/>
    <p:sldId id="261" r:id="rId5"/>
    <p:sldId id="260" r:id="rId6"/>
    <p:sldId id="305" r:id="rId7"/>
    <p:sldId id="306" r:id="rId8"/>
    <p:sldId id="262" r:id="rId9"/>
    <p:sldId id="265" r:id="rId10"/>
    <p:sldId id="273" r:id="rId11"/>
    <p:sldId id="270" r:id="rId12"/>
    <p:sldId id="279" r:id="rId13"/>
    <p:sldId id="276" r:id="rId14"/>
    <p:sldId id="280" r:id="rId15"/>
    <p:sldId id="308" r:id="rId16"/>
    <p:sldId id="302" r:id="rId17"/>
    <p:sldId id="307" r:id="rId18"/>
    <p:sldId id="315" r:id="rId19"/>
    <p:sldId id="316" r:id="rId20"/>
    <p:sldId id="281" r:id="rId21"/>
    <p:sldId id="299" r:id="rId22"/>
    <p:sldId id="288" r:id="rId23"/>
    <p:sldId id="283" r:id="rId24"/>
    <p:sldId id="300" r:id="rId25"/>
    <p:sldId id="287" r:id="rId26"/>
    <p:sldId id="314" r:id="rId27"/>
    <p:sldId id="296" r:id="rId28"/>
    <p:sldId id="295" r:id="rId29"/>
    <p:sldId id="297" r:id="rId30"/>
    <p:sldId id="309" r:id="rId31"/>
    <p:sldId id="313" r:id="rId32"/>
    <p:sldId id="312" r:id="rId33"/>
    <p:sldId id="298" r:id="rId34"/>
    <p:sldId id="310" r:id="rId35"/>
    <p:sldId id="25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EA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3" d="100"/>
          <a:sy n="103" d="100"/>
        </p:scale>
        <p:origin x="-1112"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AC71F3-C840-8446-84FC-FBE3804F7019}" type="datetimeFigureOut">
              <a:rPr lang="en-US" smtClean="0"/>
              <a:t>10/13/14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B39555-9546-0F4C-B684-F31460F960F7}" type="slidenum">
              <a:rPr lang="en-US" smtClean="0"/>
              <a:t>‹#›</a:t>
            </a:fld>
            <a:endParaRPr lang="en-US"/>
          </a:p>
        </p:txBody>
      </p:sp>
    </p:spTree>
    <p:extLst>
      <p:ext uri="{BB962C8B-B14F-4D97-AF65-F5344CB8AC3E}">
        <p14:creationId xmlns:p14="http://schemas.microsoft.com/office/powerpoint/2010/main" val="656304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1D001B-08F8-5044-B5EC-BC7C43400DF8}" type="datetimeFigureOut">
              <a:rPr lang="en-US" smtClean="0"/>
              <a:t>10/13/14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708A79-2227-3F41-8FDC-BA973202ECC6}" type="slidenum">
              <a:rPr lang="en-US" smtClean="0"/>
              <a:t>‹#›</a:t>
            </a:fld>
            <a:endParaRPr lang="en-US"/>
          </a:p>
        </p:txBody>
      </p:sp>
    </p:spTree>
    <p:extLst>
      <p:ext uri="{BB962C8B-B14F-4D97-AF65-F5344CB8AC3E}">
        <p14:creationId xmlns:p14="http://schemas.microsoft.com/office/powerpoint/2010/main" val="42505442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set of variables….. A set of variables’ domains……. A set</a:t>
            </a:r>
            <a:r>
              <a:rPr lang="en-US" baseline="0" dirty="0" smtClean="0"/>
              <a:t> of constraints that apply to variables, restricting the allowed combination of values for variables</a:t>
            </a:r>
          </a:p>
          <a:p>
            <a:r>
              <a:rPr lang="en-US" baseline="0" dirty="0" smtClean="0"/>
              <a:t>A solution to the CSP is an assignment of a value to each variable such that the constraints are satisfied</a:t>
            </a:r>
          </a:p>
          <a:p>
            <a:endParaRPr lang="en-US" baseline="0" dirty="0" smtClean="0"/>
          </a:p>
          <a:p>
            <a:r>
              <a:rPr lang="en-US" baseline="0" dirty="0" smtClean="0"/>
              <a:t>Place n queens on a board such that no 2 queens can attack each other.</a:t>
            </a:r>
          </a:p>
          <a:p>
            <a:endParaRPr lang="en-US" baseline="0" dirty="0" smtClean="0"/>
          </a:p>
          <a:p>
            <a:r>
              <a:rPr lang="en-US" baseline="0" dirty="0" smtClean="0"/>
              <a:t>Representing a CSP as a graph makes it possible to apply graph algorithms into solving these problems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708A79-2227-3F41-8FDC-BA973202ECC6}" type="slidenum">
              <a:rPr lang="en-US" smtClean="0"/>
              <a:t>3</a:t>
            </a:fld>
            <a:endParaRPr lang="en-US"/>
          </a:p>
        </p:txBody>
      </p:sp>
    </p:spTree>
    <p:extLst>
      <p:ext uri="{BB962C8B-B14F-4D97-AF65-F5344CB8AC3E}">
        <p14:creationId xmlns:p14="http://schemas.microsoft.com/office/powerpoint/2010/main" val="1895273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 is the number of intersecting constraints. </a:t>
            </a:r>
            <a:endParaRPr lang="en-US" dirty="0" smtClean="0"/>
          </a:p>
          <a:p>
            <a:endParaRPr lang="en-US" dirty="0"/>
          </a:p>
        </p:txBody>
      </p:sp>
      <p:sp>
        <p:nvSpPr>
          <p:cNvPr id="4" name="Slide Number Placeholder 3"/>
          <p:cNvSpPr>
            <a:spLocks noGrp="1"/>
          </p:cNvSpPr>
          <p:nvPr>
            <p:ph type="sldNum" sz="quarter" idx="10"/>
          </p:nvPr>
        </p:nvSpPr>
        <p:spPr/>
        <p:txBody>
          <a:bodyPr/>
          <a:lstStyle/>
          <a:p>
            <a:fld id="{B5708A79-2227-3F41-8FDC-BA973202ECC6}" type="slidenum">
              <a:rPr lang="en-US" smtClean="0"/>
              <a:t>13</a:t>
            </a:fld>
            <a:endParaRPr lang="en-US"/>
          </a:p>
        </p:txBody>
      </p:sp>
    </p:spTree>
    <p:extLst>
      <p:ext uri="{BB962C8B-B14F-4D97-AF65-F5344CB8AC3E}">
        <p14:creationId xmlns:p14="http://schemas.microsoft.com/office/powerpoint/2010/main" val="847951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a:t>
            </a:r>
            <a:r>
              <a:rPr lang="en-US" dirty="0" err="1" smtClean="0"/>
              <a:t>mdds</a:t>
            </a:r>
            <a:r>
              <a:rPr lang="en-US" dirty="0" smtClean="0"/>
              <a:t> because of the compact representation</a:t>
            </a:r>
            <a:endParaRPr lang="en-US" dirty="0"/>
          </a:p>
        </p:txBody>
      </p:sp>
      <p:sp>
        <p:nvSpPr>
          <p:cNvPr id="4" name="Slide Number Placeholder 3"/>
          <p:cNvSpPr>
            <a:spLocks noGrp="1"/>
          </p:cNvSpPr>
          <p:nvPr>
            <p:ph type="sldNum" sz="quarter" idx="10"/>
          </p:nvPr>
        </p:nvSpPr>
        <p:spPr/>
        <p:txBody>
          <a:bodyPr/>
          <a:lstStyle/>
          <a:p>
            <a:fld id="{B5708A79-2227-3F41-8FDC-BA973202ECC6}" type="slidenum">
              <a:rPr lang="en-US" smtClean="0"/>
              <a:t>14</a:t>
            </a:fld>
            <a:endParaRPr lang="en-US"/>
          </a:p>
        </p:txBody>
      </p:sp>
    </p:spTree>
    <p:extLst>
      <p:ext uri="{BB962C8B-B14F-4D97-AF65-F5344CB8AC3E}">
        <p14:creationId xmlns:p14="http://schemas.microsoft.com/office/powerpoint/2010/main" val="1460603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Enforce consistency at preprocessing and maintain it during search by enforcing it every time</a:t>
            </a:r>
            <a:r>
              <a:rPr lang="en-US" baseline="0" dirty="0" smtClean="0"/>
              <a:t> a variable is instantiated</a:t>
            </a:r>
            <a:endParaRPr lang="en-US" dirty="0"/>
          </a:p>
        </p:txBody>
      </p:sp>
      <p:sp>
        <p:nvSpPr>
          <p:cNvPr id="4" name="Slide Number Placeholder 3"/>
          <p:cNvSpPr>
            <a:spLocks noGrp="1"/>
          </p:cNvSpPr>
          <p:nvPr>
            <p:ph type="sldNum" sz="quarter" idx="10"/>
          </p:nvPr>
        </p:nvSpPr>
        <p:spPr/>
        <p:txBody>
          <a:bodyPr/>
          <a:lstStyle/>
          <a:p>
            <a:fld id="{B5708A79-2227-3F41-8FDC-BA973202ECC6}" type="slidenum">
              <a:rPr lang="en-US" smtClean="0"/>
              <a:t>18</a:t>
            </a:fld>
            <a:endParaRPr lang="en-US"/>
          </a:p>
        </p:txBody>
      </p:sp>
    </p:spTree>
    <p:extLst>
      <p:ext uri="{BB962C8B-B14F-4D97-AF65-F5344CB8AC3E}">
        <p14:creationId xmlns:p14="http://schemas.microsoft.com/office/powerpoint/2010/main" val="1390324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transition analysis is a</a:t>
            </a:r>
            <a:r>
              <a:rPr lang="en-US" baseline="0" dirty="0" smtClean="0"/>
              <a:t> popular phenomenon in combinatorial science. Problems at the phase transition are acknowledged to me probabilistically the most difficult to solve, empirical studies to compare performances are usually conducted in </a:t>
            </a:r>
            <a:r>
              <a:rPr lang="en-US" baseline="0" smtClean="0"/>
              <a:t>this area</a:t>
            </a:r>
            <a:endParaRPr lang="en-US" dirty="0"/>
          </a:p>
        </p:txBody>
      </p:sp>
      <p:sp>
        <p:nvSpPr>
          <p:cNvPr id="4" name="Slide Number Placeholder 3"/>
          <p:cNvSpPr>
            <a:spLocks noGrp="1"/>
          </p:cNvSpPr>
          <p:nvPr>
            <p:ph type="sldNum" sz="quarter" idx="10"/>
          </p:nvPr>
        </p:nvSpPr>
        <p:spPr/>
        <p:txBody>
          <a:bodyPr/>
          <a:lstStyle/>
          <a:p>
            <a:fld id="{B5708A79-2227-3F41-8FDC-BA973202ECC6}" type="slidenum">
              <a:rPr lang="en-US" smtClean="0"/>
              <a:t>19</a:t>
            </a:fld>
            <a:endParaRPr lang="en-US"/>
          </a:p>
        </p:txBody>
      </p:sp>
    </p:spTree>
    <p:extLst>
      <p:ext uri="{BB962C8B-B14F-4D97-AF65-F5344CB8AC3E}">
        <p14:creationId xmlns:p14="http://schemas.microsoft.com/office/powerpoint/2010/main" val="1585026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algorithm is correct. It does the same amount of filtering</a:t>
            </a:r>
            <a:r>
              <a:rPr lang="en-US" baseline="0" dirty="0" smtClean="0"/>
              <a:t> and yields the same search tree as other algorithms and so visits the same number of nodes and does the same amount of backtracks. But they take more time because our implementation has a problem that we do not have the time to examine and fix</a:t>
            </a:r>
            <a:endParaRPr lang="en-US" dirty="0"/>
          </a:p>
        </p:txBody>
      </p:sp>
      <p:sp>
        <p:nvSpPr>
          <p:cNvPr id="4" name="Slide Number Placeholder 3"/>
          <p:cNvSpPr>
            <a:spLocks noGrp="1"/>
          </p:cNvSpPr>
          <p:nvPr>
            <p:ph type="sldNum" sz="quarter" idx="10"/>
          </p:nvPr>
        </p:nvSpPr>
        <p:spPr/>
        <p:txBody>
          <a:bodyPr/>
          <a:lstStyle/>
          <a:p>
            <a:fld id="{B5708A79-2227-3F41-8FDC-BA973202ECC6}" type="slidenum">
              <a:rPr lang="en-US" smtClean="0"/>
              <a:t>20</a:t>
            </a:fld>
            <a:endParaRPr lang="en-US"/>
          </a:p>
        </p:txBody>
      </p:sp>
    </p:spTree>
    <p:extLst>
      <p:ext uri="{BB962C8B-B14F-4D97-AF65-F5344CB8AC3E}">
        <p14:creationId xmlns:p14="http://schemas.microsoft.com/office/powerpoint/2010/main" val="2879703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Pairwise consistency is very</a:t>
            </a:r>
            <a:r>
              <a:rPr lang="en-US" baseline="0" dirty="0" smtClean="0"/>
              <a:t> effective at the phase transition (</a:t>
            </a:r>
            <a:r>
              <a:rPr lang="en-US" baseline="0" dirty="0" err="1" smtClean="0"/>
              <a:t>diffucult</a:t>
            </a:r>
            <a:r>
              <a:rPr lang="en-US" baseline="0" dirty="0" smtClean="0"/>
              <a:t> problems) </a:t>
            </a:r>
            <a:r>
              <a:rPr lang="en-US" dirty="0" smtClean="0"/>
              <a:t>We increase the</a:t>
            </a:r>
            <a:r>
              <a:rPr lang="en-US" baseline="0" dirty="0" smtClean="0"/>
              <a:t> domain size</a:t>
            </a:r>
            <a:endParaRPr lang="en-US" dirty="0"/>
          </a:p>
        </p:txBody>
      </p:sp>
      <p:sp>
        <p:nvSpPr>
          <p:cNvPr id="4" name="Slide Number Placeholder 3"/>
          <p:cNvSpPr>
            <a:spLocks noGrp="1"/>
          </p:cNvSpPr>
          <p:nvPr>
            <p:ph type="sldNum" sz="quarter" idx="10"/>
          </p:nvPr>
        </p:nvSpPr>
        <p:spPr/>
        <p:txBody>
          <a:bodyPr/>
          <a:lstStyle/>
          <a:p>
            <a:fld id="{B5708A79-2227-3F41-8FDC-BA973202ECC6}" type="slidenum">
              <a:rPr lang="en-US" smtClean="0"/>
              <a:t>23</a:t>
            </a:fld>
            <a:endParaRPr lang="en-US"/>
          </a:p>
        </p:txBody>
      </p:sp>
    </p:spTree>
    <p:extLst>
      <p:ext uri="{BB962C8B-B14F-4D97-AF65-F5344CB8AC3E}">
        <p14:creationId xmlns:p14="http://schemas.microsoft.com/office/powerpoint/2010/main" val="3158927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large problems.</a:t>
            </a:r>
            <a:r>
              <a:rPr lang="en-US" baseline="0" dirty="0" smtClean="0"/>
              <a:t>  Search space 15^60.  GAC is not high enough consistency.  WE really need higher level consistency to handle such large problems.  STR* do not even complete within 2 hours</a:t>
            </a:r>
            <a:endParaRPr lang="en-US" dirty="0"/>
          </a:p>
        </p:txBody>
      </p:sp>
      <p:sp>
        <p:nvSpPr>
          <p:cNvPr id="4" name="Slide Number Placeholder 3"/>
          <p:cNvSpPr>
            <a:spLocks noGrp="1"/>
          </p:cNvSpPr>
          <p:nvPr>
            <p:ph type="sldNum" sz="quarter" idx="10"/>
          </p:nvPr>
        </p:nvSpPr>
        <p:spPr/>
        <p:txBody>
          <a:bodyPr/>
          <a:lstStyle/>
          <a:p>
            <a:fld id="{B5708A79-2227-3F41-8FDC-BA973202ECC6}" type="slidenum">
              <a:rPr lang="en-US" smtClean="0"/>
              <a:t>24</a:t>
            </a:fld>
            <a:endParaRPr lang="en-US"/>
          </a:p>
        </p:txBody>
      </p:sp>
    </p:spTree>
    <p:extLst>
      <p:ext uri="{BB962C8B-B14F-4D97-AF65-F5344CB8AC3E}">
        <p14:creationId xmlns:p14="http://schemas.microsoft.com/office/powerpoint/2010/main" val="2136009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Difficult, means problems that</a:t>
            </a:r>
            <a:r>
              <a:rPr lang="en-US" baseline="0" dirty="0" smtClean="0"/>
              <a:t> require higher level consistency</a:t>
            </a:r>
            <a:endParaRPr lang="en-US" dirty="0"/>
          </a:p>
        </p:txBody>
      </p:sp>
      <p:sp>
        <p:nvSpPr>
          <p:cNvPr id="4" name="Slide Number Placeholder 3"/>
          <p:cNvSpPr>
            <a:spLocks noGrp="1"/>
          </p:cNvSpPr>
          <p:nvPr>
            <p:ph type="sldNum" sz="quarter" idx="10"/>
          </p:nvPr>
        </p:nvSpPr>
        <p:spPr/>
        <p:txBody>
          <a:bodyPr/>
          <a:lstStyle/>
          <a:p>
            <a:fld id="{B5708A79-2227-3F41-8FDC-BA973202ECC6}" type="slidenum">
              <a:rPr lang="en-US" smtClean="0"/>
              <a:t>32</a:t>
            </a:fld>
            <a:endParaRPr lang="en-US"/>
          </a:p>
        </p:txBody>
      </p:sp>
    </p:spTree>
    <p:extLst>
      <p:ext uri="{BB962C8B-B14F-4D97-AF65-F5344CB8AC3E}">
        <p14:creationId xmlns:p14="http://schemas.microsoft.com/office/powerpoint/2010/main" val="186912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Relations</a:t>
            </a:r>
            <a:r>
              <a:rPr lang="en-US" baseline="0" dirty="0" smtClean="0"/>
              <a:t> can be expressed in intension or extension because it is a set</a:t>
            </a:r>
          </a:p>
          <a:p>
            <a:endParaRPr lang="en-US" baseline="0" dirty="0" smtClean="0"/>
          </a:p>
          <a:p>
            <a:r>
              <a:rPr lang="en-US" baseline="0" dirty="0" smtClean="0"/>
              <a:t>Table constraint explicitly lists either all allowed or disallowed tuples i.e. positive or negative</a:t>
            </a:r>
          </a:p>
          <a:p>
            <a:endParaRPr lang="en-US" baseline="0" dirty="0" smtClean="0"/>
          </a:p>
          <a:p>
            <a:r>
              <a:rPr lang="en-US" baseline="0" dirty="0" smtClean="0"/>
              <a:t>MDD is an arc labeled directed acyclic diagram.</a:t>
            </a:r>
            <a:endParaRPr lang="en-US" dirty="0"/>
          </a:p>
        </p:txBody>
      </p:sp>
      <p:sp>
        <p:nvSpPr>
          <p:cNvPr id="4" name="Slide Number Placeholder 3"/>
          <p:cNvSpPr>
            <a:spLocks noGrp="1"/>
          </p:cNvSpPr>
          <p:nvPr>
            <p:ph type="sldNum" sz="quarter" idx="10"/>
          </p:nvPr>
        </p:nvSpPr>
        <p:spPr/>
        <p:txBody>
          <a:bodyPr/>
          <a:lstStyle/>
          <a:p>
            <a:fld id="{B5708A79-2227-3F41-8FDC-BA973202ECC6}" type="slidenum">
              <a:rPr lang="en-US" smtClean="0"/>
              <a:t>4</a:t>
            </a:fld>
            <a:endParaRPr lang="en-US"/>
          </a:p>
        </p:txBody>
      </p:sp>
    </p:spTree>
    <p:extLst>
      <p:ext uri="{BB962C8B-B14F-4D97-AF65-F5344CB8AC3E}">
        <p14:creationId xmlns:p14="http://schemas.microsoft.com/office/powerpoint/2010/main" val="294661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Consistency properties help to reduce the size of the search space. Two types, formulated on domains (GAC), and formulated on</a:t>
            </a:r>
            <a:r>
              <a:rPr lang="en-US" sz="1200" kern="1200" baseline="0" dirty="0" smtClean="0">
                <a:solidFill>
                  <a:schemeClr val="tx1"/>
                </a:solidFill>
                <a:effectLst/>
                <a:latin typeface="+mn-lt"/>
                <a:ea typeface="+mn-ea"/>
                <a:cs typeface="+mn-cs"/>
              </a:rPr>
              <a:t> relations (PWC)</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CSP is GAC </a:t>
            </a:r>
            <a:r>
              <a:rPr lang="en-US" sz="1200" kern="1200" dirty="0" err="1" smtClean="0">
                <a:solidFill>
                  <a:schemeClr val="tx1"/>
                </a:solidFill>
                <a:effectLst/>
                <a:latin typeface="+mn-lt"/>
                <a:ea typeface="+mn-ea"/>
                <a:cs typeface="+mn-cs"/>
              </a:rPr>
              <a:t>iff</a:t>
            </a:r>
            <a:r>
              <a:rPr lang="en-US" sz="1200" kern="1200" dirty="0" smtClean="0">
                <a:solidFill>
                  <a:schemeClr val="tx1"/>
                </a:solidFill>
                <a:effectLst/>
                <a:latin typeface="+mn-lt"/>
                <a:ea typeface="+mn-ea"/>
                <a:cs typeface="+mn-cs"/>
              </a:rPr>
              <a:t>, for every relation, any value in the domain of any variable in the scope of the relation can be extended to a tuple satisfying the relation.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B5708A79-2227-3F41-8FDC-BA973202ECC6}" type="slidenum">
              <a:rPr lang="en-US" smtClean="0"/>
              <a:t>5</a:t>
            </a:fld>
            <a:endParaRPr lang="en-US"/>
          </a:p>
        </p:txBody>
      </p:sp>
    </p:spTree>
    <p:extLst>
      <p:ext uri="{BB962C8B-B14F-4D97-AF65-F5344CB8AC3E}">
        <p14:creationId xmlns:p14="http://schemas.microsoft.com/office/powerpoint/2010/main" val="262990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is to study various algorithms for enforcing GAC and</a:t>
            </a:r>
            <a:r>
              <a:rPr lang="en-US" baseline="0" dirty="0" smtClean="0"/>
              <a:t> evaluate and compare their performances.</a:t>
            </a:r>
            <a:endParaRPr lang="en-US" dirty="0"/>
          </a:p>
        </p:txBody>
      </p:sp>
      <p:sp>
        <p:nvSpPr>
          <p:cNvPr id="4" name="Slide Number Placeholder 3"/>
          <p:cNvSpPr>
            <a:spLocks noGrp="1"/>
          </p:cNvSpPr>
          <p:nvPr>
            <p:ph type="sldNum" sz="quarter" idx="10"/>
          </p:nvPr>
        </p:nvSpPr>
        <p:spPr/>
        <p:txBody>
          <a:bodyPr/>
          <a:lstStyle/>
          <a:p>
            <a:fld id="{B5708A79-2227-3F41-8FDC-BA973202ECC6}" type="slidenum">
              <a:rPr lang="en-US" smtClean="0"/>
              <a:t>6</a:t>
            </a:fld>
            <a:endParaRPr lang="en-US"/>
          </a:p>
        </p:txBody>
      </p:sp>
    </p:spTree>
    <p:extLst>
      <p:ext uri="{BB962C8B-B14F-4D97-AF65-F5344CB8AC3E}">
        <p14:creationId xmlns:p14="http://schemas.microsoft.com/office/powerpoint/2010/main" val="2735366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 is the constraint </a:t>
            </a:r>
            <a:r>
              <a:rPr lang="en-US" sz="1200" kern="1200" dirty="0" err="1" smtClean="0">
                <a:solidFill>
                  <a:schemeClr val="tx1"/>
                </a:solidFill>
                <a:effectLst/>
                <a:latin typeface="+mn-lt"/>
                <a:ea typeface="+mn-ea"/>
                <a:cs typeface="+mn-cs"/>
              </a:rPr>
              <a:t>arity</a:t>
            </a:r>
            <a:r>
              <a:rPr lang="en-US" sz="1200" kern="1200" dirty="0" smtClean="0">
                <a:solidFill>
                  <a:schemeClr val="tx1"/>
                </a:solidFill>
                <a:effectLst/>
                <a:latin typeface="+mn-lt"/>
                <a:ea typeface="+mn-ea"/>
                <a:cs typeface="+mn-cs"/>
              </a:rPr>
              <a:t>, support is looked for in a O(rdr−1) space of tuples i.e., there are dr−1 tuples, constraint checks cost O(r), making the cost of checking for the viability of a value O(rdr−1). Support is found for </a:t>
            </a:r>
            <a:r>
              <a:rPr lang="en-US" sz="1200" kern="1200" dirty="0" err="1"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values and thus making the total worst-case time for a call to the algorithm O(er2dr). </a:t>
            </a:r>
            <a:endParaRPr lang="en-US" dirty="0" smtClean="0"/>
          </a:p>
          <a:p>
            <a:endParaRPr lang="en-US" dirty="0"/>
          </a:p>
        </p:txBody>
      </p:sp>
      <p:sp>
        <p:nvSpPr>
          <p:cNvPr id="4" name="Slide Number Placeholder 3"/>
          <p:cNvSpPr>
            <a:spLocks noGrp="1"/>
          </p:cNvSpPr>
          <p:nvPr>
            <p:ph type="sldNum" sz="quarter" idx="10"/>
          </p:nvPr>
        </p:nvSpPr>
        <p:spPr/>
        <p:txBody>
          <a:bodyPr/>
          <a:lstStyle/>
          <a:p>
            <a:fld id="{B5708A79-2227-3F41-8FDC-BA973202ECC6}" type="slidenum">
              <a:rPr lang="en-US" smtClean="0"/>
              <a:t>8</a:t>
            </a:fld>
            <a:endParaRPr lang="en-US"/>
          </a:p>
        </p:txBody>
      </p:sp>
    </p:spTree>
    <p:extLst>
      <p:ext uri="{BB962C8B-B14F-4D97-AF65-F5344CB8AC3E}">
        <p14:creationId xmlns:p14="http://schemas.microsoft.com/office/powerpoint/2010/main" val="148723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When-ever a value is detected to be inconsistent, it is not only removed from the domain of the variable it is associated with, but also, all the tables of a constraint that involves this variable are updated by removing all tuples that have become disallowed (all </a:t>
            </a:r>
            <a:r>
              <a:rPr lang="en-US" sz="1200" kern="1200" dirty="0" err="1" smtClean="0">
                <a:solidFill>
                  <a:schemeClr val="tx1"/>
                </a:solidFill>
                <a:effectLst/>
                <a:latin typeface="+mn-lt"/>
                <a:ea typeface="+mn-ea"/>
                <a:cs typeface="+mn-cs"/>
              </a:rPr>
              <a:t>tu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ples</a:t>
            </a:r>
            <a:r>
              <a:rPr lang="en-US" sz="1200" kern="1200" dirty="0" smtClean="0">
                <a:solidFill>
                  <a:schemeClr val="tx1"/>
                </a:solidFill>
                <a:effectLst/>
                <a:latin typeface="+mn-lt"/>
                <a:ea typeface="+mn-ea"/>
                <a:cs typeface="+mn-cs"/>
              </a:rPr>
              <a:t> that contain the removed value of this variable).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r>
              <a:rPr lang="en-US" sz="1200" kern="1200" dirty="0" smtClean="0">
                <a:solidFill>
                  <a:schemeClr val="tx1"/>
                </a:solidFill>
                <a:effectLst/>
                <a:latin typeface="+mn-lt"/>
                <a:ea typeface="+mn-ea"/>
                <a:cs typeface="+mn-cs"/>
              </a:rPr>
              <a:t>r′ = |</a:t>
            </a:r>
            <a:r>
              <a:rPr lang="en-US" sz="1200" kern="1200" dirty="0" err="1" smtClean="0">
                <a:solidFill>
                  <a:schemeClr val="tx1"/>
                </a:solidFill>
                <a:effectLst/>
                <a:latin typeface="+mn-lt"/>
                <a:ea typeface="+mn-ea"/>
                <a:cs typeface="+mn-cs"/>
              </a:rPr>
              <a:t>fut</a:t>
            </a:r>
            <a:r>
              <a:rPr lang="en-US" sz="1200" kern="1200" dirty="0" smtClean="0">
                <a:solidFill>
                  <a:schemeClr val="tx1"/>
                </a:solidFill>
                <a:effectLst/>
                <a:latin typeface="+mn-lt"/>
                <a:ea typeface="+mn-ea"/>
                <a:cs typeface="+mn-cs"/>
              </a:rPr>
              <a:t>(c)| denotes the number of </a:t>
            </a:r>
            <a:r>
              <a:rPr lang="en-US" sz="1200" kern="1200" dirty="0" err="1" smtClean="0">
                <a:solidFill>
                  <a:schemeClr val="tx1"/>
                </a:solidFill>
                <a:effectLst/>
                <a:latin typeface="+mn-lt"/>
                <a:ea typeface="+mn-ea"/>
                <a:cs typeface="+mn-cs"/>
              </a:rPr>
              <a:t>uninstantiated</a:t>
            </a:r>
            <a:r>
              <a:rPr lang="en-US" sz="1200" kern="1200" dirty="0" smtClean="0">
                <a:solidFill>
                  <a:schemeClr val="tx1"/>
                </a:solidFill>
                <a:effectLst/>
                <a:latin typeface="+mn-lt"/>
                <a:ea typeface="+mn-ea"/>
                <a:cs typeface="+mn-cs"/>
              </a:rPr>
              <a:t> variables in c and t′ is the size of the current table of c.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5708A79-2227-3F41-8FDC-BA973202ECC6}" type="slidenum">
              <a:rPr lang="en-US" smtClean="0"/>
              <a:t>9</a:t>
            </a:fld>
            <a:endParaRPr lang="en-US"/>
          </a:p>
        </p:txBody>
      </p:sp>
    </p:spTree>
    <p:extLst>
      <p:ext uri="{BB962C8B-B14F-4D97-AF65-F5344CB8AC3E}">
        <p14:creationId xmlns:p14="http://schemas.microsoft.com/office/powerpoint/2010/main" val="3303566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Opt-2</a:t>
            </a:r>
            <a:r>
              <a:rPr lang="en-US" baseline="0" dirty="0" smtClean="0"/>
              <a:t> -- </a:t>
            </a:r>
            <a:r>
              <a:rPr lang="en-US" sz="1200" kern="1200" dirty="0" smtClean="0">
                <a:solidFill>
                  <a:schemeClr val="tx1"/>
                </a:solidFill>
                <a:effectLst/>
                <a:latin typeface="+mn-lt"/>
                <a:ea typeface="+mn-ea"/>
                <a:cs typeface="+mn-cs"/>
              </a:rPr>
              <a:t>taking advantage of the knowledge of every tuple </a:t>
            </a:r>
            <a:r>
              <a:rPr lang="en-US" sz="1200" kern="1200" dirty="0" err="1" smtClean="0">
                <a:solidFill>
                  <a:schemeClr val="tx1"/>
                </a:solidFill>
                <a:effectLst/>
                <a:latin typeface="+mn-lt"/>
                <a:ea typeface="+mn-ea"/>
                <a:cs typeface="+mn-cs"/>
              </a:rPr>
              <a:t>τ</a:t>
            </a:r>
            <a:r>
              <a:rPr lang="en-US" sz="1200" kern="1200" dirty="0" smtClean="0">
                <a:solidFill>
                  <a:schemeClr val="tx1"/>
                </a:solidFill>
                <a:effectLst/>
                <a:latin typeface="+mn-lt"/>
                <a:ea typeface="+mn-ea"/>
                <a:cs typeface="+mn-cs"/>
              </a:rPr>
              <a:t> such that </a:t>
            </a:r>
            <a:r>
              <a:rPr lang="en-US" sz="1200" kern="1200" dirty="0" err="1" smtClean="0">
                <a:solidFill>
                  <a:schemeClr val="tx1"/>
                </a:solidFill>
                <a:effectLst/>
                <a:latin typeface="+mn-lt"/>
                <a:ea typeface="+mn-ea"/>
                <a:cs typeface="+mn-cs"/>
              </a:rPr>
              <a:t>τ</a:t>
            </a:r>
            <a:r>
              <a:rPr lang="en-US" sz="1200" kern="1200" dirty="0" smtClean="0">
                <a:solidFill>
                  <a:schemeClr val="tx1"/>
                </a:solidFill>
                <a:effectLst/>
                <a:latin typeface="+mn-lt"/>
                <a:ea typeface="+mn-ea"/>
                <a:cs typeface="+mn-cs"/>
              </a:rPr>
              <a:t>(x) ∈/ </a:t>
            </a:r>
            <a:r>
              <a:rPr lang="en-US" sz="1200" kern="1200" dirty="0" err="1" smtClean="0">
                <a:solidFill>
                  <a:schemeClr val="tx1"/>
                </a:solidFill>
                <a:effectLst/>
                <a:latin typeface="+mn-lt"/>
                <a:ea typeface="+mn-ea"/>
                <a:cs typeface="+mn-cs"/>
              </a:rPr>
              <a:t>dom</a:t>
            </a:r>
            <a:r>
              <a:rPr lang="en-US" sz="1200" kern="1200" dirty="0" smtClean="0">
                <a:solidFill>
                  <a:schemeClr val="tx1"/>
                </a:solidFill>
                <a:effectLst/>
                <a:latin typeface="+mn-lt"/>
                <a:ea typeface="+mn-ea"/>
                <a:cs typeface="+mn-cs"/>
              </a:rPr>
              <a:t>(x) that has been removed from the current table of c at the end of an invocation of STR2.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r>
              <a:rPr lang="en-US" sz="1200" kern="1200" dirty="0" smtClean="0">
                <a:solidFill>
                  <a:schemeClr val="tx1"/>
                </a:solidFill>
                <a:effectLst/>
                <a:latin typeface="+mn-lt"/>
                <a:ea typeface="+mn-ea"/>
                <a:cs typeface="+mn-cs"/>
              </a:rPr>
              <a:t>Initially </a:t>
            </a:r>
            <a:r>
              <a:rPr lang="en-US" sz="1200" kern="1200" dirty="0" err="1" smtClean="0">
                <a:solidFill>
                  <a:schemeClr val="tx1"/>
                </a:solidFill>
                <a:effectLst/>
                <a:latin typeface="+mn-lt"/>
                <a:ea typeface="+mn-ea"/>
                <a:cs typeface="+mn-cs"/>
              </a:rPr>
              <a:t>Ssup</a:t>
            </a:r>
            <a:r>
              <a:rPr lang="en-US" sz="1200" kern="1200" dirty="0" smtClean="0">
                <a:solidFill>
                  <a:schemeClr val="tx1"/>
                </a:solidFill>
                <a:effectLst/>
                <a:latin typeface="+mn-lt"/>
                <a:ea typeface="+mn-ea"/>
                <a:cs typeface="+mn-cs"/>
              </a:rPr>
              <a:t> to be the same as </a:t>
            </a:r>
            <a:r>
              <a:rPr lang="en-US" sz="1200" kern="1200" dirty="0" err="1" smtClean="0">
                <a:solidFill>
                  <a:schemeClr val="tx1"/>
                </a:solidFill>
                <a:effectLst/>
                <a:latin typeface="+mn-lt"/>
                <a:ea typeface="+mn-ea"/>
                <a:cs typeface="+mn-cs"/>
              </a:rPr>
              <a:t>fut</a:t>
            </a:r>
            <a:r>
              <a:rPr lang="en-US" sz="1200" kern="1200" dirty="0" smtClean="0">
                <a:solidFill>
                  <a:schemeClr val="tx1"/>
                </a:solidFill>
                <a:effectLst/>
                <a:latin typeface="+mn-lt"/>
                <a:ea typeface="+mn-ea"/>
                <a:cs typeface="+mn-cs"/>
              </a:rPr>
              <a:t>(c), while line 20 removes any variable X for which |</a:t>
            </a:r>
            <a:r>
              <a:rPr lang="en-US" sz="1200" kern="1200" dirty="0" err="1" smtClean="0">
                <a:solidFill>
                  <a:schemeClr val="tx1"/>
                </a:solidFill>
                <a:effectLst/>
                <a:latin typeface="+mn-lt"/>
                <a:ea typeface="+mn-ea"/>
                <a:cs typeface="+mn-cs"/>
              </a:rPr>
              <a:t>gacValues</a:t>
            </a:r>
            <a:r>
              <a:rPr lang="en-US" sz="1200" kern="1200" dirty="0" smtClean="0">
                <a:solidFill>
                  <a:schemeClr val="tx1"/>
                </a:solidFill>
                <a:effectLst/>
                <a:latin typeface="+mn-lt"/>
                <a:ea typeface="+mn-ea"/>
                <a:cs typeface="+mn-cs"/>
              </a:rPr>
              <a:t>(x)| ← |</a:t>
            </a:r>
            <a:r>
              <a:rPr lang="en-US" sz="1200" kern="1200" dirty="0" err="1" smtClean="0">
                <a:solidFill>
                  <a:schemeClr val="tx1"/>
                </a:solidFill>
                <a:effectLst/>
                <a:latin typeface="+mn-lt"/>
                <a:ea typeface="+mn-ea"/>
                <a:cs typeface="+mn-cs"/>
              </a:rPr>
              <a:t>dom</a:t>
            </a:r>
            <a:r>
              <a:rPr lang="en-US" sz="1200" kern="1200" dirty="0" smtClean="0">
                <a:solidFill>
                  <a:schemeClr val="tx1"/>
                </a:solidFill>
                <a:effectLst/>
                <a:latin typeface="+mn-lt"/>
                <a:ea typeface="+mn-ea"/>
                <a:cs typeface="+mn-cs"/>
              </a:rPr>
              <a:t>(x)| (i.e. all values of </a:t>
            </a:r>
            <a:r>
              <a:rPr lang="en-US" sz="1200" kern="1200" dirty="0" err="1" smtClean="0">
                <a:solidFill>
                  <a:schemeClr val="tx1"/>
                </a:solidFill>
                <a:effectLst/>
                <a:latin typeface="+mn-lt"/>
                <a:ea typeface="+mn-ea"/>
                <a:cs typeface="+mn-cs"/>
              </a:rPr>
              <a:t>dom</a:t>
            </a:r>
            <a:r>
              <a:rPr lang="en-US" sz="1200" kern="1200" dirty="0" smtClean="0">
                <a:solidFill>
                  <a:schemeClr val="tx1"/>
                </a:solidFill>
                <a:effectLst/>
                <a:latin typeface="+mn-lt"/>
                <a:ea typeface="+mn-ea"/>
                <a:cs typeface="+mn-cs"/>
              </a:rPr>
              <a:t>(x) are supported) from </a:t>
            </a:r>
            <a:r>
              <a:rPr lang="en-US" sz="1200" kern="1200" dirty="0" err="1" smtClean="0">
                <a:solidFill>
                  <a:schemeClr val="tx1"/>
                </a:solidFill>
                <a:effectLst/>
                <a:latin typeface="+mn-lt"/>
                <a:ea typeface="+mn-ea"/>
                <a:cs typeface="+mn-cs"/>
              </a:rPr>
              <a:t>Ssup</a:t>
            </a:r>
            <a:r>
              <a:rPr lang="en-US" sz="1200" kern="1200" dirty="0" smtClean="0">
                <a:solidFill>
                  <a:schemeClr val="tx1"/>
                </a:solidFill>
                <a:effectLst/>
                <a:latin typeface="+mn-lt"/>
                <a:ea typeface="+mn-ea"/>
                <a:cs typeface="+mn-cs"/>
              </a:rPr>
              <a:t>. As a result, we only iterate over variables in </a:t>
            </a:r>
            <a:r>
              <a:rPr lang="en-US" sz="1200" kern="1200" dirty="0" err="1" smtClean="0">
                <a:solidFill>
                  <a:schemeClr val="tx1"/>
                </a:solidFill>
                <a:effectLst/>
                <a:latin typeface="+mn-lt"/>
                <a:ea typeface="+mn-ea"/>
                <a:cs typeface="+mn-cs"/>
              </a:rPr>
              <a:t>Ssup</a:t>
            </a:r>
            <a:r>
              <a:rPr lang="en-US" sz="1200" kern="1200" dirty="0" smtClean="0">
                <a:solidFill>
                  <a:schemeClr val="tx1"/>
                </a:solidFill>
                <a:effectLst/>
                <a:latin typeface="+mn-lt"/>
                <a:ea typeface="+mn-ea"/>
                <a:cs typeface="+mn-cs"/>
              </a:rPr>
              <a:t> at lines 16 and 26.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For </a:t>
            </a:r>
            <a:r>
              <a:rPr lang="en-US" sz="1200" kern="1200" dirty="0" err="1" smtClean="0">
                <a:solidFill>
                  <a:schemeClr val="tx1"/>
                </a:solidFill>
                <a:effectLst/>
                <a:latin typeface="+mn-lt"/>
                <a:ea typeface="+mn-ea"/>
                <a:cs typeface="+mn-cs"/>
              </a:rPr>
              <a:t>Sval</a:t>
            </a:r>
            <a:r>
              <a:rPr lang="en-US" sz="1200" kern="1200" dirty="0" smtClean="0">
                <a:solidFill>
                  <a:schemeClr val="tx1"/>
                </a:solidFill>
                <a:effectLst/>
                <a:latin typeface="+mn-lt"/>
                <a:ea typeface="+mn-ea"/>
                <a:cs typeface="+mn-cs"/>
              </a:rPr>
              <a:t> -- whenever a tuple value </a:t>
            </a:r>
            <a:r>
              <a:rPr lang="en-US" sz="1200" kern="1200" dirty="0" err="1" smtClean="0">
                <a:solidFill>
                  <a:schemeClr val="tx1"/>
                </a:solidFill>
                <a:effectLst/>
                <a:latin typeface="+mn-lt"/>
                <a:ea typeface="+mn-ea"/>
                <a:cs typeface="+mn-cs"/>
              </a:rPr>
              <a:t>τ</a:t>
            </a:r>
            <a:r>
              <a:rPr lang="en-US" sz="1200" kern="1200" dirty="0" smtClean="0">
                <a:solidFill>
                  <a:schemeClr val="tx1"/>
                </a:solidFill>
                <a:effectLst/>
                <a:latin typeface="+mn-lt"/>
                <a:ea typeface="+mn-ea"/>
                <a:cs typeface="+mn-cs"/>
              </a:rPr>
              <a:t>(x) ∈/ </a:t>
            </a:r>
            <a:r>
              <a:rPr lang="en-US" sz="1200" kern="1200" dirty="0" err="1" smtClean="0">
                <a:solidFill>
                  <a:schemeClr val="tx1"/>
                </a:solidFill>
                <a:effectLst/>
                <a:latin typeface="+mn-lt"/>
                <a:ea typeface="+mn-ea"/>
                <a:cs typeface="+mn-cs"/>
              </a:rPr>
              <a:t>dom</a:t>
            </a:r>
            <a:r>
              <a:rPr lang="en-US" sz="1200" kern="1200" dirty="0" smtClean="0">
                <a:solidFill>
                  <a:schemeClr val="tx1"/>
                </a:solidFill>
                <a:effectLst/>
                <a:latin typeface="+mn-lt"/>
                <a:ea typeface="+mn-ea"/>
                <a:cs typeface="+mn-cs"/>
              </a:rPr>
              <a:t>(x) has been removed from the current table of c and there has been no backtrack, and neither has </a:t>
            </a:r>
            <a:r>
              <a:rPr lang="en-US" sz="1200" kern="1200" dirty="0" err="1" smtClean="0">
                <a:solidFill>
                  <a:schemeClr val="tx1"/>
                </a:solidFill>
                <a:effectLst/>
                <a:latin typeface="+mn-lt"/>
                <a:ea typeface="+mn-ea"/>
                <a:cs typeface="+mn-cs"/>
              </a:rPr>
              <a:t>dom</a:t>
            </a:r>
            <a:r>
              <a:rPr lang="en-US" sz="1200" kern="1200" dirty="0" smtClean="0">
                <a:solidFill>
                  <a:schemeClr val="tx1"/>
                </a:solidFill>
                <a:effectLst/>
                <a:latin typeface="+mn-lt"/>
                <a:ea typeface="+mn-ea"/>
                <a:cs typeface="+mn-cs"/>
              </a:rPr>
              <a:t>(x) changed between this invocation and the next, then it is certain that at the end of the next invocation </a:t>
            </a:r>
            <a:r>
              <a:rPr lang="en-US" sz="1200" kern="1200" dirty="0" err="1" smtClean="0">
                <a:solidFill>
                  <a:schemeClr val="tx1"/>
                </a:solidFill>
                <a:effectLst/>
                <a:latin typeface="+mn-lt"/>
                <a:ea typeface="+mn-ea"/>
                <a:cs typeface="+mn-cs"/>
              </a:rPr>
              <a:t>τ</a:t>
            </a:r>
            <a:r>
              <a:rPr lang="en-US" sz="1200" kern="1200" dirty="0" smtClean="0">
                <a:solidFill>
                  <a:schemeClr val="tx1"/>
                </a:solidFill>
                <a:effectLst/>
                <a:latin typeface="+mn-lt"/>
                <a:ea typeface="+mn-ea"/>
                <a:cs typeface="+mn-cs"/>
              </a:rPr>
              <a:t>(x) ∈ </a:t>
            </a:r>
            <a:r>
              <a:rPr lang="en-US" sz="1200" kern="1200" dirty="0" err="1" smtClean="0">
                <a:solidFill>
                  <a:schemeClr val="tx1"/>
                </a:solidFill>
                <a:effectLst/>
                <a:latin typeface="+mn-lt"/>
                <a:ea typeface="+mn-ea"/>
                <a:cs typeface="+mn-cs"/>
              </a:rPr>
              <a:t>dom</a:t>
            </a:r>
            <a:r>
              <a:rPr lang="en-US" sz="1200" kern="1200" dirty="0" smtClean="0">
                <a:solidFill>
                  <a:schemeClr val="tx1"/>
                </a:solidFill>
                <a:effectLst/>
                <a:latin typeface="+mn-lt"/>
                <a:ea typeface="+mn-ea"/>
                <a:cs typeface="+mn-cs"/>
              </a:rPr>
              <a:t>(x) for every tuple </a:t>
            </a:r>
            <a:r>
              <a:rPr lang="en-US" sz="1200" kern="1200" dirty="0" err="1" smtClean="0">
                <a:solidFill>
                  <a:schemeClr val="tx1"/>
                </a:solidFill>
                <a:effectLst/>
                <a:latin typeface="+mn-lt"/>
                <a:ea typeface="+mn-ea"/>
                <a:cs typeface="+mn-cs"/>
              </a:rPr>
              <a:t>τ</a:t>
            </a:r>
            <a:r>
              <a:rPr lang="en-US" sz="1200" kern="1200" dirty="0" smtClean="0">
                <a:solidFill>
                  <a:schemeClr val="tx1"/>
                </a:solidFill>
                <a:effectLst/>
                <a:latin typeface="+mn-lt"/>
                <a:ea typeface="+mn-ea"/>
                <a:cs typeface="+mn-cs"/>
              </a:rPr>
              <a:t> in the current table. Initially, </a:t>
            </a:r>
            <a:r>
              <a:rPr lang="en-US" sz="1200" kern="1200" dirty="0" err="1" smtClean="0">
                <a:solidFill>
                  <a:schemeClr val="tx1"/>
                </a:solidFill>
                <a:effectLst/>
                <a:latin typeface="+mn-lt"/>
                <a:ea typeface="+mn-ea"/>
                <a:cs typeface="+mn-cs"/>
              </a:rPr>
              <a:t>Sval</a:t>
            </a:r>
            <a:r>
              <a:rPr lang="en-US" sz="1200" kern="1200" dirty="0" smtClean="0">
                <a:solidFill>
                  <a:schemeClr val="tx1"/>
                </a:solidFill>
                <a:effectLst/>
                <a:latin typeface="+mn-lt"/>
                <a:ea typeface="+mn-ea"/>
                <a:cs typeface="+mn-cs"/>
              </a:rPr>
              <a:t> also contains the last assigned variable if it belongs to the scope of the constraint c. Although the last assigned variable is a past variable, we still want to check it because after any variable assignment x ← a, some tuples may become inactive due to the removal of some values in </a:t>
            </a:r>
            <a:r>
              <a:rPr lang="en-US" sz="1200" kern="1200" dirty="0" err="1" smtClean="0">
                <a:solidFill>
                  <a:schemeClr val="tx1"/>
                </a:solidFill>
                <a:effectLst/>
                <a:latin typeface="+mn-lt"/>
                <a:ea typeface="+mn-ea"/>
                <a:cs typeface="+mn-cs"/>
              </a:rPr>
              <a:t>dom</a:t>
            </a:r>
            <a:r>
              <a:rPr lang="en-US" sz="1200" kern="1200" smtClean="0">
                <a:solidFill>
                  <a:schemeClr val="tx1"/>
                </a:solidFill>
                <a:effectLst/>
                <a:latin typeface="+mn-lt"/>
                <a:ea typeface="+mn-ea"/>
                <a:cs typeface="+mn-cs"/>
              </a:rPr>
              <a:t>(x). </a:t>
            </a: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5708A79-2227-3F41-8FDC-BA973202ECC6}" type="slidenum">
              <a:rPr lang="en-US" smtClean="0"/>
              <a:t>10</a:t>
            </a:fld>
            <a:endParaRPr lang="en-US"/>
          </a:p>
        </p:txBody>
      </p:sp>
    </p:spTree>
    <p:extLst>
      <p:ext uri="{BB962C8B-B14F-4D97-AF65-F5344CB8AC3E}">
        <p14:creationId xmlns:p14="http://schemas.microsoft.com/office/powerpoint/2010/main" val="3638058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an indirect partitioning off of tuples in the equivalent tuple representation. The reason for this is that it allows for the avoidance of duplicated effort in re-establishing the consistency of values across the search tree. </a:t>
            </a:r>
            <a:endParaRPr lang="en-US" dirty="0" smtClean="0"/>
          </a:p>
          <a:p>
            <a:endParaRPr lang="en-US" dirty="0"/>
          </a:p>
        </p:txBody>
      </p:sp>
      <p:sp>
        <p:nvSpPr>
          <p:cNvPr id="4" name="Slide Number Placeholder 3"/>
          <p:cNvSpPr>
            <a:spLocks noGrp="1"/>
          </p:cNvSpPr>
          <p:nvPr>
            <p:ph type="sldNum" sz="quarter" idx="10"/>
          </p:nvPr>
        </p:nvSpPr>
        <p:spPr/>
        <p:txBody>
          <a:bodyPr/>
          <a:lstStyle/>
          <a:p>
            <a:fld id="{B5708A79-2227-3F41-8FDC-BA973202ECC6}" type="slidenum">
              <a:rPr lang="en-US" smtClean="0"/>
              <a:t>11</a:t>
            </a:fld>
            <a:endParaRPr lang="en-US"/>
          </a:p>
        </p:txBody>
      </p:sp>
    </p:spTree>
    <p:extLst>
      <p:ext uri="{BB962C8B-B14F-4D97-AF65-F5344CB8AC3E}">
        <p14:creationId xmlns:p14="http://schemas.microsoft.com/office/powerpoint/2010/main" val="3351088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The best advantage of the STR- N algorithm over the previous STR algorithms is that it works directly on negative table constraints (no need to convert conflicts to supports) and as such will perform better for loose constraints.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r>
              <a:rPr lang="en-US" sz="1200" dirty="0" smtClean="0"/>
              <a:t>Count is calculated by finding the product of the current domain sizes of all the variables in </a:t>
            </a:r>
            <a:r>
              <a:rPr lang="en-US" sz="1200" dirty="0" err="1" smtClean="0"/>
              <a:t>scp</a:t>
            </a:r>
            <a:r>
              <a:rPr lang="en-US" sz="1200" dirty="0" smtClean="0"/>
              <a:t>(c) except for x.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5708A79-2227-3F41-8FDC-BA973202ECC6}" type="slidenum">
              <a:rPr lang="en-US" smtClean="0"/>
              <a:t>12</a:t>
            </a:fld>
            <a:endParaRPr lang="en-US"/>
          </a:p>
        </p:txBody>
      </p:sp>
    </p:spTree>
    <p:extLst>
      <p:ext uri="{BB962C8B-B14F-4D97-AF65-F5344CB8AC3E}">
        <p14:creationId xmlns:p14="http://schemas.microsoft.com/office/powerpoint/2010/main" val="59837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609600" y="1066800"/>
            <a:ext cx="7696200" cy="0"/>
          </a:xfrm>
          <a:prstGeom prst="line">
            <a:avLst/>
          </a:prstGeom>
          <a:noFill/>
          <a:ln w="50800">
            <a:solidFill>
              <a:srgbClr val="3A65B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8"/>
          <p:cNvSpPr>
            <a:spLocks noChangeShapeType="1"/>
          </p:cNvSpPr>
          <p:nvPr/>
        </p:nvSpPr>
        <p:spPr bwMode="auto">
          <a:xfrm>
            <a:off x="762000" y="5943600"/>
            <a:ext cx="6324600" cy="0"/>
          </a:xfrm>
          <a:prstGeom prst="line">
            <a:avLst/>
          </a:prstGeom>
          <a:noFill/>
          <a:ln w="50800">
            <a:solidFill>
              <a:srgbClr val="3A65B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10" descr="C:\My Documents\U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713413"/>
            <a:ext cx="12954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p:cNvSpPr txBox="1">
            <a:spLocks noChangeArrowheads="1"/>
          </p:cNvSpPr>
          <p:nvPr/>
        </p:nvSpPr>
        <p:spPr bwMode="auto">
          <a:xfrm>
            <a:off x="685800" y="5943600"/>
            <a:ext cx="4800600" cy="274638"/>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defRPr/>
            </a:pPr>
            <a:r>
              <a:rPr lang="en-US" sz="1200" i="1" smtClean="0">
                <a:solidFill>
                  <a:srgbClr val="3A65BC"/>
                </a:solidFill>
                <a:cs typeface="+mn-cs"/>
              </a:rPr>
              <a:t>Constraint Systems Laboratory</a:t>
            </a:r>
          </a:p>
        </p:txBody>
      </p:sp>
      <p:sp>
        <p:nvSpPr>
          <p:cNvPr id="8" name="Rectangle 7"/>
          <p:cNvSpPr/>
          <p:nvPr/>
        </p:nvSpPr>
        <p:spPr>
          <a:xfrm>
            <a:off x="381000" y="838200"/>
            <a:ext cx="8229600" cy="6096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lvl1pPr>
          </a:lstStyle>
          <a:p>
            <a:fld id="{27A3FF99-8094-8B4F-A38F-4D38F9B744E4}" type="datetime1">
              <a:rPr lang="en-US" smtClean="0"/>
              <a:t>10/13/14</a:t>
            </a:fld>
            <a:endParaRPr lang="en-US"/>
          </a:p>
        </p:txBody>
      </p:sp>
      <p:sp>
        <p:nvSpPr>
          <p:cNvPr id="10" name="Footer Placeholder 4"/>
          <p:cNvSpPr>
            <a:spLocks noGrp="1"/>
          </p:cNvSpPr>
          <p:nvPr>
            <p:ph type="ftr" sz="quarter" idx="11"/>
          </p:nvPr>
        </p:nvSpPr>
        <p:spPr/>
        <p:txBody>
          <a:bodyPr/>
          <a:lstStyle>
            <a:lvl1pPr>
              <a:defRPr/>
            </a:lvl1pPr>
          </a:lstStyle>
          <a:p>
            <a:r>
              <a:rPr lang="en-US" smtClean="0"/>
              <a:t>Adetunji-MS Thesis-Defense</a:t>
            </a:r>
            <a:endParaRPr lang="en-US"/>
          </a:p>
        </p:txBody>
      </p:sp>
      <p:sp>
        <p:nvSpPr>
          <p:cNvPr id="11" name="Slide Number Placeholder 5"/>
          <p:cNvSpPr>
            <a:spLocks noGrp="1"/>
          </p:cNvSpPr>
          <p:nvPr>
            <p:ph type="sldNum" sz="quarter" idx="12"/>
          </p:nvPr>
        </p:nvSpPr>
        <p:spPr/>
        <p:txBody>
          <a:bodyPr/>
          <a:lstStyle>
            <a:lvl1pPr>
              <a:defRPr/>
            </a:lvl1pPr>
          </a:lstStyle>
          <a:p>
            <a:fld id="{E72DE830-7372-4545-AA32-3FAC0685BA95}" type="slidenum">
              <a:rPr lang="en-US" smtClean="0"/>
              <a:t>‹#›</a:t>
            </a:fld>
            <a:endParaRPr lang="en-US"/>
          </a:p>
        </p:txBody>
      </p:sp>
    </p:spTree>
    <p:extLst>
      <p:ext uri="{BB962C8B-B14F-4D97-AF65-F5344CB8AC3E}">
        <p14:creationId xmlns:p14="http://schemas.microsoft.com/office/powerpoint/2010/main" val="295586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470414B-2665-E14F-BD47-77B3C4CC10AF}" type="datetime1">
              <a:rPr lang="en-US" smtClean="0"/>
              <a:t>10/13/14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Adetunji-MS Thesis-Defense</a:t>
            </a:r>
            <a:endParaRPr lang="en-US"/>
          </a:p>
        </p:txBody>
      </p:sp>
      <p:sp>
        <p:nvSpPr>
          <p:cNvPr id="6" name="Rectangle 6"/>
          <p:cNvSpPr>
            <a:spLocks noGrp="1" noChangeArrowheads="1"/>
          </p:cNvSpPr>
          <p:nvPr>
            <p:ph type="sldNum" sz="quarter" idx="12"/>
          </p:nvPr>
        </p:nvSpPr>
        <p:spPr>
          <a:ln/>
        </p:spPr>
        <p:txBody>
          <a:bodyPr/>
          <a:lstStyle>
            <a:lvl1pPr>
              <a:defRPr/>
            </a:lvl1pPr>
          </a:lstStyle>
          <a:p>
            <a:fld id="{E72DE830-7372-4545-AA32-3FAC0685BA95}" type="slidenum">
              <a:rPr lang="en-US" smtClean="0"/>
              <a:t>‹#›</a:t>
            </a:fld>
            <a:endParaRPr lang="en-US"/>
          </a:p>
        </p:txBody>
      </p:sp>
    </p:spTree>
    <p:extLst>
      <p:ext uri="{BB962C8B-B14F-4D97-AF65-F5344CB8AC3E}">
        <p14:creationId xmlns:p14="http://schemas.microsoft.com/office/powerpoint/2010/main" val="328517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764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0769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D5C4A7B-E51E-F445-A412-44124D5CCE52}" type="datetime1">
              <a:rPr lang="en-US" smtClean="0"/>
              <a:t>10/13/14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Adetunji-MS Thesis-Defense</a:t>
            </a:r>
            <a:endParaRPr lang="en-US"/>
          </a:p>
        </p:txBody>
      </p:sp>
      <p:sp>
        <p:nvSpPr>
          <p:cNvPr id="6" name="Rectangle 6"/>
          <p:cNvSpPr>
            <a:spLocks noGrp="1" noChangeArrowheads="1"/>
          </p:cNvSpPr>
          <p:nvPr>
            <p:ph type="sldNum" sz="quarter" idx="12"/>
          </p:nvPr>
        </p:nvSpPr>
        <p:spPr>
          <a:ln/>
        </p:spPr>
        <p:txBody>
          <a:bodyPr/>
          <a:lstStyle>
            <a:lvl1pPr>
              <a:defRPr/>
            </a:lvl1pPr>
          </a:lstStyle>
          <a:p>
            <a:fld id="{E72DE830-7372-4545-AA32-3FAC0685BA95}" type="slidenum">
              <a:rPr lang="en-US" smtClean="0"/>
              <a:t>‹#›</a:t>
            </a:fld>
            <a:endParaRPr lang="en-US"/>
          </a:p>
        </p:txBody>
      </p:sp>
    </p:spTree>
    <p:extLst>
      <p:ext uri="{BB962C8B-B14F-4D97-AF65-F5344CB8AC3E}">
        <p14:creationId xmlns:p14="http://schemas.microsoft.com/office/powerpoint/2010/main" val="314501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1EF1966-C429-EB48-ADDA-205AE056A882}" type="datetime1">
              <a:rPr lang="en-US" smtClean="0"/>
              <a:t>10/13/14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Adetunji-MS Thesis-Defense</a:t>
            </a:r>
            <a:endParaRPr lang="en-US"/>
          </a:p>
        </p:txBody>
      </p:sp>
      <p:sp>
        <p:nvSpPr>
          <p:cNvPr id="6" name="Rectangle 6"/>
          <p:cNvSpPr>
            <a:spLocks noGrp="1" noChangeArrowheads="1"/>
          </p:cNvSpPr>
          <p:nvPr>
            <p:ph type="sldNum" sz="quarter" idx="12"/>
          </p:nvPr>
        </p:nvSpPr>
        <p:spPr>
          <a:ln/>
        </p:spPr>
        <p:txBody>
          <a:bodyPr/>
          <a:lstStyle>
            <a:lvl1pPr>
              <a:defRPr/>
            </a:lvl1pPr>
          </a:lstStyle>
          <a:p>
            <a:fld id="{E72DE830-7372-4545-AA32-3FAC0685BA95}" type="slidenum">
              <a:rPr lang="en-US" smtClean="0"/>
              <a:t>‹#›</a:t>
            </a:fld>
            <a:endParaRPr lang="en-US"/>
          </a:p>
        </p:txBody>
      </p:sp>
    </p:spTree>
    <p:extLst>
      <p:ext uri="{BB962C8B-B14F-4D97-AF65-F5344CB8AC3E}">
        <p14:creationId xmlns:p14="http://schemas.microsoft.com/office/powerpoint/2010/main" val="2002695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65561D68-8479-6649-8EBE-302E749EBC0E}" type="datetime1">
              <a:rPr lang="en-US" smtClean="0"/>
              <a:t>10/13/14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Adetunji-MS Thesis-Defense</a:t>
            </a:r>
            <a:endParaRPr lang="en-US"/>
          </a:p>
        </p:txBody>
      </p:sp>
      <p:sp>
        <p:nvSpPr>
          <p:cNvPr id="6" name="Rectangle 6"/>
          <p:cNvSpPr>
            <a:spLocks noGrp="1" noChangeArrowheads="1"/>
          </p:cNvSpPr>
          <p:nvPr>
            <p:ph type="sldNum" sz="quarter" idx="12"/>
          </p:nvPr>
        </p:nvSpPr>
        <p:spPr>
          <a:ln/>
        </p:spPr>
        <p:txBody>
          <a:bodyPr/>
          <a:lstStyle>
            <a:lvl1pPr>
              <a:defRPr/>
            </a:lvl1pPr>
          </a:lstStyle>
          <a:p>
            <a:fld id="{E72DE830-7372-4545-AA32-3FAC0685BA95}" type="slidenum">
              <a:rPr lang="en-US" smtClean="0"/>
              <a:t>‹#›</a:t>
            </a:fld>
            <a:endParaRPr lang="en-US"/>
          </a:p>
        </p:txBody>
      </p:sp>
    </p:spTree>
    <p:extLst>
      <p:ext uri="{BB962C8B-B14F-4D97-AF65-F5344CB8AC3E}">
        <p14:creationId xmlns:p14="http://schemas.microsoft.com/office/powerpoint/2010/main" val="1355090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65238"/>
            <a:ext cx="40005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65238"/>
            <a:ext cx="40005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FD7CE708-8222-774D-8FE9-16BBD222621B}" type="datetime1">
              <a:rPr lang="en-US" smtClean="0"/>
              <a:t>10/13/14</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Adetunji-MS Thesis-Defense</a:t>
            </a:r>
            <a:endParaRPr lang="en-US"/>
          </a:p>
        </p:txBody>
      </p:sp>
      <p:sp>
        <p:nvSpPr>
          <p:cNvPr id="7" name="Rectangle 6"/>
          <p:cNvSpPr>
            <a:spLocks noGrp="1" noChangeArrowheads="1"/>
          </p:cNvSpPr>
          <p:nvPr>
            <p:ph type="sldNum" sz="quarter" idx="12"/>
          </p:nvPr>
        </p:nvSpPr>
        <p:spPr>
          <a:ln/>
        </p:spPr>
        <p:txBody>
          <a:bodyPr/>
          <a:lstStyle>
            <a:lvl1pPr>
              <a:defRPr/>
            </a:lvl1pPr>
          </a:lstStyle>
          <a:p>
            <a:fld id="{E72DE830-7372-4545-AA32-3FAC0685BA95}" type="slidenum">
              <a:rPr lang="en-US" smtClean="0"/>
              <a:t>‹#›</a:t>
            </a:fld>
            <a:endParaRPr lang="en-US"/>
          </a:p>
        </p:txBody>
      </p:sp>
    </p:spTree>
    <p:extLst>
      <p:ext uri="{BB962C8B-B14F-4D97-AF65-F5344CB8AC3E}">
        <p14:creationId xmlns:p14="http://schemas.microsoft.com/office/powerpoint/2010/main" val="335992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420A8660-B452-ED46-A38F-A7332638B736}" type="datetime1">
              <a:rPr lang="en-US" smtClean="0"/>
              <a:t>10/13/14</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smtClean="0"/>
              <a:t>Adetunji-MS Thesis-Defense</a:t>
            </a:r>
            <a:endParaRPr lang="en-US"/>
          </a:p>
        </p:txBody>
      </p:sp>
      <p:sp>
        <p:nvSpPr>
          <p:cNvPr id="9" name="Rectangle 6"/>
          <p:cNvSpPr>
            <a:spLocks noGrp="1" noChangeArrowheads="1"/>
          </p:cNvSpPr>
          <p:nvPr>
            <p:ph type="sldNum" sz="quarter" idx="12"/>
          </p:nvPr>
        </p:nvSpPr>
        <p:spPr>
          <a:ln/>
        </p:spPr>
        <p:txBody>
          <a:bodyPr/>
          <a:lstStyle>
            <a:lvl1pPr>
              <a:defRPr/>
            </a:lvl1pPr>
          </a:lstStyle>
          <a:p>
            <a:fld id="{E72DE830-7372-4545-AA32-3FAC0685BA95}" type="slidenum">
              <a:rPr lang="en-US" smtClean="0"/>
              <a:t>‹#›</a:t>
            </a:fld>
            <a:endParaRPr lang="en-US"/>
          </a:p>
        </p:txBody>
      </p:sp>
    </p:spTree>
    <p:extLst>
      <p:ext uri="{BB962C8B-B14F-4D97-AF65-F5344CB8AC3E}">
        <p14:creationId xmlns:p14="http://schemas.microsoft.com/office/powerpoint/2010/main" val="127539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CCF5D9B5-AB89-D148-9566-014D41D7C479}" type="datetime1">
              <a:rPr lang="en-US" smtClean="0"/>
              <a:t>10/13/14</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smtClean="0"/>
              <a:t>Adetunji-MS Thesis-Defense</a:t>
            </a:r>
            <a:endParaRPr lang="en-US"/>
          </a:p>
        </p:txBody>
      </p:sp>
      <p:sp>
        <p:nvSpPr>
          <p:cNvPr id="5" name="Rectangle 6"/>
          <p:cNvSpPr>
            <a:spLocks noGrp="1" noChangeArrowheads="1"/>
          </p:cNvSpPr>
          <p:nvPr>
            <p:ph type="sldNum" sz="quarter" idx="12"/>
          </p:nvPr>
        </p:nvSpPr>
        <p:spPr>
          <a:ln/>
        </p:spPr>
        <p:txBody>
          <a:bodyPr/>
          <a:lstStyle>
            <a:lvl1pPr>
              <a:defRPr/>
            </a:lvl1pPr>
          </a:lstStyle>
          <a:p>
            <a:fld id="{E72DE830-7372-4545-AA32-3FAC0685BA95}" type="slidenum">
              <a:rPr lang="en-US" smtClean="0"/>
              <a:t>‹#›</a:t>
            </a:fld>
            <a:endParaRPr lang="en-US"/>
          </a:p>
        </p:txBody>
      </p:sp>
    </p:spTree>
    <p:extLst>
      <p:ext uri="{BB962C8B-B14F-4D97-AF65-F5344CB8AC3E}">
        <p14:creationId xmlns:p14="http://schemas.microsoft.com/office/powerpoint/2010/main" val="243034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45541A3-B7D2-4A49-AA88-8BFD3A3C39DE}" type="datetime1">
              <a:rPr lang="en-US" smtClean="0"/>
              <a:t>10/13/14</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smtClean="0"/>
              <a:t>Adetunji-MS Thesis-Defense</a:t>
            </a:r>
            <a:endParaRPr lang="en-US"/>
          </a:p>
        </p:txBody>
      </p:sp>
      <p:sp>
        <p:nvSpPr>
          <p:cNvPr id="4" name="Rectangle 6"/>
          <p:cNvSpPr>
            <a:spLocks noGrp="1" noChangeArrowheads="1"/>
          </p:cNvSpPr>
          <p:nvPr>
            <p:ph type="sldNum" sz="quarter" idx="12"/>
          </p:nvPr>
        </p:nvSpPr>
        <p:spPr>
          <a:ln/>
        </p:spPr>
        <p:txBody>
          <a:bodyPr/>
          <a:lstStyle>
            <a:lvl1pPr>
              <a:defRPr/>
            </a:lvl1pPr>
          </a:lstStyle>
          <a:p>
            <a:fld id="{E72DE830-7372-4545-AA32-3FAC0685BA95}" type="slidenum">
              <a:rPr lang="en-US" smtClean="0"/>
              <a:t>‹#›</a:t>
            </a:fld>
            <a:endParaRPr lang="en-US"/>
          </a:p>
        </p:txBody>
      </p:sp>
    </p:spTree>
    <p:extLst>
      <p:ext uri="{BB962C8B-B14F-4D97-AF65-F5344CB8AC3E}">
        <p14:creationId xmlns:p14="http://schemas.microsoft.com/office/powerpoint/2010/main" val="292963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228D129-8FA2-9244-95B4-95B6BAD9ECF4}" type="datetime1">
              <a:rPr lang="en-US" smtClean="0"/>
              <a:t>10/13/14</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Adetunji-MS Thesis-Defense</a:t>
            </a:r>
            <a:endParaRPr lang="en-US"/>
          </a:p>
        </p:txBody>
      </p:sp>
      <p:sp>
        <p:nvSpPr>
          <p:cNvPr id="7" name="Rectangle 6"/>
          <p:cNvSpPr>
            <a:spLocks noGrp="1" noChangeArrowheads="1"/>
          </p:cNvSpPr>
          <p:nvPr>
            <p:ph type="sldNum" sz="quarter" idx="12"/>
          </p:nvPr>
        </p:nvSpPr>
        <p:spPr>
          <a:ln/>
        </p:spPr>
        <p:txBody>
          <a:bodyPr/>
          <a:lstStyle>
            <a:lvl1pPr>
              <a:defRPr/>
            </a:lvl1pPr>
          </a:lstStyle>
          <a:p>
            <a:fld id="{E72DE830-7372-4545-AA32-3FAC0685BA95}" type="slidenum">
              <a:rPr lang="en-US" smtClean="0"/>
              <a:t>‹#›</a:t>
            </a:fld>
            <a:endParaRPr lang="en-US"/>
          </a:p>
        </p:txBody>
      </p:sp>
    </p:spTree>
    <p:extLst>
      <p:ext uri="{BB962C8B-B14F-4D97-AF65-F5344CB8AC3E}">
        <p14:creationId xmlns:p14="http://schemas.microsoft.com/office/powerpoint/2010/main" val="180608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AA5877D-93FA-1340-A090-B54E3D2D8AF6}" type="datetime1">
              <a:rPr lang="en-US" smtClean="0"/>
              <a:t>10/13/14</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Adetunji-MS Thesis-Defense</a:t>
            </a:r>
            <a:endParaRPr lang="en-US"/>
          </a:p>
        </p:txBody>
      </p:sp>
      <p:sp>
        <p:nvSpPr>
          <p:cNvPr id="7" name="Rectangle 6"/>
          <p:cNvSpPr>
            <a:spLocks noGrp="1" noChangeArrowheads="1"/>
          </p:cNvSpPr>
          <p:nvPr>
            <p:ph type="sldNum" sz="quarter" idx="12"/>
          </p:nvPr>
        </p:nvSpPr>
        <p:spPr>
          <a:ln/>
        </p:spPr>
        <p:txBody>
          <a:bodyPr/>
          <a:lstStyle>
            <a:lvl1pPr>
              <a:defRPr/>
            </a:lvl1pPr>
          </a:lstStyle>
          <a:p>
            <a:fld id="{E72DE830-7372-4545-AA32-3FAC0685BA95}" type="slidenum">
              <a:rPr lang="en-US" smtClean="0"/>
              <a:t>‹#›</a:t>
            </a:fld>
            <a:endParaRPr lang="en-US"/>
          </a:p>
        </p:txBody>
      </p:sp>
    </p:spTree>
    <p:extLst>
      <p:ext uri="{BB962C8B-B14F-4D97-AF65-F5344CB8AC3E}">
        <p14:creationId xmlns:p14="http://schemas.microsoft.com/office/powerpoint/2010/main" val="18160484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048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US" altLang="zh-CN"/>
          </a:p>
        </p:txBody>
      </p:sp>
      <p:sp>
        <p:nvSpPr>
          <p:cNvPr id="1027" name="Rectangle 3"/>
          <p:cNvSpPr>
            <a:spLocks noGrp="1" noChangeArrowheads="1"/>
          </p:cNvSpPr>
          <p:nvPr>
            <p:ph type="body" idx="1"/>
          </p:nvPr>
        </p:nvSpPr>
        <p:spPr bwMode="auto">
          <a:xfrm>
            <a:off x="533400" y="1265238"/>
            <a:ext cx="8153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ltLang="zh-CN"/>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a typeface="宋体" charset="-122"/>
                <a:cs typeface="+mn-cs"/>
              </a:defRPr>
            </a:lvl1pPr>
          </a:lstStyle>
          <a:p>
            <a:fld id="{1831BC48-BC8A-D549-98A9-30E1123A0F96}" type="datetime1">
              <a:rPr lang="en-US" smtClean="0"/>
              <a:t>10/13/14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a typeface="宋体" charset="-122"/>
                <a:cs typeface="+mn-cs"/>
              </a:defRPr>
            </a:lvl1pPr>
          </a:lstStyle>
          <a:p>
            <a:r>
              <a:rPr lang="en-US" smtClean="0"/>
              <a:t>Adetunji-MS Thesis-Defense</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E72DE830-7372-4545-AA32-3FAC0685BA95}" type="slidenum">
              <a:rPr lang="en-US" smtClean="0"/>
              <a:t>‹#›</a:t>
            </a:fld>
            <a:endParaRPr lang="en-US"/>
          </a:p>
        </p:txBody>
      </p:sp>
      <p:sp>
        <p:nvSpPr>
          <p:cNvPr id="1031" name="Line 7"/>
          <p:cNvSpPr>
            <a:spLocks noChangeShapeType="1"/>
          </p:cNvSpPr>
          <p:nvPr/>
        </p:nvSpPr>
        <p:spPr bwMode="auto">
          <a:xfrm>
            <a:off x="609600" y="1066800"/>
            <a:ext cx="7696200" cy="0"/>
          </a:xfrm>
          <a:prstGeom prst="line">
            <a:avLst/>
          </a:prstGeom>
          <a:noFill/>
          <a:ln w="50800">
            <a:solidFill>
              <a:srgbClr val="3A65B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Line 8"/>
          <p:cNvSpPr>
            <a:spLocks noChangeShapeType="1"/>
          </p:cNvSpPr>
          <p:nvPr/>
        </p:nvSpPr>
        <p:spPr bwMode="auto">
          <a:xfrm>
            <a:off x="762000" y="5943600"/>
            <a:ext cx="6324600" cy="0"/>
          </a:xfrm>
          <a:prstGeom prst="line">
            <a:avLst/>
          </a:prstGeom>
          <a:noFill/>
          <a:ln w="50800">
            <a:solidFill>
              <a:srgbClr val="3A65B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3" name="Picture 10" descr="C:\My Documents\UNL logo.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5200" y="5713413"/>
            <a:ext cx="12954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11"/>
          <p:cNvSpPr txBox="1">
            <a:spLocks noChangeArrowheads="1"/>
          </p:cNvSpPr>
          <p:nvPr/>
        </p:nvSpPr>
        <p:spPr bwMode="auto">
          <a:xfrm>
            <a:off x="685800" y="5943600"/>
            <a:ext cx="4800600" cy="274638"/>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defRPr/>
            </a:pPr>
            <a:r>
              <a:rPr lang="en-US" sz="1200" i="1" smtClean="0">
                <a:solidFill>
                  <a:srgbClr val="3A65BC"/>
                </a:solidFill>
                <a:cs typeface="+mn-cs"/>
              </a:rPr>
              <a:t>Constraint Systems Laboratory</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4400" b="1">
          <a:solidFill>
            <a:srgbClr val="3A65BC"/>
          </a:solidFill>
          <a:latin typeface="+mj-lt"/>
          <a:ea typeface="+mj-ea"/>
          <a:cs typeface="宋体" charset="-122"/>
        </a:defRPr>
      </a:lvl1pPr>
      <a:lvl2pPr algn="l" rtl="0" eaLnBrk="1" fontAlgn="base" hangingPunct="1">
        <a:spcBef>
          <a:spcPct val="0"/>
        </a:spcBef>
        <a:spcAft>
          <a:spcPct val="0"/>
        </a:spcAft>
        <a:defRPr sz="4400" b="1">
          <a:solidFill>
            <a:srgbClr val="3A65BC"/>
          </a:solidFill>
          <a:latin typeface="Helvetica" pitchFamily="34" charset="0"/>
          <a:ea typeface="宋体" charset="-122"/>
          <a:cs typeface="宋体" charset="-122"/>
        </a:defRPr>
      </a:lvl2pPr>
      <a:lvl3pPr algn="l" rtl="0" eaLnBrk="1" fontAlgn="base" hangingPunct="1">
        <a:spcBef>
          <a:spcPct val="0"/>
        </a:spcBef>
        <a:spcAft>
          <a:spcPct val="0"/>
        </a:spcAft>
        <a:defRPr sz="4400" b="1">
          <a:solidFill>
            <a:srgbClr val="3A65BC"/>
          </a:solidFill>
          <a:latin typeface="Helvetica" pitchFamily="34" charset="0"/>
          <a:ea typeface="宋体" charset="-122"/>
          <a:cs typeface="宋体" charset="-122"/>
        </a:defRPr>
      </a:lvl3pPr>
      <a:lvl4pPr algn="l" rtl="0" eaLnBrk="1" fontAlgn="base" hangingPunct="1">
        <a:spcBef>
          <a:spcPct val="0"/>
        </a:spcBef>
        <a:spcAft>
          <a:spcPct val="0"/>
        </a:spcAft>
        <a:defRPr sz="4400" b="1">
          <a:solidFill>
            <a:srgbClr val="3A65BC"/>
          </a:solidFill>
          <a:latin typeface="Helvetica" pitchFamily="34" charset="0"/>
          <a:ea typeface="宋体" charset="-122"/>
          <a:cs typeface="宋体" charset="-122"/>
        </a:defRPr>
      </a:lvl4pPr>
      <a:lvl5pPr algn="l" rtl="0" eaLnBrk="1" fontAlgn="base" hangingPunct="1">
        <a:spcBef>
          <a:spcPct val="0"/>
        </a:spcBef>
        <a:spcAft>
          <a:spcPct val="0"/>
        </a:spcAft>
        <a:defRPr sz="4400" b="1">
          <a:solidFill>
            <a:srgbClr val="3A65BC"/>
          </a:solidFill>
          <a:latin typeface="Helvetica" pitchFamily="34" charset="0"/>
          <a:ea typeface="宋体" charset="-122"/>
          <a:cs typeface="宋体" charset="-122"/>
        </a:defRPr>
      </a:lvl5pPr>
      <a:lvl6pPr marL="457200" algn="l" rtl="0" eaLnBrk="1" fontAlgn="base" hangingPunct="1">
        <a:spcBef>
          <a:spcPct val="0"/>
        </a:spcBef>
        <a:spcAft>
          <a:spcPct val="0"/>
        </a:spcAft>
        <a:defRPr sz="4400" b="1">
          <a:solidFill>
            <a:srgbClr val="3A65BC"/>
          </a:solidFill>
          <a:latin typeface="Helvetica" pitchFamily="34" charset="0"/>
          <a:ea typeface="宋体" charset="-122"/>
        </a:defRPr>
      </a:lvl6pPr>
      <a:lvl7pPr marL="914400" algn="l" rtl="0" eaLnBrk="1" fontAlgn="base" hangingPunct="1">
        <a:spcBef>
          <a:spcPct val="0"/>
        </a:spcBef>
        <a:spcAft>
          <a:spcPct val="0"/>
        </a:spcAft>
        <a:defRPr sz="4400" b="1">
          <a:solidFill>
            <a:srgbClr val="3A65BC"/>
          </a:solidFill>
          <a:latin typeface="Helvetica" pitchFamily="34" charset="0"/>
          <a:ea typeface="宋体" charset="-122"/>
        </a:defRPr>
      </a:lvl7pPr>
      <a:lvl8pPr marL="1371600" algn="l" rtl="0" eaLnBrk="1" fontAlgn="base" hangingPunct="1">
        <a:spcBef>
          <a:spcPct val="0"/>
        </a:spcBef>
        <a:spcAft>
          <a:spcPct val="0"/>
        </a:spcAft>
        <a:defRPr sz="4400" b="1">
          <a:solidFill>
            <a:srgbClr val="3A65BC"/>
          </a:solidFill>
          <a:latin typeface="Helvetica" pitchFamily="34" charset="0"/>
          <a:ea typeface="宋体" charset="-122"/>
        </a:defRPr>
      </a:lvl8pPr>
      <a:lvl9pPr marL="1828800" algn="l" rtl="0" eaLnBrk="1" fontAlgn="base" hangingPunct="1">
        <a:spcBef>
          <a:spcPct val="0"/>
        </a:spcBef>
        <a:spcAft>
          <a:spcPct val="0"/>
        </a:spcAft>
        <a:defRPr sz="4400" b="1">
          <a:solidFill>
            <a:srgbClr val="3A65BC"/>
          </a:solidFill>
          <a:latin typeface="Helvetica" pitchFamily="34" charset="0"/>
          <a:ea typeface="宋体" charset="-122"/>
        </a:defRPr>
      </a:lvl9pPr>
    </p:titleStyle>
    <p:bodyStyle>
      <a:lvl1pPr marL="342900" indent="-342900" algn="l" rtl="0" eaLnBrk="1" fontAlgn="base" hangingPunct="1">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1" fontAlgn="base" hangingPunct="1">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1" fontAlgn="base" hangingPunct="1">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eaLnBrk="1" fontAlgn="base" hangingPunct="1">
        <a:spcBef>
          <a:spcPct val="20000"/>
        </a:spcBef>
        <a:spcAft>
          <a:spcPct val="0"/>
        </a:spcAft>
        <a:buClr>
          <a:srgbClr val="3A65BC"/>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3A65BC"/>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3A65BC"/>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3A65BC"/>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9499"/>
            <a:ext cx="9144000" cy="1470025"/>
          </a:xfrm>
        </p:spPr>
        <p:txBody>
          <a:bodyPr/>
          <a:lstStyle/>
          <a:p>
            <a:pPr algn="ctr"/>
            <a:r>
              <a:rPr lang="en-US" sz="3600" dirty="0" smtClean="0">
                <a:latin typeface="+mn-lt"/>
                <a:cs typeface="Times New Roman"/>
              </a:rPr>
              <a:t>A Comparative Study of </a:t>
            </a:r>
            <a:br>
              <a:rPr lang="en-US" sz="3600" dirty="0" smtClean="0">
                <a:latin typeface="+mn-lt"/>
                <a:cs typeface="Times New Roman"/>
              </a:rPr>
            </a:br>
            <a:r>
              <a:rPr lang="en-US" sz="3600" dirty="0" smtClean="0">
                <a:latin typeface="+mn-lt"/>
                <a:cs typeface="Times New Roman"/>
              </a:rPr>
              <a:t>Generalized Arc-Consistency Algorithms</a:t>
            </a:r>
            <a:endParaRPr lang="en-US" sz="3600" dirty="0">
              <a:latin typeface="+mn-lt"/>
              <a:cs typeface="Times New Roman"/>
            </a:endParaRPr>
          </a:p>
        </p:txBody>
      </p:sp>
      <p:sp>
        <p:nvSpPr>
          <p:cNvPr id="3" name="Subtitle 2"/>
          <p:cNvSpPr>
            <a:spLocks noGrp="1"/>
          </p:cNvSpPr>
          <p:nvPr>
            <p:ph type="subTitle" idx="1"/>
          </p:nvPr>
        </p:nvSpPr>
        <p:spPr>
          <a:xfrm>
            <a:off x="700096" y="4309214"/>
            <a:ext cx="8443903" cy="1329586"/>
          </a:xfrm>
        </p:spPr>
        <p:txBody>
          <a:bodyPr/>
          <a:lstStyle/>
          <a:p>
            <a:pPr marL="227013" indent="-227013" algn="l">
              <a:lnSpc>
                <a:spcPct val="90000"/>
              </a:lnSpc>
            </a:pPr>
            <a:r>
              <a:rPr lang="en-US" sz="1800" dirty="0" smtClean="0">
                <a:solidFill>
                  <a:srgbClr val="7F7F7F"/>
                </a:solidFill>
                <a:cs typeface="Times New Roman"/>
              </a:rPr>
              <a:t>Acknowledgements</a:t>
            </a:r>
          </a:p>
          <a:p>
            <a:pPr marL="227013" indent="-227013" algn="l">
              <a:lnSpc>
                <a:spcPct val="90000"/>
              </a:lnSpc>
              <a:buFontTx/>
              <a:buChar char="•"/>
            </a:pPr>
            <a:r>
              <a:rPr lang="en-US" sz="1800" dirty="0" smtClean="0">
                <a:solidFill>
                  <a:srgbClr val="7F7F7F"/>
                </a:solidFill>
                <a:cs typeface="Times New Roman"/>
              </a:rPr>
              <a:t>Software </a:t>
            </a:r>
            <a:r>
              <a:rPr lang="en-US" sz="1800" dirty="0">
                <a:solidFill>
                  <a:srgbClr val="7F7F7F"/>
                </a:solidFill>
                <a:cs typeface="Times New Roman"/>
              </a:rPr>
              <a:t>platform </a:t>
            </a:r>
            <a:r>
              <a:rPr lang="en-US" sz="1800" dirty="0" smtClean="0">
                <a:solidFill>
                  <a:srgbClr val="7F7F7F"/>
                </a:solidFill>
                <a:cs typeface="Times New Roman"/>
              </a:rPr>
              <a:t>developed by </a:t>
            </a:r>
            <a:r>
              <a:rPr lang="en-US" sz="1800" dirty="0" err="1" smtClean="0">
                <a:solidFill>
                  <a:srgbClr val="7F7F7F"/>
                </a:solidFill>
                <a:cs typeface="Times New Roman"/>
              </a:rPr>
              <a:t>Shant</a:t>
            </a:r>
            <a:r>
              <a:rPr lang="en-US" sz="1800" dirty="0" smtClean="0">
                <a:solidFill>
                  <a:srgbClr val="7F7F7F"/>
                </a:solidFill>
                <a:cs typeface="Times New Roman"/>
              </a:rPr>
              <a:t> </a:t>
            </a:r>
            <a:r>
              <a:rPr lang="en-US" sz="1800" dirty="0" err="1">
                <a:solidFill>
                  <a:srgbClr val="7F7F7F"/>
                </a:solidFill>
                <a:cs typeface="Times New Roman"/>
              </a:rPr>
              <a:t>Karakashian</a:t>
            </a:r>
            <a:r>
              <a:rPr lang="en-US" sz="1800" dirty="0">
                <a:solidFill>
                  <a:srgbClr val="7F7F7F"/>
                </a:solidFill>
                <a:cs typeface="Times New Roman"/>
              </a:rPr>
              <a:t> </a:t>
            </a:r>
            <a:r>
              <a:rPr lang="en-US" sz="1800" dirty="0" smtClean="0">
                <a:solidFill>
                  <a:srgbClr val="7F7F7F"/>
                </a:solidFill>
                <a:cs typeface="Times New Roman"/>
              </a:rPr>
              <a:t>&amp; Robert Woodward</a:t>
            </a:r>
            <a:endParaRPr lang="en-US" sz="1800" dirty="0">
              <a:solidFill>
                <a:srgbClr val="7F7F7F"/>
              </a:solidFill>
              <a:cs typeface="Times New Roman"/>
            </a:endParaRPr>
          </a:p>
          <a:p>
            <a:pPr marL="227013" indent="-227013" algn="l">
              <a:lnSpc>
                <a:spcPct val="90000"/>
              </a:lnSpc>
              <a:buFontTx/>
              <a:buChar char="•"/>
            </a:pPr>
            <a:r>
              <a:rPr lang="en-US" sz="1800" dirty="0" smtClean="0">
                <a:solidFill>
                  <a:srgbClr val="7F7F7F"/>
                </a:solidFill>
                <a:cs typeface="Times New Roman"/>
              </a:rPr>
              <a:t>Experiments </a:t>
            </a:r>
            <a:r>
              <a:rPr lang="en-US" sz="1800" dirty="0">
                <a:solidFill>
                  <a:srgbClr val="7F7F7F"/>
                </a:solidFill>
                <a:cs typeface="Times New Roman"/>
              </a:rPr>
              <a:t>conducted at UNL’s Holland </a:t>
            </a:r>
            <a:r>
              <a:rPr lang="en-US" sz="2000" dirty="0">
                <a:solidFill>
                  <a:srgbClr val="7F7F7F"/>
                </a:solidFill>
                <a:cs typeface="Times New Roman"/>
              </a:rPr>
              <a:t>Computing Center</a:t>
            </a:r>
          </a:p>
        </p:txBody>
      </p:sp>
      <p:sp>
        <p:nvSpPr>
          <p:cNvPr id="5" name="Date Placeholder 4"/>
          <p:cNvSpPr>
            <a:spLocks noGrp="1"/>
          </p:cNvSpPr>
          <p:nvPr>
            <p:ph type="dt" sz="half" idx="10"/>
          </p:nvPr>
        </p:nvSpPr>
        <p:spPr/>
        <p:txBody>
          <a:bodyPr/>
          <a:lstStyle/>
          <a:p>
            <a:fld id="{DCDB6E64-1662-A847-96F9-808C87AC21FE}" type="datetime1">
              <a:rPr lang="en-US" smtClean="0">
                <a:cs typeface="Times New Roman"/>
              </a:rPr>
              <a:t>10/13/14</a:t>
            </a:fld>
            <a:endParaRPr lang="en-US">
              <a:cs typeface="Times New Roman"/>
            </a:endParaRPr>
          </a:p>
        </p:txBody>
      </p:sp>
      <p:sp>
        <p:nvSpPr>
          <p:cNvPr id="6" name="Footer Placeholder 5"/>
          <p:cNvSpPr>
            <a:spLocks noGrp="1"/>
          </p:cNvSpPr>
          <p:nvPr>
            <p:ph type="ftr" sz="quarter" idx="11"/>
          </p:nvPr>
        </p:nvSpPr>
        <p:spPr/>
        <p:txBody>
          <a:bodyPr/>
          <a:lstStyle/>
          <a:p>
            <a:r>
              <a:rPr lang="en-US" dirty="0" err="1" smtClean="0">
                <a:cs typeface="Times New Roman"/>
              </a:rPr>
              <a:t>Adetunji</a:t>
            </a:r>
            <a:r>
              <a:rPr lang="en-US" dirty="0" smtClean="0">
                <a:cs typeface="Times New Roman"/>
              </a:rPr>
              <a:t>-MS Thesis-Defense</a:t>
            </a:r>
            <a:endParaRPr lang="en-US" dirty="0">
              <a:cs typeface="Times New Roman"/>
            </a:endParaRPr>
          </a:p>
        </p:txBody>
      </p:sp>
      <p:sp>
        <p:nvSpPr>
          <p:cNvPr id="7" name="Slide Number Placeholder 6"/>
          <p:cNvSpPr>
            <a:spLocks noGrp="1"/>
          </p:cNvSpPr>
          <p:nvPr>
            <p:ph type="sldNum" sz="quarter" idx="12"/>
          </p:nvPr>
        </p:nvSpPr>
        <p:spPr/>
        <p:txBody>
          <a:bodyPr/>
          <a:lstStyle/>
          <a:p>
            <a:fld id="{E72DE830-7372-4545-AA32-3FAC0685BA95}" type="slidenum">
              <a:rPr lang="en-US" smtClean="0">
                <a:cs typeface="Times New Roman"/>
              </a:rPr>
              <a:t>1</a:t>
            </a:fld>
            <a:endParaRPr lang="en-US">
              <a:cs typeface="Times New Roman"/>
            </a:endParaRPr>
          </a:p>
        </p:txBody>
      </p:sp>
      <p:sp>
        <p:nvSpPr>
          <p:cNvPr id="8" name="Rectangle 2"/>
          <p:cNvSpPr txBox="1">
            <a:spLocks noChangeArrowheads="1"/>
          </p:cNvSpPr>
          <p:nvPr/>
        </p:nvSpPr>
        <p:spPr bwMode="auto">
          <a:xfrm>
            <a:off x="0" y="2024895"/>
            <a:ext cx="9117013"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3A65BC"/>
              </a:buClr>
              <a:buNone/>
              <a:defRPr sz="3200">
                <a:solidFill>
                  <a:schemeClr val="tx1"/>
                </a:solidFill>
                <a:latin typeface="+mn-lt"/>
                <a:ea typeface="+mn-ea"/>
                <a:cs typeface="宋体" charset="-122"/>
              </a:defRPr>
            </a:lvl1pPr>
            <a:lvl2pPr marL="457200" indent="0" algn="ctr" rtl="0" eaLnBrk="1" fontAlgn="base" hangingPunct="1">
              <a:spcBef>
                <a:spcPct val="20000"/>
              </a:spcBef>
              <a:spcAft>
                <a:spcPct val="0"/>
              </a:spcAft>
              <a:buClr>
                <a:srgbClr val="3A65BC"/>
              </a:buClr>
              <a:buNone/>
              <a:defRPr sz="2800">
                <a:solidFill>
                  <a:schemeClr val="tx1"/>
                </a:solidFill>
                <a:latin typeface="+mn-lt"/>
                <a:ea typeface="+mn-ea"/>
                <a:cs typeface="宋体" charset="-122"/>
              </a:defRPr>
            </a:lvl2pPr>
            <a:lvl3pPr marL="914400" indent="0" algn="ctr" rtl="0" eaLnBrk="1" fontAlgn="base" hangingPunct="1">
              <a:spcBef>
                <a:spcPct val="20000"/>
              </a:spcBef>
              <a:spcAft>
                <a:spcPct val="0"/>
              </a:spcAft>
              <a:buClr>
                <a:srgbClr val="3A65BC"/>
              </a:buClr>
              <a:buNone/>
              <a:defRPr sz="2400">
                <a:solidFill>
                  <a:schemeClr val="tx1"/>
                </a:solidFill>
                <a:latin typeface="+mn-lt"/>
                <a:ea typeface="+mn-ea"/>
                <a:cs typeface="宋体" charset="-122"/>
              </a:defRPr>
            </a:lvl3pPr>
            <a:lvl4pPr marL="1371600" indent="0" algn="ctr" rtl="0" eaLnBrk="1" fontAlgn="base" hangingPunct="1">
              <a:spcBef>
                <a:spcPct val="20000"/>
              </a:spcBef>
              <a:spcAft>
                <a:spcPct val="0"/>
              </a:spcAft>
              <a:buClr>
                <a:srgbClr val="3A65BC"/>
              </a:buClr>
              <a:buNone/>
              <a:defRPr sz="2000">
                <a:solidFill>
                  <a:schemeClr val="tx1"/>
                </a:solidFill>
                <a:latin typeface="+mn-lt"/>
                <a:ea typeface="+mn-ea"/>
                <a:cs typeface="宋体" charset="-122"/>
              </a:defRPr>
            </a:lvl4pPr>
            <a:lvl5pPr marL="1828800" indent="0" algn="ctr" rtl="0" eaLnBrk="1" fontAlgn="base" hangingPunct="1">
              <a:spcBef>
                <a:spcPct val="20000"/>
              </a:spcBef>
              <a:spcAft>
                <a:spcPct val="0"/>
              </a:spcAft>
              <a:buClr>
                <a:srgbClr val="3A65BC"/>
              </a:buClr>
              <a:buNone/>
              <a:defRPr sz="2000">
                <a:solidFill>
                  <a:schemeClr val="tx1"/>
                </a:solidFill>
                <a:latin typeface="+mn-lt"/>
                <a:ea typeface="+mn-ea"/>
                <a:cs typeface="宋体" charset="-122"/>
              </a:defRPr>
            </a:lvl5pPr>
            <a:lvl6pPr marL="2286000" indent="0" algn="ctr" rtl="0" eaLnBrk="1" fontAlgn="base" hangingPunct="1">
              <a:spcBef>
                <a:spcPct val="20000"/>
              </a:spcBef>
              <a:spcAft>
                <a:spcPct val="0"/>
              </a:spcAft>
              <a:buClr>
                <a:srgbClr val="3A65BC"/>
              </a:buClr>
              <a:buNone/>
              <a:defRPr sz="2000">
                <a:solidFill>
                  <a:schemeClr val="tx1"/>
                </a:solidFill>
                <a:latin typeface="+mn-lt"/>
                <a:ea typeface="+mn-ea"/>
              </a:defRPr>
            </a:lvl6pPr>
            <a:lvl7pPr marL="2743200" indent="0" algn="ctr" rtl="0" eaLnBrk="1" fontAlgn="base" hangingPunct="1">
              <a:spcBef>
                <a:spcPct val="20000"/>
              </a:spcBef>
              <a:spcAft>
                <a:spcPct val="0"/>
              </a:spcAft>
              <a:buClr>
                <a:srgbClr val="3A65BC"/>
              </a:buClr>
              <a:buNone/>
              <a:defRPr sz="2000">
                <a:solidFill>
                  <a:schemeClr val="tx1"/>
                </a:solidFill>
                <a:latin typeface="+mn-lt"/>
                <a:ea typeface="+mn-ea"/>
              </a:defRPr>
            </a:lvl7pPr>
            <a:lvl8pPr marL="3200400" indent="0" algn="ctr" rtl="0" eaLnBrk="1" fontAlgn="base" hangingPunct="1">
              <a:spcBef>
                <a:spcPct val="20000"/>
              </a:spcBef>
              <a:spcAft>
                <a:spcPct val="0"/>
              </a:spcAft>
              <a:buClr>
                <a:srgbClr val="3A65BC"/>
              </a:buClr>
              <a:buNone/>
              <a:defRPr sz="2000">
                <a:solidFill>
                  <a:schemeClr val="tx1"/>
                </a:solidFill>
                <a:latin typeface="+mn-lt"/>
                <a:ea typeface="+mn-ea"/>
              </a:defRPr>
            </a:lvl8pPr>
            <a:lvl9pPr marL="3657600" indent="0" algn="ctr" rtl="0" eaLnBrk="1" fontAlgn="base" hangingPunct="1">
              <a:spcBef>
                <a:spcPct val="20000"/>
              </a:spcBef>
              <a:spcAft>
                <a:spcPct val="0"/>
              </a:spcAft>
              <a:buClr>
                <a:srgbClr val="3A65BC"/>
              </a:buClr>
              <a:buNone/>
              <a:defRPr sz="2000">
                <a:solidFill>
                  <a:schemeClr val="tx1"/>
                </a:solidFill>
                <a:latin typeface="+mn-lt"/>
                <a:ea typeface="+mn-ea"/>
              </a:defRPr>
            </a:lvl9pPr>
          </a:lstStyle>
          <a:p>
            <a:pPr>
              <a:lnSpc>
                <a:spcPct val="90000"/>
              </a:lnSpc>
              <a:defRPr/>
            </a:pPr>
            <a:r>
              <a:rPr lang="en-US" b="1" dirty="0" smtClean="0">
                <a:cs typeface="Times New Roman"/>
              </a:rPr>
              <a:t>Olufikayo S. Adetunji</a:t>
            </a:r>
            <a:endParaRPr lang="en-US" sz="3600" b="1" baseline="30000" dirty="0" smtClean="0">
              <a:solidFill>
                <a:srgbClr val="3A65BC"/>
              </a:solidFill>
              <a:cs typeface="Times New Roman"/>
            </a:endParaRPr>
          </a:p>
          <a:p>
            <a:pPr>
              <a:lnSpc>
                <a:spcPct val="90000"/>
              </a:lnSpc>
              <a:defRPr/>
            </a:pPr>
            <a:endParaRPr lang="en-US" sz="1800" dirty="0" smtClean="0">
              <a:cs typeface="Times New Roman"/>
            </a:endParaRPr>
          </a:p>
          <a:p>
            <a:pPr>
              <a:lnSpc>
                <a:spcPct val="90000"/>
              </a:lnSpc>
              <a:defRPr/>
            </a:pPr>
            <a:r>
              <a:rPr lang="en-US" sz="2000" dirty="0" smtClean="0">
                <a:cs typeface="Times New Roman"/>
              </a:rPr>
              <a:t>Constraint Systems Laboratory</a:t>
            </a:r>
          </a:p>
          <a:p>
            <a:pPr>
              <a:lnSpc>
                <a:spcPct val="90000"/>
              </a:lnSpc>
              <a:defRPr/>
            </a:pPr>
            <a:r>
              <a:rPr lang="en-US" sz="2000" dirty="0" smtClean="0">
                <a:cs typeface="Times New Roman"/>
              </a:rPr>
              <a:t>Department of Computer Science &amp; Engineering</a:t>
            </a:r>
          </a:p>
          <a:p>
            <a:pPr>
              <a:lnSpc>
                <a:spcPct val="90000"/>
              </a:lnSpc>
              <a:defRPr/>
            </a:pPr>
            <a:r>
              <a:rPr lang="en-US" sz="2000" dirty="0" smtClean="0">
                <a:cs typeface="Times New Roman"/>
              </a:rPr>
              <a:t>University of Nebraska-Lincoln</a:t>
            </a:r>
          </a:p>
        </p:txBody>
      </p:sp>
    </p:spTree>
    <p:extLst>
      <p:ext uri="{BB962C8B-B14F-4D97-AF65-F5344CB8AC3E}">
        <p14:creationId xmlns:p14="http://schemas.microsoft.com/office/powerpoint/2010/main" val="29104227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8005763" algn="r"/>
              </a:tabLst>
            </a:pPr>
            <a:r>
              <a:rPr lang="en-US" dirty="0" smtClean="0">
                <a:latin typeface="+mn-lt"/>
                <a:cs typeface="Times New Roman"/>
              </a:rPr>
              <a:t>STR2	</a:t>
            </a:r>
            <a:r>
              <a:rPr lang="en-US" sz="2400" b="0" dirty="0" smtClean="0">
                <a:solidFill>
                  <a:srgbClr val="FF6600"/>
                </a:solidFill>
              </a:rPr>
              <a:t>[</a:t>
            </a:r>
            <a:r>
              <a:rPr lang="en-US" sz="2400" b="0" dirty="0" err="1">
                <a:solidFill>
                  <a:srgbClr val="FF6600"/>
                </a:solidFill>
              </a:rPr>
              <a:t>Lecoutre</a:t>
            </a:r>
            <a:r>
              <a:rPr lang="en-US" sz="2400" b="0" dirty="0">
                <a:solidFill>
                  <a:srgbClr val="FF6600"/>
                </a:solidFill>
              </a:rPr>
              <a:t>, 2011</a:t>
            </a:r>
            <a:r>
              <a:rPr lang="en-US" sz="2400" b="0" dirty="0" smtClean="0">
                <a:solidFill>
                  <a:srgbClr val="FF6600"/>
                </a:solidFill>
              </a:rPr>
              <a:t>]</a:t>
            </a:r>
            <a:endParaRPr lang="en-US" sz="2400" b="0" dirty="0">
              <a:latin typeface="+mn-lt"/>
              <a:cs typeface="Times New Roman"/>
            </a:endParaRPr>
          </a:p>
        </p:txBody>
      </p:sp>
      <p:sp>
        <p:nvSpPr>
          <p:cNvPr id="3" name="Content Placeholder 2"/>
          <p:cNvSpPr>
            <a:spLocks noGrp="1"/>
          </p:cNvSpPr>
          <p:nvPr>
            <p:ph idx="1"/>
          </p:nvPr>
        </p:nvSpPr>
        <p:spPr>
          <a:xfrm>
            <a:off x="533400" y="1461264"/>
            <a:ext cx="5615152" cy="4525962"/>
          </a:xfrm>
        </p:spPr>
        <p:txBody>
          <a:bodyPr/>
          <a:lstStyle/>
          <a:p>
            <a:pPr marL="0" indent="0">
              <a:buNone/>
            </a:pPr>
            <a:r>
              <a:rPr lang="en-US" sz="2400" dirty="0" smtClean="0">
                <a:cs typeface="Times New Roman"/>
              </a:rPr>
              <a:t>Improves on STR1 in two ways:</a:t>
            </a:r>
          </a:p>
          <a:p>
            <a:pPr marL="514350" indent="-457200">
              <a:buFont typeface="+mj-ea"/>
              <a:buAutoNum type="circleNumDbPlain"/>
            </a:pPr>
            <a:r>
              <a:rPr lang="en-US" sz="2000" dirty="0" smtClean="0">
                <a:cs typeface="Times New Roman"/>
              </a:rPr>
              <a:t>Stops iterating over the tuples of a constraint table, as soon as all the values in the variable of the scope of the constraint are found to be supported</a:t>
            </a:r>
          </a:p>
          <a:p>
            <a:pPr marL="514350" indent="-457200">
              <a:buFont typeface="+mj-ea"/>
              <a:buAutoNum type="circleNumDbPlain"/>
            </a:pPr>
            <a:r>
              <a:rPr lang="en-US" sz="2000" dirty="0" smtClean="0">
                <a:cs typeface="Times New Roman"/>
              </a:rPr>
              <a:t>If the </a:t>
            </a:r>
            <a:r>
              <a:rPr lang="en-US" sz="2000" dirty="0">
                <a:cs typeface="Times New Roman"/>
              </a:rPr>
              <a:t>domain of a variable has not changed between two </a:t>
            </a:r>
            <a:r>
              <a:rPr lang="en-US" sz="2000" dirty="0" smtClean="0">
                <a:cs typeface="Times New Roman"/>
              </a:rPr>
              <a:t>subsequent </a:t>
            </a:r>
            <a:r>
              <a:rPr lang="en-US" sz="2000" dirty="0">
                <a:cs typeface="Times New Roman"/>
              </a:rPr>
              <a:t>consistency calls on a constraint on that variable, then the values in the </a:t>
            </a:r>
            <a:r>
              <a:rPr lang="en-US" sz="2000" dirty="0" smtClean="0">
                <a:cs typeface="Times New Roman"/>
              </a:rPr>
              <a:t>variable’s </a:t>
            </a:r>
            <a:r>
              <a:rPr lang="en-US" sz="2000" dirty="0">
                <a:cs typeface="Times New Roman"/>
              </a:rPr>
              <a:t>domain are guaranteed to be GAC by the first call and need not be checked at the second </a:t>
            </a:r>
            <a:r>
              <a:rPr lang="en-US" sz="2000" dirty="0" smtClean="0">
                <a:cs typeface="Times New Roman"/>
              </a:rPr>
              <a:t>call</a:t>
            </a:r>
            <a:endParaRPr lang="en-US" sz="2000" dirty="0">
              <a:cs typeface="Times New Roman"/>
            </a:endParaRPr>
          </a:p>
          <a:p>
            <a:pPr lvl="1"/>
            <a:endParaRPr lang="en-US" sz="1400" dirty="0">
              <a:cs typeface="Times New Roman"/>
            </a:endParaRPr>
          </a:p>
          <a:p>
            <a:pPr lvl="1"/>
            <a:endParaRPr lang="en-US" sz="1400" dirty="0">
              <a:cs typeface="Times New Roman"/>
            </a:endParaRPr>
          </a:p>
          <a:p>
            <a:pPr lvl="1"/>
            <a:endParaRPr lang="en-US" sz="1800" dirty="0" smtClean="0">
              <a:cs typeface="Times New Roman"/>
            </a:endParaRPr>
          </a:p>
          <a:p>
            <a:pPr lvl="1"/>
            <a:endParaRPr lang="en-US" sz="1800" dirty="0">
              <a:cs typeface="Times New Roman"/>
            </a:endParaRPr>
          </a:p>
          <a:p>
            <a:pPr lvl="1"/>
            <a:endParaRPr lang="en-US" sz="1800" dirty="0">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10</a:t>
            </a:fld>
            <a:endParaRPr lang="en-US"/>
          </a:p>
        </p:txBody>
      </p:sp>
      <p:sp>
        <p:nvSpPr>
          <p:cNvPr id="10" name="Oval 9"/>
          <p:cNvSpPr/>
          <p:nvPr/>
        </p:nvSpPr>
        <p:spPr>
          <a:xfrm>
            <a:off x="6873459" y="1312361"/>
            <a:ext cx="1600200" cy="411480"/>
          </a:xfrm>
          <a:prstGeom prst="ellipse">
            <a:avLst/>
          </a:prstGeom>
          <a:solidFill>
            <a:srgbClr val="FFFFFF"/>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45720" rtlCol="0" anchor="ctr"/>
          <a:lstStyle/>
          <a:p>
            <a:pPr algn="ctr"/>
            <a:r>
              <a:rPr lang="en-US" sz="2400" dirty="0" smtClean="0">
                <a:solidFill>
                  <a:srgbClr val="000000"/>
                </a:solidFill>
                <a:latin typeface="Times New Roman"/>
                <a:cs typeface="Times New Roman"/>
              </a:rPr>
              <a:t>{2,3,4}</a:t>
            </a:r>
          </a:p>
        </p:txBody>
      </p:sp>
      <p:sp>
        <p:nvSpPr>
          <p:cNvPr id="11" name="TextBox 10"/>
          <p:cNvSpPr txBox="1"/>
          <p:nvPr/>
        </p:nvSpPr>
        <p:spPr>
          <a:xfrm>
            <a:off x="6320508" y="1200621"/>
            <a:ext cx="465384"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x</a:t>
            </a:r>
            <a:r>
              <a:rPr lang="en-US" sz="2800" i="1" baseline="-25000" dirty="0" smtClean="0">
                <a:latin typeface="Times New Roman" pitchFamily="18" charset="0"/>
                <a:cs typeface="Times New Roman" pitchFamily="18" charset="0"/>
              </a:rPr>
              <a:t>i</a:t>
            </a:r>
            <a:r>
              <a:rPr lang="en-US" dirty="0" smtClean="0">
                <a:cs typeface="Times New Roman"/>
              </a:rPr>
              <a:t> </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507023908"/>
              </p:ext>
            </p:extLst>
          </p:nvPr>
        </p:nvGraphicFramePr>
        <p:xfrm>
          <a:off x="6881081" y="1833503"/>
          <a:ext cx="986118" cy="3785150"/>
        </p:xfrm>
        <a:graphic>
          <a:graphicData uri="http://schemas.openxmlformats.org/drawingml/2006/table">
            <a:tbl>
              <a:tblPr firstRow="1" bandRow="1">
                <a:tableStyleId>{5C22544A-7EE6-4342-B048-85BDC9FD1C3A}</a:tableStyleId>
              </a:tblPr>
              <a:tblGrid>
                <a:gridCol w="328706"/>
                <a:gridCol w="328706"/>
                <a:gridCol w="328706"/>
              </a:tblGrid>
              <a:tr h="338891">
                <a:tc>
                  <a:txBody>
                    <a:bodyPr/>
                    <a:lstStyle/>
                    <a:p>
                      <a:pPr algn="r"/>
                      <a:endParaRPr lang="en-US" sz="2000" b="0" i="0" dirty="0">
                        <a:solidFill>
                          <a:schemeClr val="tx1"/>
                        </a:solidFill>
                        <a:latin typeface="Times New Roman"/>
                        <a:cs typeface="Times New Roman"/>
                      </a:endParaRPr>
                    </a:p>
                  </a:txBody>
                  <a:tcPr marL="0" marR="0" marT="0" marB="0">
                    <a:lnR w="12700" cap="flat" cmpd="sng" algn="ctr">
                      <a:noFill/>
                      <a:prstDash val="solid"/>
                      <a:round/>
                      <a:headEnd type="none" w="med" len="med"/>
                      <a:tailEnd type="none" w="med" len="med"/>
                    </a:ln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i="1" dirty="0" smtClean="0">
                          <a:solidFill>
                            <a:srgbClr val="000000"/>
                          </a:solidFill>
                          <a:latin typeface="Times New Roman"/>
                          <a:cs typeface="Times New Roman"/>
                        </a:rPr>
                        <a:t>x</a:t>
                      </a:r>
                      <a:r>
                        <a:rPr lang="en-US" sz="2000" b="0" i="1" baseline="-25000" dirty="0" smtClean="0">
                          <a:solidFill>
                            <a:srgbClr val="000000"/>
                          </a:solidFill>
                          <a:latin typeface="Times New Roman"/>
                          <a:cs typeface="Times New Roman"/>
                        </a:rPr>
                        <a:t>i</a:t>
                      </a:r>
                      <a:endParaRPr lang="en-US" sz="2000" b="0" i="1" dirty="0" smtClean="0">
                        <a:solidFill>
                          <a:srgbClr val="000000"/>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i="1" dirty="0" err="1" smtClean="0">
                          <a:solidFill>
                            <a:srgbClr val="000000"/>
                          </a:solidFill>
                          <a:latin typeface="Times New Roman"/>
                          <a:cs typeface="Times New Roman"/>
                        </a:rPr>
                        <a:t>x</a:t>
                      </a:r>
                      <a:r>
                        <a:rPr lang="en-US" sz="2000" b="0" i="1" baseline="-25000" dirty="0" err="1" smtClean="0">
                          <a:solidFill>
                            <a:srgbClr val="000000"/>
                          </a:solidFill>
                          <a:latin typeface="Times New Roman"/>
                          <a:cs typeface="Times New Roman"/>
                        </a:rPr>
                        <a:t>j</a:t>
                      </a:r>
                      <a:endParaRPr lang="en-US" sz="2000" b="0" i="1" dirty="0" smtClean="0">
                        <a:solidFill>
                          <a:srgbClr val="000000"/>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338891">
                <a:tc>
                  <a:txBody>
                    <a:bodyPr/>
                    <a:lstStyle/>
                    <a:p>
                      <a:pPr algn="ctr"/>
                      <a:r>
                        <a:rPr lang="en-US" sz="2000" b="0" i="0" dirty="0" smtClean="0">
                          <a:solidFill>
                            <a:srgbClr val="000000"/>
                          </a:solidFill>
                          <a:latin typeface="Times New Roman"/>
                          <a:cs typeface="Times New Roman"/>
                        </a:rPr>
                        <a:t>0</a:t>
                      </a:r>
                      <a:endParaRPr lang="en-US" sz="20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2000" b="0" i="0" dirty="0" smtClean="0">
                          <a:solidFill>
                            <a:srgbClr val="000000"/>
                          </a:solidFill>
                          <a:latin typeface="Times New Roman"/>
                          <a:cs typeface="Times New Roman"/>
                        </a:rPr>
                        <a:t>2</a:t>
                      </a:r>
                      <a:endParaRPr lang="en-US" sz="20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0" i="0" dirty="0" smtClean="0">
                          <a:solidFill>
                            <a:srgbClr val="000000"/>
                          </a:solidFill>
                          <a:latin typeface="Times New Roman"/>
                          <a:cs typeface="Times New Roman"/>
                        </a:rPr>
                        <a:t>1</a:t>
                      </a:r>
                      <a:endParaRPr lang="en-US" sz="20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38891">
                <a:tc>
                  <a:txBody>
                    <a:bodyPr/>
                    <a:lstStyle/>
                    <a:p>
                      <a:pPr algn="ctr"/>
                      <a:r>
                        <a:rPr lang="en-US" sz="2000" b="0" i="0" dirty="0" smtClean="0">
                          <a:solidFill>
                            <a:srgbClr val="000000"/>
                          </a:solidFill>
                          <a:latin typeface="Times New Roman"/>
                          <a:cs typeface="Times New Roman"/>
                        </a:rPr>
                        <a:t>1</a:t>
                      </a:r>
                      <a:endParaRPr lang="en-US" sz="20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2000" b="0" i="0" dirty="0" smtClean="0">
                          <a:solidFill>
                            <a:srgbClr val="000000"/>
                          </a:solidFill>
                          <a:latin typeface="Times New Roman"/>
                          <a:cs typeface="Times New Roman"/>
                        </a:rPr>
                        <a:t>3</a:t>
                      </a:r>
                      <a:endParaRPr lang="en-US" sz="20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0" i="0" dirty="0" smtClean="0">
                          <a:solidFill>
                            <a:srgbClr val="000000"/>
                          </a:solidFill>
                          <a:latin typeface="Times New Roman"/>
                          <a:cs typeface="Times New Roman"/>
                        </a:rPr>
                        <a:t>1</a:t>
                      </a:r>
                      <a:endParaRPr lang="en-US" sz="20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38891">
                <a:tc>
                  <a:txBody>
                    <a:bodyPr/>
                    <a:lstStyle/>
                    <a:p>
                      <a:pPr algn="ctr"/>
                      <a:r>
                        <a:rPr lang="en-US" sz="2000" b="0" i="0" dirty="0" smtClean="0">
                          <a:solidFill>
                            <a:srgbClr val="000000"/>
                          </a:solidFill>
                          <a:latin typeface="Times New Roman"/>
                          <a:cs typeface="Times New Roman"/>
                        </a:rPr>
                        <a:t>2</a:t>
                      </a:r>
                      <a:endParaRPr lang="en-US" sz="20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2000" b="0" i="0" dirty="0" smtClean="0">
                          <a:solidFill>
                            <a:srgbClr val="000000"/>
                          </a:solidFill>
                          <a:latin typeface="Times New Roman"/>
                          <a:cs typeface="Times New Roman"/>
                        </a:rPr>
                        <a:t>3</a:t>
                      </a:r>
                      <a:endParaRPr lang="en-US" sz="20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0" i="0" dirty="0" smtClean="0">
                          <a:solidFill>
                            <a:srgbClr val="000000"/>
                          </a:solidFill>
                          <a:latin typeface="Times New Roman"/>
                          <a:cs typeface="Times New Roman"/>
                        </a:rPr>
                        <a:t>2</a:t>
                      </a:r>
                      <a:endParaRPr lang="en-US" sz="20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38891">
                <a:tc>
                  <a:txBody>
                    <a:bodyPr/>
                    <a:lstStyle/>
                    <a:p>
                      <a:pPr algn="ctr"/>
                      <a:r>
                        <a:rPr lang="en-US" sz="2000" b="0" i="0" dirty="0" smtClean="0">
                          <a:solidFill>
                            <a:srgbClr val="000000"/>
                          </a:solidFill>
                          <a:latin typeface="Times New Roman"/>
                          <a:cs typeface="Times New Roman"/>
                        </a:rPr>
                        <a:t>3</a:t>
                      </a:r>
                      <a:endParaRPr lang="en-US" sz="20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2000" b="0" i="0" dirty="0" smtClean="0">
                          <a:solidFill>
                            <a:srgbClr val="000000"/>
                          </a:solidFill>
                          <a:latin typeface="Times New Roman"/>
                          <a:cs typeface="Times New Roman"/>
                        </a:rPr>
                        <a:t>4</a:t>
                      </a:r>
                      <a:endParaRPr lang="en-US" sz="20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0" i="0" dirty="0" smtClean="0">
                          <a:solidFill>
                            <a:srgbClr val="000000"/>
                          </a:solidFill>
                          <a:latin typeface="Times New Roman"/>
                          <a:cs typeface="Times New Roman"/>
                        </a:rPr>
                        <a:t>1</a:t>
                      </a:r>
                      <a:endParaRPr lang="en-US" sz="20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38891">
                <a:tc>
                  <a:txBody>
                    <a:bodyPr/>
                    <a:lstStyle/>
                    <a:p>
                      <a:pPr algn="ctr"/>
                      <a:r>
                        <a:rPr lang="en-US" sz="2000" b="0" i="0" dirty="0" smtClean="0">
                          <a:solidFill>
                            <a:srgbClr val="000000"/>
                          </a:solidFill>
                          <a:latin typeface="Times New Roman"/>
                          <a:cs typeface="Times New Roman"/>
                        </a:rPr>
                        <a:t>4</a:t>
                      </a:r>
                      <a:endParaRPr lang="en-US" sz="20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2000" b="0" i="0" dirty="0" smtClean="0">
                          <a:solidFill>
                            <a:srgbClr val="000000"/>
                          </a:solidFill>
                          <a:latin typeface="Times New Roman"/>
                          <a:cs typeface="Times New Roman"/>
                        </a:rPr>
                        <a:t>4</a:t>
                      </a:r>
                      <a:endParaRPr lang="en-US" sz="20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0" i="0" dirty="0" smtClean="0">
                          <a:solidFill>
                            <a:srgbClr val="000000"/>
                          </a:solidFill>
                          <a:latin typeface="Times New Roman"/>
                          <a:cs typeface="Times New Roman"/>
                        </a:rPr>
                        <a:t>2</a:t>
                      </a:r>
                      <a:endParaRPr lang="en-US" sz="20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38891">
                <a:tc>
                  <a:txBody>
                    <a:bodyPr/>
                    <a:lstStyle/>
                    <a:p>
                      <a:pPr algn="ctr"/>
                      <a:r>
                        <a:rPr lang="en-US" sz="2000" b="0" i="0" dirty="0" smtClean="0">
                          <a:solidFill>
                            <a:srgbClr val="000000"/>
                          </a:solidFill>
                          <a:latin typeface="Times New Roman"/>
                          <a:cs typeface="Times New Roman"/>
                        </a:rPr>
                        <a:t>5</a:t>
                      </a:r>
                      <a:endParaRPr lang="en-US" sz="20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2000" b="0" i="0" dirty="0" smtClean="0">
                          <a:solidFill>
                            <a:srgbClr val="000000"/>
                          </a:solidFill>
                          <a:latin typeface="Times New Roman"/>
                          <a:cs typeface="Times New Roman"/>
                        </a:rPr>
                        <a:t>4</a:t>
                      </a:r>
                      <a:endParaRPr lang="en-US" sz="20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0" i="0" dirty="0" smtClean="0">
                          <a:solidFill>
                            <a:srgbClr val="000000"/>
                          </a:solidFill>
                          <a:latin typeface="Times New Roman"/>
                          <a:cs typeface="Times New Roman"/>
                        </a:rPr>
                        <a:t>3</a:t>
                      </a:r>
                      <a:endParaRPr lang="en-US" sz="20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38891">
                <a:tc>
                  <a:txBody>
                    <a:bodyPr/>
                    <a:lstStyle/>
                    <a:p>
                      <a:pPr algn="ctr"/>
                      <a:r>
                        <a:rPr lang="en-US" sz="2000" b="0" i="0" dirty="0" smtClean="0">
                          <a:solidFill>
                            <a:srgbClr val="000000"/>
                          </a:solidFill>
                          <a:latin typeface="Times New Roman"/>
                          <a:cs typeface="Times New Roman"/>
                        </a:rPr>
                        <a:t>6</a:t>
                      </a:r>
                      <a:endParaRPr lang="en-US" sz="20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2000" b="0" i="0" dirty="0" smtClean="0">
                          <a:solidFill>
                            <a:srgbClr val="000000"/>
                          </a:solidFill>
                          <a:latin typeface="Times New Roman"/>
                          <a:cs typeface="Times New Roman"/>
                        </a:rPr>
                        <a:t>2</a:t>
                      </a:r>
                      <a:endParaRPr lang="en-US" sz="20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0" i="0" dirty="0" smtClean="0">
                          <a:solidFill>
                            <a:srgbClr val="000000"/>
                          </a:solidFill>
                          <a:latin typeface="Times New Roman"/>
                          <a:cs typeface="Times New Roman"/>
                        </a:rPr>
                        <a:t>2</a:t>
                      </a:r>
                      <a:endParaRPr lang="en-US" sz="20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38891">
                <a:tc>
                  <a:txBody>
                    <a:bodyPr/>
                    <a:lstStyle/>
                    <a:p>
                      <a:pPr algn="ctr"/>
                      <a:r>
                        <a:rPr lang="en-US" sz="2000" b="0" i="0" dirty="0" smtClean="0">
                          <a:solidFill>
                            <a:srgbClr val="000000"/>
                          </a:solidFill>
                          <a:latin typeface="Times New Roman"/>
                          <a:cs typeface="Times New Roman"/>
                        </a:rPr>
                        <a:t>7</a:t>
                      </a:r>
                      <a:endParaRPr lang="en-US" sz="20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2000" b="0" i="0" dirty="0" smtClean="0">
                          <a:solidFill>
                            <a:srgbClr val="000000"/>
                          </a:solidFill>
                          <a:latin typeface="Times New Roman"/>
                          <a:cs typeface="Times New Roman"/>
                        </a:rPr>
                        <a:t>2</a:t>
                      </a:r>
                      <a:endParaRPr lang="en-US" sz="20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0" i="0" dirty="0" smtClean="0">
                          <a:solidFill>
                            <a:srgbClr val="000000"/>
                          </a:solidFill>
                          <a:latin typeface="Times New Roman"/>
                          <a:cs typeface="Times New Roman"/>
                        </a:rPr>
                        <a:t>5</a:t>
                      </a:r>
                      <a:endParaRPr lang="en-US" sz="20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38891">
                <a:tc>
                  <a:txBody>
                    <a:bodyPr/>
                    <a:lstStyle/>
                    <a:p>
                      <a:pPr algn="ctr"/>
                      <a:r>
                        <a:rPr lang="en-US" sz="2000" b="0" i="0" dirty="0" smtClean="0">
                          <a:solidFill>
                            <a:srgbClr val="000000"/>
                          </a:solidFill>
                          <a:latin typeface="Times New Roman"/>
                          <a:cs typeface="Times New Roman"/>
                        </a:rPr>
                        <a:t>8</a:t>
                      </a:r>
                      <a:endParaRPr lang="en-US" sz="20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2000" b="0" i="0" dirty="0" smtClean="0">
                          <a:solidFill>
                            <a:srgbClr val="000000"/>
                          </a:solidFill>
                          <a:latin typeface="Times New Roman"/>
                          <a:cs typeface="Times New Roman"/>
                        </a:rPr>
                        <a:t>3</a:t>
                      </a:r>
                      <a:endParaRPr lang="en-US" sz="20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0" i="0" dirty="0" smtClean="0">
                          <a:solidFill>
                            <a:srgbClr val="000000"/>
                          </a:solidFill>
                          <a:latin typeface="Times New Roman"/>
                          <a:cs typeface="Times New Roman"/>
                        </a:rPr>
                        <a:t>4</a:t>
                      </a:r>
                      <a:endParaRPr lang="en-US" sz="20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38891">
                <a:tc>
                  <a:txBody>
                    <a:bodyPr/>
                    <a:lstStyle/>
                    <a:p>
                      <a:pPr algn="ctr"/>
                      <a:r>
                        <a:rPr lang="en-US" sz="2000" b="0" i="0" dirty="0" smtClean="0">
                          <a:solidFill>
                            <a:srgbClr val="000000"/>
                          </a:solidFill>
                          <a:latin typeface="Times New Roman"/>
                          <a:cs typeface="Times New Roman"/>
                        </a:rPr>
                        <a:t>9</a:t>
                      </a:r>
                      <a:endParaRPr lang="en-US" sz="20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2000" b="0" i="0" dirty="0" smtClean="0">
                          <a:solidFill>
                            <a:srgbClr val="000000"/>
                          </a:solidFill>
                          <a:latin typeface="Times New Roman"/>
                          <a:cs typeface="Times New Roman"/>
                        </a:rPr>
                        <a:t>4</a:t>
                      </a:r>
                      <a:endParaRPr lang="en-US" sz="20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0" i="0" dirty="0" smtClean="0">
                          <a:solidFill>
                            <a:srgbClr val="000000"/>
                          </a:solidFill>
                          <a:latin typeface="Times New Roman"/>
                          <a:cs typeface="Times New Roman"/>
                        </a:rPr>
                        <a:t>4</a:t>
                      </a:r>
                      <a:endParaRPr lang="en-US" sz="20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760357393"/>
              </p:ext>
            </p:extLst>
          </p:nvPr>
        </p:nvGraphicFramePr>
        <p:xfrm>
          <a:off x="6881081" y="3585307"/>
          <a:ext cx="986118" cy="2033346"/>
        </p:xfrm>
        <a:graphic>
          <a:graphicData uri="http://schemas.openxmlformats.org/drawingml/2006/table">
            <a:tbl>
              <a:tblPr firstRow="1" bandRow="1">
                <a:tableStyleId>{5C22544A-7EE6-4342-B048-85BDC9FD1C3A}</a:tableStyleId>
              </a:tblPr>
              <a:tblGrid>
                <a:gridCol w="328706"/>
                <a:gridCol w="328706"/>
                <a:gridCol w="328706"/>
              </a:tblGrid>
              <a:tr h="338891">
                <a:tc>
                  <a:txBody>
                    <a:bodyPr/>
                    <a:lstStyle/>
                    <a:p>
                      <a:pPr algn="ctr"/>
                      <a:r>
                        <a:rPr lang="en-US" sz="2000" b="0" i="0" dirty="0" smtClean="0">
                          <a:solidFill>
                            <a:schemeClr val="bg1">
                              <a:lumMod val="65000"/>
                            </a:schemeClr>
                          </a:solidFill>
                          <a:latin typeface="Times New Roman"/>
                          <a:cs typeface="Times New Roman"/>
                        </a:rPr>
                        <a:t>4</a:t>
                      </a:r>
                      <a:endParaRPr lang="en-US" sz="2000" b="0" i="0" dirty="0">
                        <a:solidFill>
                          <a:schemeClr val="bg1">
                            <a:lumMod val="65000"/>
                          </a:schemeClr>
                        </a:solidFill>
                        <a:latin typeface="Times New Roman"/>
                        <a:cs typeface="Times New Roman"/>
                      </a:endParaRPr>
                    </a:p>
                  </a:txBody>
                  <a:tcPr marL="0" marR="0" marT="0" marB="0">
                    <a:lnR w="6350" cap="flat" cmpd="sng" algn="ctr">
                      <a:solidFill>
                        <a:srgbClr val="FFFFFF">
                          <a:lumMod val="65000"/>
                        </a:srgbClr>
                      </a:solidFill>
                      <a:prstDash val="solid"/>
                      <a:round/>
                      <a:headEnd type="none" w="med" len="med"/>
                      <a:tailEnd type="none" w="med" len="med"/>
                    </a:lnR>
                    <a:solidFill>
                      <a:schemeClr val="bg1"/>
                    </a:solidFill>
                  </a:tcPr>
                </a:tc>
                <a:tc>
                  <a:txBody>
                    <a:bodyPr/>
                    <a:lstStyle/>
                    <a:p>
                      <a:pPr algn="ctr"/>
                      <a:r>
                        <a:rPr lang="en-US" sz="2000" b="0" i="0" dirty="0" smtClean="0">
                          <a:solidFill>
                            <a:schemeClr val="bg1">
                              <a:lumMod val="65000"/>
                            </a:schemeClr>
                          </a:solidFill>
                          <a:latin typeface="Times New Roman"/>
                          <a:cs typeface="Times New Roman"/>
                        </a:rPr>
                        <a:t>4</a:t>
                      </a:r>
                      <a:endParaRPr lang="en-US" sz="2000" b="0" i="0" dirty="0">
                        <a:solidFill>
                          <a:schemeClr val="bg1">
                            <a:lumMod val="65000"/>
                          </a:schemeClr>
                        </a:solidFill>
                        <a:latin typeface="Times New Roman"/>
                        <a:cs typeface="Times New Roman"/>
                      </a:endParaRPr>
                    </a:p>
                  </a:txBody>
                  <a:tcPr marL="0" marR="0" marT="0" marB="0">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solidFill>
                      <a:schemeClr val="bg1"/>
                    </a:solidFill>
                  </a:tcPr>
                </a:tc>
                <a:tc>
                  <a:txBody>
                    <a:bodyPr/>
                    <a:lstStyle/>
                    <a:p>
                      <a:pPr algn="ctr"/>
                      <a:r>
                        <a:rPr lang="en-US" sz="2000" b="0" i="0" dirty="0" smtClean="0">
                          <a:solidFill>
                            <a:schemeClr val="bg1">
                              <a:lumMod val="65000"/>
                            </a:schemeClr>
                          </a:solidFill>
                          <a:latin typeface="Times New Roman"/>
                          <a:cs typeface="Times New Roman"/>
                        </a:rPr>
                        <a:t>2</a:t>
                      </a:r>
                      <a:endParaRPr lang="en-US" sz="2000" b="0" i="0" dirty="0">
                        <a:solidFill>
                          <a:schemeClr val="bg1">
                            <a:lumMod val="65000"/>
                          </a:schemeClr>
                        </a:solidFill>
                        <a:latin typeface="Times New Roman"/>
                        <a:cs typeface="Times New Roman"/>
                      </a:endParaRPr>
                    </a:p>
                  </a:txBody>
                  <a:tcPr marL="0" marR="0" marT="0" marB="0">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solidFill>
                      <a:schemeClr val="bg1"/>
                    </a:solidFill>
                  </a:tcPr>
                </a:tc>
              </a:tr>
              <a:tr h="338891">
                <a:tc>
                  <a:txBody>
                    <a:bodyPr/>
                    <a:lstStyle/>
                    <a:p>
                      <a:pPr algn="ctr"/>
                      <a:r>
                        <a:rPr lang="en-US" sz="2000" b="0" i="0" dirty="0" smtClean="0">
                          <a:solidFill>
                            <a:schemeClr val="bg1">
                              <a:lumMod val="65000"/>
                            </a:schemeClr>
                          </a:solidFill>
                          <a:latin typeface="Times New Roman"/>
                          <a:cs typeface="Times New Roman"/>
                        </a:rPr>
                        <a:t>5</a:t>
                      </a:r>
                      <a:endParaRPr lang="en-US" sz="2000" b="0" i="0" dirty="0">
                        <a:solidFill>
                          <a:schemeClr val="bg1">
                            <a:lumMod val="65000"/>
                          </a:schemeClr>
                        </a:solidFill>
                        <a:latin typeface="Times New Roman"/>
                        <a:cs typeface="Times New Roman"/>
                      </a:endParaRPr>
                    </a:p>
                  </a:txBody>
                  <a:tcPr marL="0" marR="0" marT="0" marB="0">
                    <a:lnR w="6350" cap="flat" cmpd="sng" algn="ctr">
                      <a:solidFill>
                        <a:srgbClr val="FFFFFF">
                          <a:lumMod val="65000"/>
                        </a:srgbClr>
                      </a:solidFill>
                      <a:prstDash val="solid"/>
                      <a:round/>
                      <a:headEnd type="none" w="med" len="med"/>
                      <a:tailEnd type="none" w="med" len="med"/>
                    </a:lnR>
                    <a:solidFill>
                      <a:schemeClr val="bg1"/>
                    </a:solidFill>
                  </a:tcPr>
                </a:tc>
                <a:tc>
                  <a:txBody>
                    <a:bodyPr/>
                    <a:lstStyle/>
                    <a:p>
                      <a:pPr algn="ctr"/>
                      <a:r>
                        <a:rPr lang="en-US" sz="2000" b="0" i="0" dirty="0" smtClean="0">
                          <a:solidFill>
                            <a:schemeClr val="bg1">
                              <a:lumMod val="65000"/>
                            </a:schemeClr>
                          </a:solidFill>
                          <a:latin typeface="Times New Roman"/>
                          <a:cs typeface="Times New Roman"/>
                        </a:rPr>
                        <a:t>4</a:t>
                      </a:r>
                      <a:endParaRPr lang="en-US" sz="2000" b="0" i="0" dirty="0">
                        <a:solidFill>
                          <a:schemeClr val="bg1">
                            <a:lumMod val="65000"/>
                          </a:schemeClr>
                        </a:solidFill>
                        <a:latin typeface="Times New Roman"/>
                        <a:cs typeface="Times New Roman"/>
                      </a:endParaRPr>
                    </a:p>
                  </a:txBody>
                  <a:tcPr marL="0" marR="0" marT="0" marB="0">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solidFill>
                      <a:schemeClr val="bg1"/>
                    </a:solidFill>
                  </a:tcPr>
                </a:tc>
                <a:tc>
                  <a:txBody>
                    <a:bodyPr/>
                    <a:lstStyle/>
                    <a:p>
                      <a:pPr algn="ctr"/>
                      <a:r>
                        <a:rPr lang="en-US" sz="2000" b="0" i="0" dirty="0" smtClean="0">
                          <a:solidFill>
                            <a:schemeClr val="bg1">
                              <a:lumMod val="65000"/>
                            </a:schemeClr>
                          </a:solidFill>
                          <a:latin typeface="Times New Roman"/>
                          <a:cs typeface="Times New Roman"/>
                        </a:rPr>
                        <a:t>3</a:t>
                      </a:r>
                      <a:endParaRPr lang="en-US" sz="2000" b="0" i="0" dirty="0">
                        <a:solidFill>
                          <a:schemeClr val="bg1">
                            <a:lumMod val="65000"/>
                          </a:schemeClr>
                        </a:solidFill>
                        <a:latin typeface="Times New Roman"/>
                        <a:cs typeface="Times New Roman"/>
                      </a:endParaRPr>
                    </a:p>
                  </a:txBody>
                  <a:tcPr marL="0" marR="0" marT="0" marB="0">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solidFill>
                      <a:schemeClr val="bg1"/>
                    </a:solidFill>
                  </a:tcPr>
                </a:tc>
              </a:tr>
              <a:tr h="338891">
                <a:tc>
                  <a:txBody>
                    <a:bodyPr/>
                    <a:lstStyle/>
                    <a:p>
                      <a:pPr algn="ctr"/>
                      <a:r>
                        <a:rPr lang="en-US" sz="2000" b="0" i="0" dirty="0" smtClean="0">
                          <a:solidFill>
                            <a:schemeClr val="bg1">
                              <a:lumMod val="65000"/>
                            </a:schemeClr>
                          </a:solidFill>
                          <a:latin typeface="Times New Roman"/>
                          <a:cs typeface="Times New Roman"/>
                        </a:rPr>
                        <a:t>6</a:t>
                      </a:r>
                      <a:endParaRPr lang="en-US" sz="2000" b="0" i="0" dirty="0">
                        <a:solidFill>
                          <a:schemeClr val="bg1">
                            <a:lumMod val="65000"/>
                          </a:schemeClr>
                        </a:solidFill>
                        <a:latin typeface="Times New Roman"/>
                        <a:cs typeface="Times New Roman"/>
                      </a:endParaRPr>
                    </a:p>
                  </a:txBody>
                  <a:tcPr marL="0" marR="0" marT="0" marB="0">
                    <a:lnR w="6350" cap="flat" cmpd="sng" algn="ctr">
                      <a:solidFill>
                        <a:srgbClr val="FFFFFF">
                          <a:lumMod val="65000"/>
                        </a:srgbClr>
                      </a:solidFill>
                      <a:prstDash val="solid"/>
                      <a:round/>
                      <a:headEnd type="none" w="med" len="med"/>
                      <a:tailEnd type="none" w="med" len="med"/>
                    </a:lnR>
                    <a:solidFill>
                      <a:schemeClr val="bg1"/>
                    </a:solidFill>
                  </a:tcPr>
                </a:tc>
                <a:tc>
                  <a:txBody>
                    <a:bodyPr/>
                    <a:lstStyle/>
                    <a:p>
                      <a:pPr algn="ctr"/>
                      <a:r>
                        <a:rPr lang="en-US" sz="2000" b="0" i="0" dirty="0" smtClean="0">
                          <a:solidFill>
                            <a:schemeClr val="bg1">
                              <a:lumMod val="65000"/>
                            </a:schemeClr>
                          </a:solidFill>
                          <a:latin typeface="Times New Roman"/>
                          <a:cs typeface="Times New Roman"/>
                        </a:rPr>
                        <a:t>2</a:t>
                      </a:r>
                      <a:endParaRPr lang="en-US" sz="2000" b="0" i="0" dirty="0">
                        <a:solidFill>
                          <a:schemeClr val="bg1">
                            <a:lumMod val="65000"/>
                          </a:schemeClr>
                        </a:solidFill>
                        <a:latin typeface="Times New Roman"/>
                        <a:cs typeface="Times New Roman"/>
                      </a:endParaRPr>
                    </a:p>
                  </a:txBody>
                  <a:tcPr marL="0" marR="0" marT="0" marB="0">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solidFill>
                      <a:schemeClr val="bg1"/>
                    </a:solidFill>
                  </a:tcPr>
                </a:tc>
                <a:tc>
                  <a:txBody>
                    <a:bodyPr/>
                    <a:lstStyle/>
                    <a:p>
                      <a:pPr algn="ctr"/>
                      <a:r>
                        <a:rPr lang="en-US" sz="2000" b="0" i="0" dirty="0" smtClean="0">
                          <a:solidFill>
                            <a:schemeClr val="bg1">
                              <a:lumMod val="65000"/>
                            </a:schemeClr>
                          </a:solidFill>
                          <a:latin typeface="Times New Roman"/>
                          <a:cs typeface="Times New Roman"/>
                        </a:rPr>
                        <a:t>2</a:t>
                      </a:r>
                      <a:endParaRPr lang="en-US" sz="2000" b="0" i="0" dirty="0">
                        <a:solidFill>
                          <a:schemeClr val="bg1">
                            <a:lumMod val="65000"/>
                          </a:schemeClr>
                        </a:solidFill>
                        <a:latin typeface="Times New Roman"/>
                        <a:cs typeface="Times New Roman"/>
                      </a:endParaRPr>
                    </a:p>
                  </a:txBody>
                  <a:tcPr marL="0" marR="0" marT="0" marB="0">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solidFill>
                      <a:schemeClr val="bg1"/>
                    </a:solidFill>
                  </a:tcPr>
                </a:tc>
              </a:tr>
              <a:tr h="338891">
                <a:tc>
                  <a:txBody>
                    <a:bodyPr/>
                    <a:lstStyle/>
                    <a:p>
                      <a:pPr algn="ctr"/>
                      <a:r>
                        <a:rPr lang="en-US" sz="2000" b="0" i="0" dirty="0" smtClean="0">
                          <a:solidFill>
                            <a:schemeClr val="bg1">
                              <a:lumMod val="65000"/>
                            </a:schemeClr>
                          </a:solidFill>
                          <a:latin typeface="Times New Roman"/>
                          <a:cs typeface="Times New Roman"/>
                        </a:rPr>
                        <a:t>7</a:t>
                      </a:r>
                      <a:endParaRPr lang="en-US" sz="2000" b="0" i="0" dirty="0">
                        <a:solidFill>
                          <a:schemeClr val="bg1">
                            <a:lumMod val="65000"/>
                          </a:schemeClr>
                        </a:solidFill>
                        <a:latin typeface="Times New Roman"/>
                        <a:cs typeface="Times New Roman"/>
                      </a:endParaRPr>
                    </a:p>
                  </a:txBody>
                  <a:tcPr marL="0" marR="0" marT="0" marB="0">
                    <a:lnR w="6350" cap="flat" cmpd="sng" algn="ctr">
                      <a:solidFill>
                        <a:srgbClr val="FFFFFF">
                          <a:lumMod val="65000"/>
                        </a:srgbClr>
                      </a:solidFill>
                      <a:prstDash val="solid"/>
                      <a:round/>
                      <a:headEnd type="none" w="med" len="med"/>
                      <a:tailEnd type="none" w="med" len="med"/>
                    </a:lnR>
                    <a:solidFill>
                      <a:schemeClr val="bg1"/>
                    </a:solidFill>
                  </a:tcPr>
                </a:tc>
                <a:tc>
                  <a:txBody>
                    <a:bodyPr/>
                    <a:lstStyle/>
                    <a:p>
                      <a:pPr algn="ctr"/>
                      <a:r>
                        <a:rPr lang="en-US" sz="2000" b="0" i="0" dirty="0" smtClean="0">
                          <a:solidFill>
                            <a:schemeClr val="bg1">
                              <a:lumMod val="65000"/>
                            </a:schemeClr>
                          </a:solidFill>
                          <a:latin typeface="Times New Roman"/>
                          <a:cs typeface="Times New Roman"/>
                        </a:rPr>
                        <a:t>2</a:t>
                      </a:r>
                      <a:endParaRPr lang="en-US" sz="2000" b="0" i="0" dirty="0">
                        <a:solidFill>
                          <a:schemeClr val="bg1">
                            <a:lumMod val="65000"/>
                          </a:schemeClr>
                        </a:solidFill>
                        <a:latin typeface="Times New Roman"/>
                        <a:cs typeface="Times New Roman"/>
                      </a:endParaRPr>
                    </a:p>
                  </a:txBody>
                  <a:tcPr marL="0" marR="0" marT="0" marB="0">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solidFill>
                      <a:schemeClr val="bg1"/>
                    </a:solidFill>
                  </a:tcPr>
                </a:tc>
                <a:tc>
                  <a:txBody>
                    <a:bodyPr/>
                    <a:lstStyle/>
                    <a:p>
                      <a:pPr algn="ctr"/>
                      <a:r>
                        <a:rPr lang="en-US" sz="2000" b="0" i="0" dirty="0" smtClean="0">
                          <a:solidFill>
                            <a:schemeClr val="bg1">
                              <a:lumMod val="65000"/>
                            </a:schemeClr>
                          </a:solidFill>
                          <a:latin typeface="Times New Roman"/>
                          <a:cs typeface="Times New Roman"/>
                        </a:rPr>
                        <a:t>5</a:t>
                      </a:r>
                      <a:endParaRPr lang="en-US" sz="2000" b="0" i="0" dirty="0">
                        <a:solidFill>
                          <a:schemeClr val="bg1">
                            <a:lumMod val="65000"/>
                          </a:schemeClr>
                        </a:solidFill>
                        <a:latin typeface="Times New Roman"/>
                        <a:cs typeface="Times New Roman"/>
                      </a:endParaRPr>
                    </a:p>
                  </a:txBody>
                  <a:tcPr marL="0" marR="0" marT="0" marB="0">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solidFill>
                      <a:schemeClr val="bg1"/>
                    </a:solidFill>
                  </a:tcPr>
                </a:tc>
              </a:tr>
              <a:tr h="338891">
                <a:tc>
                  <a:txBody>
                    <a:bodyPr/>
                    <a:lstStyle/>
                    <a:p>
                      <a:pPr algn="ctr"/>
                      <a:r>
                        <a:rPr lang="en-US" sz="2000" b="0" i="0" dirty="0" smtClean="0">
                          <a:solidFill>
                            <a:schemeClr val="bg1">
                              <a:lumMod val="65000"/>
                            </a:schemeClr>
                          </a:solidFill>
                          <a:latin typeface="Times New Roman"/>
                          <a:cs typeface="Times New Roman"/>
                        </a:rPr>
                        <a:t>8</a:t>
                      </a:r>
                      <a:endParaRPr lang="en-US" sz="2000" b="0" i="0" dirty="0">
                        <a:solidFill>
                          <a:schemeClr val="bg1">
                            <a:lumMod val="65000"/>
                          </a:schemeClr>
                        </a:solidFill>
                        <a:latin typeface="Times New Roman"/>
                        <a:cs typeface="Times New Roman"/>
                      </a:endParaRPr>
                    </a:p>
                  </a:txBody>
                  <a:tcPr marL="0" marR="0" marT="0" marB="0">
                    <a:lnR w="6350" cap="flat" cmpd="sng" algn="ctr">
                      <a:solidFill>
                        <a:srgbClr val="FFFFFF">
                          <a:lumMod val="65000"/>
                        </a:srgbClr>
                      </a:solidFill>
                      <a:prstDash val="solid"/>
                      <a:round/>
                      <a:headEnd type="none" w="med" len="med"/>
                      <a:tailEnd type="none" w="med" len="med"/>
                    </a:lnR>
                    <a:solidFill>
                      <a:schemeClr val="bg1"/>
                    </a:solidFill>
                  </a:tcPr>
                </a:tc>
                <a:tc>
                  <a:txBody>
                    <a:bodyPr/>
                    <a:lstStyle/>
                    <a:p>
                      <a:pPr algn="ctr"/>
                      <a:r>
                        <a:rPr lang="en-US" sz="2000" b="0" i="0" dirty="0" smtClean="0">
                          <a:solidFill>
                            <a:schemeClr val="bg1">
                              <a:lumMod val="65000"/>
                            </a:schemeClr>
                          </a:solidFill>
                          <a:latin typeface="Times New Roman"/>
                          <a:cs typeface="Times New Roman"/>
                        </a:rPr>
                        <a:t>3</a:t>
                      </a:r>
                      <a:endParaRPr lang="en-US" sz="2000" b="0" i="0" dirty="0">
                        <a:solidFill>
                          <a:schemeClr val="bg1">
                            <a:lumMod val="65000"/>
                          </a:schemeClr>
                        </a:solidFill>
                        <a:latin typeface="Times New Roman"/>
                        <a:cs typeface="Times New Roman"/>
                      </a:endParaRPr>
                    </a:p>
                  </a:txBody>
                  <a:tcPr marL="0" marR="0" marT="0" marB="0">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solidFill>
                      <a:schemeClr val="bg1"/>
                    </a:solidFill>
                  </a:tcPr>
                </a:tc>
                <a:tc>
                  <a:txBody>
                    <a:bodyPr/>
                    <a:lstStyle/>
                    <a:p>
                      <a:pPr algn="ctr"/>
                      <a:r>
                        <a:rPr lang="en-US" sz="2000" b="0" i="0" dirty="0" smtClean="0">
                          <a:solidFill>
                            <a:schemeClr val="bg1">
                              <a:lumMod val="65000"/>
                            </a:schemeClr>
                          </a:solidFill>
                          <a:latin typeface="Times New Roman"/>
                          <a:cs typeface="Times New Roman"/>
                        </a:rPr>
                        <a:t>4</a:t>
                      </a:r>
                      <a:endParaRPr lang="en-US" sz="2000" b="0" i="0" dirty="0">
                        <a:solidFill>
                          <a:schemeClr val="bg1">
                            <a:lumMod val="65000"/>
                          </a:schemeClr>
                        </a:solidFill>
                        <a:latin typeface="Times New Roman"/>
                        <a:cs typeface="Times New Roman"/>
                      </a:endParaRPr>
                    </a:p>
                  </a:txBody>
                  <a:tcPr marL="0" marR="0" marT="0" marB="0">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solidFill>
                      <a:schemeClr val="bg1"/>
                    </a:solidFill>
                  </a:tcPr>
                </a:tc>
              </a:tr>
              <a:tr h="338891">
                <a:tc>
                  <a:txBody>
                    <a:bodyPr/>
                    <a:lstStyle/>
                    <a:p>
                      <a:pPr algn="ctr"/>
                      <a:r>
                        <a:rPr lang="en-US" sz="2000" b="0" i="0" dirty="0" smtClean="0">
                          <a:solidFill>
                            <a:schemeClr val="bg1">
                              <a:lumMod val="65000"/>
                            </a:schemeClr>
                          </a:solidFill>
                          <a:latin typeface="Times New Roman"/>
                          <a:cs typeface="Times New Roman"/>
                        </a:rPr>
                        <a:t>9</a:t>
                      </a:r>
                      <a:endParaRPr lang="en-US" sz="2000" b="0" i="0" dirty="0">
                        <a:solidFill>
                          <a:schemeClr val="bg1">
                            <a:lumMod val="65000"/>
                          </a:schemeClr>
                        </a:solidFill>
                        <a:latin typeface="Times New Roman"/>
                        <a:cs typeface="Times New Roman"/>
                      </a:endParaRPr>
                    </a:p>
                  </a:txBody>
                  <a:tcPr marL="0" marR="0" marT="0" marB="0">
                    <a:lnR w="6350" cap="flat" cmpd="sng" algn="ctr">
                      <a:solidFill>
                        <a:srgbClr val="FFFFFF">
                          <a:lumMod val="65000"/>
                        </a:srgbClr>
                      </a:solidFill>
                      <a:prstDash val="solid"/>
                      <a:round/>
                      <a:headEnd type="none" w="med" len="med"/>
                      <a:tailEnd type="none" w="med" len="med"/>
                    </a:lnR>
                    <a:solidFill>
                      <a:schemeClr val="bg1"/>
                    </a:solidFill>
                  </a:tcPr>
                </a:tc>
                <a:tc>
                  <a:txBody>
                    <a:bodyPr/>
                    <a:lstStyle/>
                    <a:p>
                      <a:pPr algn="ctr"/>
                      <a:r>
                        <a:rPr lang="en-US" sz="2000" b="0" i="0" dirty="0" smtClean="0">
                          <a:solidFill>
                            <a:schemeClr val="bg1">
                              <a:lumMod val="65000"/>
                            </a:schemeClr>
                          </a:solidFill>
                          <a:latin typeface="Times New Roman"/>
                          <a:cs typeface="Times New Roman"/>
                        </a:rPr>
                        <a:t>4</a:t>
                      </a:r>
                      <a:endParaRPr lang="en-US" sz="2000" b="0" i="0" dirty="0">
                        <a:solidFill>
                          <a:schemeClr val="bg1">
                            <a:lumMod val="65000"/>
                          </a:schemeClr>
                        </a:solidFill>
                        <a:latin typeface="Times New Roman"/>
                        <a:cs typeface="Times New Roman"/>
                      </a:endParaRPr>
                    </a:p>
                  </a:txBody>
                  <a:tcPr marL="0" marR="0" marT="0" marB="0">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solidFill>
                      <a:schemeClr val="bg1"/>
                    </a:solidFill>
                  </a:tcPr>
                </a:tc>
                <a:tc>
                  <a:txBody>
                    <a:bodyPr/>
                    <a:lstStyle/>
                    <a:p>
                      <a:pPr algn="ctr"/>
                      <a:r>
                        <a:rPr lang="en-US" sz="2000" b="0" i="0" dirty="0" smtClean="0">
                          <a:solidFill>
                            <a:schemeClr val="bg1">
                              <a:lumMod val="65000"/>
                            </a:schemeClr>
                          </a:solidFill>
                          <a:latin typeface="Times New Roman"/>
                          <a:cs typeface="Times New Roman"/>
                        </a:rPr>
                        <a:t>4</a:t>
                      </a:r>
                      <a:endParaRPr lang="en-US" sz="2000" b="0" i="0" dirty="0">
                        <a:solidFill>
                          <a:schemeClr val="bg1">
                            <a:lumMod val="65000"/>
                          </a:schemeClr>
                        </a:solidFill>
                        <a:latin typeface="Times New Roman"/>
                        <a:cs typeface="Times New Roman"/>
                      </a:endParaRPr>
                    </a:p>
                  </a:txBody>
                  <a:tcPr marL="0" marR="0" marT="0" marB="0">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089703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8005763" algn="r"/>
              </a:tabLst>
            </a:pPr>
            <a:r>
              <a:rPr lang="en-US" dirty="0" smtClean="0">
                <a:latin typeface="+mn-lt"/>
                <a:cs typeface="Times New Roman"/>
              </a:rPr>
              <a:t>STR3	</a:t>
            </a:r>
            <a:r>
              <a:rPr lang="en-US" sz="2400" b="0" dirty="0" smtClean="0">
                <a:solidFill>
                  <a:srgbClr val="FF6600"/>
                </a:solidFill>
              </a:rPr>
              <a:t>[</a:t>
            </a:r>
            <a:r>
              <a:rPr lang="en-US" sz="2400" b="0" dirty="0" err="1">
                <a:solidFill>
                  <a:srgbClr val="FF6600"/>
                </a:solidFill>
              </a:rPr>
              <a:t>Lecoutre</a:t>
            </a:r>
            <a:r>
              <a:rPr lang="en-US" sz="2400" b="0" dirty="0">
                <a:solidFill>
                  <a:srgbClr val="FF6600"/>
                </a:solidFill>
              </a:rPr>
              <a:t> et al., 2012] </a:t>
            </a:r>
            <a:endParaRPr lang="en-US" sz="2400" b="0" dirty="0">
              <a:latin typeface="+mn-lt"/>
              <a:cs typeface="Times New Roman"/>
            </a:endParaRPr>
          </a:p>
        </p:txBody>
      </p:sp>
      <p:sp>
        <p:nvSpPr>
          <p:cNvPr id="3" name="Content Placeholder 2"/>
          <p:cNvSpPr>
            <a:spLocks noGrp="1"/>
          </p:cNvSpPr>
          <p:nvPr>
            <p:ph idx="1"/>
          </p:nvPr>
        </p:nvSpPr>
        <p:spPr>
          <a:xfrm>
            <a:off x="533400" y="1306182"/>
            <a:ext cx="4475428" cy="4525962"/>
          </a:xfrm>
        </p:spPr>
        <p:txBody>
          <a:bodyPr/>
          <a:lstStyle/>
          <a:p>
            <a:r>
              <a:rPr lang="en-US" sz="2400" dirty="0" smtClean="0">
                <a:cs typeface="Times New Roman"/>
              </a:rPr>
              <a:t>Complex representation of constraint tables </a:t>
            </a:r>
          </a:p>
          <a:p>
            <a:pPr lvl="1"/>
            <a:r>
              <a:rPr lang="en-US" sz="2000" dirty="0" smtClean="0">
                <a:cs typeface="Times New Roman"/>
              </a:rPr>
              <a:t>associates the domain values</a:t>
            </a:r>
          </a:p>
          <a:p>
            <a:pPr lvl="1"/>
            <a:r>
              <a:rPr lang="en-US" sz="2000" dirty="0" smtClean="0">
                <a:cs typeface="Times New Roman"/>
              </a:rPr>
              <a:t>to the tuples they appear in </a:t>
            </a:r>
          </a:p>
          <a:p>
            <a:r>
              <a:rPr lang="en-US" sz="2400" dirty="0" smtClean="0">
                <a:cs typeface="Times New Roman"/>
              </a:rPr>
              <a:t>Tuples </a:t>
            </a:r>
            <a:r>
              <a:rPr lang="en-US" sz="2400" dirty="0">
                <a:cs typeface="Times New Roman"/>
              </a:rPr>
              <a:t>are </a:t>
            </a:r>
            <a:r>
              <a:rPr lang="en-US" sz="2400" dirty="0" smtClean="0">
                <a:cs typeface="Times New Roman"/>
              </a:rPr>
              <a:t>not removed from tables but partitioned </a:t>
            </a:r>
            <a:r>
              <a:rPr lang="en-US" sz="2400" dirty="0">
                <a:cs typeface="Times New Roman"/>
              </a:rPr>
              <a:t>into </a:t>
            </a:r>
            <a:endParaRPr lang="en-US" sz="2400" dirty="0" smtClean="0">
              <a:cs typeface="Times New Roman"/>
            </a:endParaRPr>
          </a:p>
          <a:p>
            <a:pPr lvl="1"/>
            <a:r>
              <a:rPr lang="en-US" sz="2000" dirty="0" smtClean="0">
                <a:cs typeface="Times New Roman"/>
              </a:rPr>
              <a:t>‘</a:t>
            </a:r>
            <a:r>
              <a:rPr lang="en-US" sz="2000" dirty="0">
                <a:cs typeface="Times New Roman"/>
              </a:rPr>
              <a:t>deleted’ and </a:t>
            </a:r>
            <a:endParaRPr lang="en-US" sz="2000" dirty="0" smtClean="0">
              <a:cs typeface="Times New Roman"/>
            </a:endParaRPr>
          </a:p>
          <a:p>
            <a:pPr lvl="1"/>
            <a:r>
              <a:rPr lang="en-US" sz="2000" dirty="0" smtClean="0">
                <a:cs typeface="Times New Roman"/>
              </a:rPr>
              <a:t>‘</a:t>
            </a:r>
            <a:r>
              <a:rPr lang="en-US" sz="2000" dirty="0">
                <a:cs typeface="Times New Roman"/>
              </a:rPr>
              <a:t>unchecked or </a:t>
            </a:r>
            <a:r>
              <a:rPr lang="en-US" sz="2000" dirty="0" smtClean="0">
                <a:cs typeface="Times New Roman"/>
              </a:rPr>
              <a:t>active’</a:t>
            </a:r>
            <a:endParaRPr lang="en-US" sz="2400" dirty="0">
              <a:cs typeface="Times New Roman"/>
            </a:endParaRPr>
          </a:p>
          <a:p>
            <a:endParaRPr lang="en-US" sz="2200" dirty="0">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dirty="0"/>
          </a:p>
        </p:txBody>
      </p:sp>
      <p:sp>
        <p:nvSpPr>
          <p:cNvPr id="5" name="Footer Placeholder 4"/>
          <p:cNvSpPr>
            <a:spLocks noGrp="1"/>
          </p:cNvSpPr>
          <p:nvPr>
            <p:ph type="ftr" sz="quarter" idx="11"/>
          </p:nvPr>
        </p:nvSpPr>
        <p:spPr/>
        <p:txBody>
          <a:bodyPr/>
          <a:lstStyle/>
          <a:p>
            <a:r>
              <a:rPr lang="en-US" dirty="0" err="1" smtClean="0"/>
              <a:t>Adetunji</a:t>
            </a:r>
            <a:r>
              <a:rPr lang="en-US" dirty="0" smtClean="0"/>
              <a:t>-MS Thesis-Defense</a:t>
            </a:r>
            <a:endParaRPr lang="en-US" dirty="0"/>
          </a:p>
        </p:txBody>
      </p:sp>
      <p:sp>
        <p:nvSpPr>
          <p:cNvPr id="6" name="Slide Number Placeholder 5"/>
          <p:cNvSpPr>
            <a:spLocks noGrp="1"/>
          </p:cNvSpPr>
          <p:nvPr>
            <p:ph type="sldNum" sz="quarter" idx="12"/>
          </p:nvPr>
        </p:nvSpPr>
        <p:spPr/>
        <p:txBody>
          <a:bodyPr/>
          <a:lstStyle/>
          <a:p>
            <a:fld id="{E72DE830-7372-4545-AA32-3FAC0685BA95}" type="slidenum">
              <a:rPr lang="en-US" smtClean="0"/>
              <a:t>11</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418035498"/>
              </p:ext>
            </p:extLst>
          </p:nvPr>
        </p:nvGraphicFramePr>
        <p:xfrm>
          <a:off x="5130832" y="3412759"/>
          <a:ext cx="1722251" cy="1630680"/>
        </p:xfrm>
        <a:graphic>
          <a:graphicData uri="http://schemas.openxmlformats.org/drawingml/2006/table">
            <a:tbl>
              <a:tblPr firstRow="1" bandRow="1">
                <a:tableStyleId>{5C22544A-7EE6-4342-B048-85BDC9FD1C3A}</a:tableStyleId>
              </a:tblPr>
              <a:tblGrid>
                <a:gridCol w="437444"/>
                <a:gridCol w="787054"/>
                <a:gridCol w="497753"/>
              </a:tblGrid>
              <a:tr h="264639">
                <a:tc>
                  <a:txBody>
                    <a:bodyPr/>
                    <a:lstStyle/>
                    <a:p>
                      <a:pPr algn="ctr"/>
                      <a:r>
                        <a:rPr lang="en-US" sz="2000" b="0" i="1" dirty="0" err="1" smtClean="0">
                          <a:solidFill>
                            <a:schemeClr val="tx1"/>
                          </a:solidFill>
                          <a:latin typeface="Times New Roman"/>
                          <a:cs typeface="Times New Roman"/>
                        </a:rPr>
                        <a:t>val</a:t>
                      </a:r>
                      <a:endParaRPr lang="en-US" sz="2000" b="0" i="0" dirty="0">
                        <a:solidFill>
                          <a:schemeClr val="tx1"/>
                        </a:solidFill>
                        <a:latin typeface="Times New Roman"/>
                        <a:cs typeface="Times New Roman"/>
                      </a:endParaRPr>
                    </a:p>
                  </a:txBody>
                  <a:tcPr marL="0" marR="0"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0" i="1" dirty="0" err="1" smtClean="0">
                          <a:solidFill>
                            <a:schemeClr val="tx1"/>
                          </a:solidFill>
                          <a:latin typeface="Times New Roman"/>
                          <a:cs typeface="Times New Roman"/>
                        </a:rPr>
                        <a:t>t</a:t>
                      </a:r>
                      <a:r>
                        <a:rPr lang="en-US" sz="2000" b="0" i="1" baseline="-25000" dirty="0" err="1" smtClean="0">
                          <a:solidFill>
                            <a:schemeClr val="tx1"/>
                          </a:solidFill>
                          <a:latin typeface="Times New Roman"/>
                          <a:cs typeface="Times New Roman"/>
                        </a:rPr>
                        <a:t>ind</a:t>
                      </a:r>
                      <a:endParaRPr lang="en-US" sz="2000" b="0" i="1" dirty="0">
                        <a:solidFill>
                          <a:schemeClr val="tx1"/>
                        </a:solidFill>
                        <a:latin typeface="Times New Roman"/>
                        <a:cs typeface="Times New Roman"/>
                      </a:endParaRPr>
                    </a:p>
                  </a:txBody>
                  <a:tcPr marL="0" marR="0"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0" i="1" dirty="0" err="1" smtClean="0">
                          <a:solidFill>
                            <a:schemeClr val="tx1"/>
                          </a:solidFill>
                          <a:latin typeface="Times New Roman"/>
                          <a:cs typeface="Times New Roman"/>
                        </a:rPr>
                        <a:t>sep</a:t>
                      </a:r>
                      <a:endParaRPr lang="en-US" sz="2000" b="0" i="1" dirty="0">
                        <a:solidFill>
                          <a:schemeClr val="tx1"/>
                        </a:solidFill>
                        <a:latin typeface="Times New Roman"/>
                        <a:cs typeface="Times New Roman"/>
                      </a:endParaRPr>
                    </a:p>
                  </a:txBody>
                  <a:tcPr marL="0" marR="0" marT="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71819">
                <a:tc>
                  <a:txBody>
                    <a:bodyPr/>
                    <a:lstStyle/>
                    <a:p>
                      <a:pPr algn="ctr"/>
                      <a:r>
                        <a:rPr lang="en-US" sz="1800" b="0" i="0" dirty="0" smtClean="0">
                          <a:solidFill>
                            <a:srgbClr val="000000"/>
                          </a:solidFill>
                          <a:latin typeface="+mn-lt"/>
                          <a:cs typeface="Times New Roman"/>
                        </a:rPr>
                        <a:t>1</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b="0" i="0" dirty="0" smtClean="0">
                          <a:solidFill>
                            <a:srgbClr val="000000"/>
                          </a:solidFill>
                          <a:latin typeface="+mn-lt"/>
                          <a:cs typeface="Times New Roman"/>
                        </a:rPr>
                        <a:t>{}</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b="0" i="0" dirty="0" smtClean="0">
                          <a:solidFill>
                            <a:srgbClr val="000000"/>
                          </a:solidFill>
                          <a:latin typeface="+mn-lt"/>
                          <a:cs typeface="Times New Roman"/>
                        </a:rPr>
                        <a:t>-1</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71819">
                <a:tc>
                  <a:txBody>
                    <a:bodyPr/>
                    <a:lstStyle/>
                    <a:p>
                      <a:pPr algn="ctr"/>
                      <a:r>
                        <a:rPr lang="en-US" sz="1800" b="0" i="0" dirty="0" smtClean="0">
                          <a:solidFill>
                            <a:srgbClr val="000000"/>
                          </a:solidFill>
                          <a:latin typeface="+mn-lt"/>
                          <a:cs typeface="Times New Roman"/>
                        </a:rPr>
                        <a:t>2</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b="0" i="0" dirty="0" smtClean="0">
                          <a:solidFill>
                            <a:srgbClr val="000000"/>
                          </a:solidFill>
                          <a:latin typeface="+mn-lt"/>
                          <a:cs typeface="Times New Roman"/>
                        </a:rPr>
                        <a:t>{0}</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b="0" i="0" dirty="0" smtClean="0">
                          <a:solidFill>
                            <a:srgbClr val="000000"/>
                          </a:solidFill>
                          <a:latin typeface="+mn-lt"/>
                          <a:cs typeface="Times New Roman"/>
                        </a:rPr>
                        <a:t>0</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71819">
                <a:tc>
                  <a:txBody>
                    <a:bodyPr/>
                    <a:lstStyle/>
                    <a:p>
                      <a:pPr algn="ctr"/>
                      <a:r>
                        <a:rPr lang="en-US" sz="1800" b="0" i="0" dirty="0" smtClean="0">
                          <a:solidFill>
                            <a:srgbClr val="000000"/>
                          </a:solidFill>
                          <a:latin typeface="+mn-lt"/>
                          <a:cs typeface="Times New Roman"/>
                        </a:rPr>
                        <a:t>3</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b="0" i="0" dirty="0" smtClean="0">
                          <a:solidFill>
                            <a:srgbClr val="000000"/>
                          </a:solidFill>
                          <a:latin typeface="+mn-lt"/>
                          <a:cs typeface="Times New Roman"/>
                        </a:rPr>
                        <a:t>{1,2}</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b="0" i="0" dirty="0" smtClean="0">
                          <a:solidFill>
                            <a:srgbClr val="000000"/>
                          </a:solidFill>
                          <a:latin typeface="+mn-lt"/>
                          <a:cs typeface="Times New Roman"/>
                        </a:rPr>
                        <a:t>1</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71819">
                <a:tc>
                  <a:txBody>
                    <a:bodyPr/>
                    <a:lstStyle/>
                    <a:p>
                      <a:pPr algn="ctr"/>
                      <a:r>
                        <a:rPr lang="en-US" sz="1800" b="0" i="0" dirty="0" smtClean="0">
                          <a:solidFill>
                            <a:srgbClr val="000000"/>
                          </a:solidFill>
                          <a:latin typeface="+mn-lt"/>
                          <a:cs typeface="Times New Roman"/>
                        </a:rPr>
                        <a:t>4</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b="0" i="0" dirty="0" smtClean="0">
                          <a:solidFill>
                            <a:srgbClr val="000000"/>
                          </a:solidFill>
                          <a:latin typeface="+mn-lt"/>
                          <a:cs typeface="Times New Roman"/>
                        </a:rPr>
                        <a:t>{3,4,5}</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b="0" i="0" dirty="0" smtClean="0">
                          <a:solidFill>
                            <a:srgbClr val="000000"/>
                          </a:solidFill>
                          <a:latin typeface="+mn-lt"/>
                          <a:cs typeface="Times New Roman"/>
                        </a:rPr>
                        <a:t>2</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11" name="TextBox 10"/>
          <p:cNvSpPr txBox="1"/>
          <p:nvPr/>
        </p:nvSpPr>
        <p:spPr>
          <a:xfrm>
            <a:off x="5227794" y="5082662"/>
            <a:ext cx="1508558" cy="400110"/>
          </a:xfrm>
          <a:prstGeom prst="rect">
            <a:avLst/>
          </a:prstGeom>
          <a:noFill/>
        </p:spPr>
        <p:txBody>
          <a:bodyPr wrap="square" rtlCol="0">
            <a:spAutoFit/>
          </a:bodyPr>
          <a:lstStyle/>
          <a:p>
            <a:r>
              <a:rPr lang="en-US" sz="2000" i="1" dirty="0" smtClean="0">
                <a:cs typeface="Times New Roman"/>
              </a:rPr>
              <a:t>row </a:t>
            </a:r>
            <a:r>
              <a:rPr lang="en-US" sz="2000" dirty="0" smtClean="0">
                <a:latin typeface="Times New Roman"/>
                <a:cs typeface="Times New Roman"/>
              </a:rPr>
              <a:t>(</a:t>
            </a:r>
            <a:r>
              <a:rPr lang="en-US" sz="2000" i="1" dirty="0" smtClean="0">
                <a:latin typeface="Times New Roman"/>
                <a:cs typeface="Times New Roman"/>
              </a:rPr>
              <a:t>c</a:t>
            </a:r>
            <a:r>
              <a:rPr lang="en-US" sz="2000" baseline="-25000" dirty="0" smtClean="0">
                <a:latin typeface="Times New Roman"/>
                <a:cs typeface="Times New Roman"/>
              </a:rPr>
              <a:t>12</a:t>
            </a:r>
            <a:r>
              <a:rPr lang="en-US" sz="2000" dirty="0" smtClean="0">
                <a:latin typeface="Times New Roman"/>
                <a:cs typeface="Times New Roman"/>
              </a:rPr>
              <a:t>,</a:t>
            </a:r>
            <a:r>
              <a:rPr lang="en-US" sz="2000" b="1" dirty="0" smtClean="0">
                <a:latin typeface="Times New Roman"/>
                <a:cs typeface="Times New Roman"/>
              </a:rPr>
              <a:t> </a:t>
            </a:r>
            <a:r>
              <a:rPr lang="en-US" sz="2000" b="1" i="1" dirty="0" smtClean="0">
                <a:solidFill>
                  <a:srgbClr val="3A4EAC"/>
                </a:solidFill>
                <a:latin typeface="Times New Roman"/>
                <a:cs typeface="Times New Roman"/>
              </a:rPr>
              <a:t>x</a:t>
            </a:r>
            <a:r>
              <a:rPr lang="en-US" sz="2000" baseline="-25000" dirty="0" smtClean="0">
                <a:solidFill>
                  <a:srgbClr val="3A4EAC"/>
                </a:solidFill>
                <a:latin typeface="Times New Roman"/>
                <a:cs typeface="Times New Roman"/>
              </a:rPr>
              <a:t>1</a:t>
            </a:r>
            <a:r>
              <a:rPr lang="en-US" sz="2000" dirty="0" smtClean="0">
                <a:latin typeface="Times New Roman"/>
                <a:cs typeface="Times New Roman"/>
              </a:rPr>
              <a:t>)</a:t>
            </a:r>
            <a:endParaRPr lang="en-US" sz="2000" dirty="0">
              <a:latin typeface="Times New Roman"/>
              <a:cs typeface="Times New Roman"/>
            </a:endParaRPr>
          </a:p>
        </p:txBody>
      </p:sp>
      <p:graphicFrame>
        <p:nvGraphicFramePr>
          <p:cNvPr id="12" name="Table 11"/>
          <p:cNvGraphicFramePr>
            <a:graphicFrameLocks noGrp="1"/>
          </p:cNvGraphicFramePr>
          <p:nvPr>
            <p:extLst>
              <p:ext uri="{D42A27DB-BD31-4B8C-83A1-F6EECF244321}">
                <p14:modId xmlns:p14="http://schemas.microsoft.com/office/powerpoint/2010/main" val="1142572261"/>
              </p:ext>
            </p:extLst>
          </p:nvPr>
        </p:nvGraphicFramePr>
        <p:xfrm>
          <a:off x="6443087" y="1201078"/>
          <a:ext cx="1171094" cy="1996440"/>
        </p:xfrm>
        <a:graphic>
          <a:graphicData uri="http://schemas.openxmlformats.org/drawingml/2006/table">
            <a:tbl>
              <a:tblPr firstRow="1" bandRow="1">
                <a:tableStyleId>{5C22544A-7EE6-4342-B048-85BDC9FD1C3A}</a:tableStyleId>
              </a:tblPr>
              <a:tblGrid>
                <a:gridCol w="324280"/>
                <a:gridCol w="423407"/>
                <a:gridCol w="423407"/>
              </a:tblGrid>
              <a:tr h="261490">
                <a:tc>
                  <a:txBody>
                    <a:bodyPr/>
                    <a:lstStyle/>
                    <a:p>
                      <a:pPr algn="r"/>
                      <a:endParaRPr lang="en-US" sz="2000" b="0" i="0" dirty="0">
                        <a:solidFill>
                          <a:schemeClr val="bg1">
                            <a:lumMod val="50000"/>
                          </a:schemeClr>
                        </a:solidFill>
                        <a:latin typeface="+mn-lt"/>
                        <a:cs typeface="Times New Roman"/>
                      </a:endParaRPr>
                    </a:p>
                  </a:txBody>
                  <a:tcPr marL="0" marR="0" marT="0" marB="0">
                    <a:lnR w="12700" cap="flat" cmpd="sng" algn="ctr">
                      <a:noFill/>
                      <a:prstDash val="solid"/>
                      <a:round/>
                      <a:headEnd type="none" w="med" len="med"/>
                      <a:tailEnd type="none" w="med" len="med"/>
                    </a:lnR>
                    <a:noFill/>
                  </a:tcPr>
                </a:tc>
                <a:tc>
                  <a:txBody>
                    <a:bodyPr/>
                    <a:lstStyle/>
                    <a:p>
                      <a:pPr algn="ctr"/>
                      <a:r>
                        <a:rPr lang="en-US" sz="2000" b="0" i="1" dirty="0" smtClean="0">
                          <a:solidFill>
                            <a:schemeClr val="bg1">
                              <a:lumMod val="50000"/>
                            </a:schemeClr>
                          </a:solidFill>
                          <a:latin typeface="Times New Roman" pitchFamily="18" charset="0"/>
                          <a:cs typeface="Times New Roman" pitchFamily="18" charset="0"/>
                        </a:rPr>
                        <a:t>x</a:t>
                      </a:r>
                      <a:r>
                        <a:rPr lang="en-US" sz="2000" b="0" i="0" baseline="-25000" dirty="0" smtClean="0">
                          <a:solidFill>
                            <a:schemeClr val="bg1">
                              <a:lumMod val="50000"/>
                            </a:schemeClr>
                          </a:solidFill>
                          <a:latin typeface="Times New Roman" pitchFamily="18" charset="0"/>
                          <a:cs typeface="Times New Roman" pitchFamily="18" charset="0"/>
                        </a:rPr>
                        <a:t>1</a:t>
                      </a:r>
                      <a:endParaRPr lang="en-US" sz="2000" b="0" i="1" dirty="0">
                        <a:solidFill>
                          <a:schemeClr val="bg1">
                            <a:lumMod val="50000"/>
                          </a:schemeClr>
                        </a:solidFill>
                        <a:latin typeface="Times New Roman" pitchFamily="18" charset="0"/>
                        <a:cs typeface="Times New Roman" pitchFamily="18" charset="0"/>
                      </a:endParaRPr>
                    </a:p>
                  </a:txBody>
                  <a:tcPr marL="0" marR="0"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noFill/>
                  </a:tcPr>
                </a:tc>
                <a:tc>
                  <a:txBody>
                    <a:bodyPr/>
                    <a:lstStyle/>
                    <a:p>
                      <a:pPr algn="ctr"/>
                      <a:r>
                        <a:rPr lang="en-US" sz="2000" b="0" i="1" dirty="0" smtClean="0">
                          <a:solidFill>
                            <a:schemeClr val="bg1">
                              <a:lumMod val="50000"/>
                            </a:schemeClr>
                          </a:solidFill>
                          <a:latin typeface="Times New Roman" pitchFamily="18" charset="0"/>
                          <a:cs typeface="Times New Roman" pitchFamily="18" charset="0"/>
                        </a:rPr>
                        <a:t>x</a:t>
                      </a:r>
                      <a:r>
                        <a:rPr lang="en-US" sz="2000" b="0" i="1" baseline="-25000" dirty="0" smtClean="0">
                          <a:solidFill>
                            <a:schemeClr val="bg1">
                              <a:lumMod val="50000"/>
                            </a:schemeClr>
                          </a:solidFill>
                          <a:latin typeface="Times New Roman" pitchFamily="18" charset="0"/>
                          <a:cs typeface="Times New Roman" pitchFamily="18" charset="0"/>
                        </a:rPr>
                        <a:t>2</a:t>
                      </a:r>
                      <a:endParaRPr lang="en-US" sz="2000" b="0" i="1" dirty="0">
                        <a:solidFill>
                          <a:schemeClr val="bg1">
                            <a:lumMod val="50000"/>
                          </a:schemeClr>
                        </a:solidFill>
                        <a:latin typeface="Times New Roman" pitchFamily="18" charset="0"/>
                        <a:cs typeface="Times New Roman" pitchFamily="18" charset="0"/>
                      </a:endParaRPr>
                    </a:p>
                  </a:txBody>
                  <a:tcPr marL="0" marR="0"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noFill/>
                  </a:tcPr>
                </a:tc>
              </a:tr>
              <a:tr h="261490">
                <a:tc>
                  <a:txBody>
                    <a:bodyPr/>
                    <a:lstStyle/>
                    <a:p>
                      <a:pPr algn="ctr"/>
                      <a:r>
                        <a:rPr lang="en-US" sz="1800" b="0" i="0" dirty="0" smtClean="0">
                          <a:solidFill>
                            <a:schemeClr val="bg1">
                              <a:lumMod val="50000"/>
                            </a:schemeClr>
                          </a:solidFill>
                          <a:latin typeface="+mn-lt"/>
                          <a:cs typeface="Times New Roman"/>
                        </a:rPr>
                        <a:t>0</a:t>
                      </a:r>
                      <a:endParaRPr lang="en-US" sz="1800" b="0" i="0" dirty="0">
                        <a:solidFill>
                          <a:schemeClr val="bg1">
                            <a:lumMod val="50000"/>
                          </a:schemeClr>
                        </a:solidFill>
                        <a:latin typeface="+mn-lt"/>
                        <a:cs typeface="Times New Roman"/>
                      </a:endParaRPr>
                    </a:p>
                  </a:txBody>
                  <a:tcPr marL="0" marR="0" marT="0" marB="0">
                    <a:lnR w="6350" cap="flat" cmpd="sng" algn="ctr">
                      <a:solidFill>
                        <a:srgbClr val="FFFFFF">
                          <a:lumMod val="50000"/>
                        </a:srgbClr>
                      </a:solidFill>
                      <a:prstDash val="solid"/>
                      <a:round/>
                      <a:headEnd type="none" w="med" len="med"/>
                      <a:tailEnd type="none" w="med" len="med"/>
                    </a:lnR>
                    <a:noFill/>
                  </a:tcPr>
                </a:tc>
                <a:tc>
                  <a:txBody>
                    <a:bodyPr/>
                    <a:lstStyle/>
                    <a:p>
                      <a:pPr algn="ctr"/>
                      <a:r>
                        <a:rPr lang="en-US" sz="1800" b="0" i="0" dirty="0" smtClean="0">
                          <a:solidFill>
                            <a:schemeClr val="bg1">
                              <a:lumMod val="50000"/>
                            </a:schemeClr>
                          </a:solidFill>
                          <a:latin typeface="+mn-lt"/>
                          <a:cs typeface="Times New Roman"/>
                        </a:rPr>
                        <a:t>2</a:t>
                      </a:r>
                      <a:endParaRPr lang="en-US" sz="1800" b="0" i="0" dirty="0">
                        <a:solidFill>
                          <a:schemeClr val="bg1">
                            <a:lumMod val="50000"/>
                          </a:schemeClr>
                        </a:solidFill>
                        <a:latin typeface="+mn-lt"/>
                        <a:cs typeface="Times New Roman"/>
                      </a:endParaRPr>
                    </a:p>
                  </a:txBody>
                  <a:tcPr marL="0" marR="0" marT="0" marB="0">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noFill/>
                  </a:tcPr>
                </a:tc>
                <a:tc>
                  <a:txBody>
                    <a:bodyPr/>
                    <a:lstStyle/>
                    <a:p>
                      <a:pPr algn="ctr"/>
                      <a:r>
                        <a:rPr lang="en-US" sz="1800" b="0" i="0" dirty="0" smtClean="0">
                          <a:solidFill>
                            <a:schemeClr val="bg1">
                              <a:lumMod val="50000"/>
                            </a:schemeClr>
                          </a:solidFill>
                          <a:latin typeface="+mn-lt"/>
                          <a:cs typeface="Times New Roman"/>
                        </a:rPr>
                        <a:t>1</a:t>
                      </a:r>
                      <a:endParaRPr lang="en-US" sz="1800" b="0" i="0" dirty="0">
                        <a:solidFill>
                          <a:schemeClr val="bg1">
                            <a:lumMod val="50000"/>
                          </a:schemeClr>
                        </a:solidFill>
                        <a:latin typeface="+mn-lt"/>
                        <a:cs typeface="Times New Roman"/>
                      </a:endParaRPr>
                    </a:p>
                  </a:txBody>
                  <a:tcPr marL="0" marR="0" marT="0" marB="0">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noFill/>
                  </a:tcPr>
                </a:tc>
              </a:tr>
              <a:tr h="261490">
                <a:tc>
                  <a:txBody>
                    <a:bodyPr/>
                    <a:lstStyle/>
                    <a:p>
                      <a:pPr algn="ctr"/>
                      <a:r>
                        <a:rPr lang="en-US" sz="1800" b="0" i="0" dirty="0" smtClean="0">
                          <a:solidFill>
                            <a:schemeClr val="bg1">
                              <a:lumMod val="50000"/>
                            </a:schemeClr>
                          </a:solidFill>
                          <a:latin typeface="+mn-lt"/>
                          <a:cs typeface="Times New Roman"/>
                        </a:rPr>
                        <a:t>1</a:t>
                      </a:r>
                      <a:endParaRPr lang="en-US" sz="1800" b="0" i="0" dirty="0">
                        <a:solidFill>
                          <a:schemeClr val="bg1">
                            <a:lumMod val="50000"/>
                          </a:schemeClr>
                        </a:solidFill>
                        <a:latin typeface="+mn-lt"/>
                        <a:cs typeface="Times New Roman"/>
                      </a:endParaRPr>
                    </a:p>
                  </a:txBody>
                  <a:tcPr marL="0" marR="0" marT="0" marB="0">
                    <a:lnR w="6350" cap="flat" cmpd="sng" algn="ctr">
                      <a:solidFill>
                        <a:srgbClr val="FFFFFF">
                          <a:lumMod val="50000"/>
                        </a:srgbClr>
                      </a:solidFill>
                      <a:prstDash val="solid"/>
                      <a:round/>
                      <a:headEnd type="none" w="med" len="med"/>
                      <a:tailEnd type="none" w="med" len="med"/>
                    </a:lnR>
                    <a:noFill/>
                  </a:tcPr>
                </a:tc>
                <a:tc>
                  <a:txBody>
                    <a:bodyPr/>
                    <a:lstStyle/>
                    <a:p>
                      <a:pPr algn="ctr"/>
                      <a:r>
                        <a:rPr lang="en-US" sz="1800" b="0" i="0" dirty="0" smtClean="0">
                          <a:solidFill>
                            <a:schemeClr val="bg1">
                              <a:lumMod val="50000"/>
                            </a:schemeClr>
                          </a:solidFill>
                          <a:latin typeface="+mn-lt"/>
                          <a:cs typeface="Times New Roman"/>
                        </a:rPr>
                        <a:t>3</a:t>
                      </a:r>
                      <a:endParaRPr lang="en-US" sz="1800" b="0" i="0" dirty="0">
                        <a:solidFill>
                          <a:schemeClr val="bg1">
                            <a:lumMod val="50000"/>
                          </a:schemeClr>
                        </a:solidFill>
                        <a:latin typeface="+mn-lt"/>
                        <a:cs typeface="Times New Roman"/>
                      </a:endParaRPr>
                    </a:p>
                  </a:txBody>
                  <a:tcPr marL="0" marR="0" marT="0" marB="0">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noFill/>
                  </a:tcPr>
                </a:tc>
                <a:tc>
                  <a:txBody>
                    <a:bodyPr/>
                    <a:lstStyle/>
                    <a:p>
                      <a:pPr algn="ctr"/>
                      <a:r>
                        <a:rPr lang="en-US" sz="1800" b="0" i="0" dirty="0" smtClean="0">
                          <a:solidFill>
                            <a:schemeClr val="bg1">
                              <a:lumMod val="50000"/>
                            </a:schemeClr>
                          </a:solidFill>
                          <a:latin typeface="+mn-lt"/>
                          <a:cs typeface="Times New Roman"/>
                        </a:rPr>
                        <a:t>1</a:t>
                      </a:r>
                      <a:endParaRPr lang="en-US" sz="1800" b="0" i="0" dirty="0">
                        <a:solidFill>
                          <a:schemeClr val="bg1">
                            <a:lumMod val="50000"/>
                          </a:schemeClr>
                        </a:solidFill>
                        <a:latin typeface="+mn-lt"/>
                        <a:cs typeface="Times New Roman"/>
                      </a:endParaRPr>
                    </a:p>
                  </a:txBody>
                  <a:tcPr marL="0" marR="0" marT="0" marB="0">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noFill/>
                  </a:tcPr>
                </a:tc>
              </a:tr>
              <a:tr h="261490">
                <a:tc>
                  <a:txBody>
                    <a:bodyPr/>
                    <a:lstStyle/>
                    <a:p>
                      <a:pPr algn="ctr"/>
                      <a:r>
                        <a:rPr lang="en-US" sz="1800" b="0" i="0" dirty="0" smtClean="0">
                          <a:solidFill>
                            <a:schemeClr val="bg1">
                              <a:lumMod val="50000"/>
                            </a:schemeClr>
                          </a:solidFill>
                          <a:latin typeface="+mn-lt"/>
                          <a:cs typeface="Times New Roman"/>
                        </a:rPr>
                        <a:t>2</a:t>
                      </a:r>
                      <a:endParaRPr lang="en-US" sz="1800" b="0" i="0" dirty="0">
                        <a:solidFill>
                          <a:schemeClr val="bg1">
                            <a:lumMod val="50000"/>
                          </a:schemeClr>
                        </a:solidFill>
                        <a:latin typeface="+mn-lt"/>
                        <a:cs typeface="Times New Roman"/>
                      </a:endParaRPr>
                    </a:p>
                  </a:txBody>
                  <a:tcPr marL="0" marR="0" marT="0" marB="0">
                    <a:lnR w="6350" cap="flat" cmpd="sng" algn="ctr">
                      <a:solidFill>
                        <a:srgbClr val="FFFFFF">
                          <a:lumMod val="50000"/>
                        </a:srgbClr>
                      </a:solidFill>
                      <a:prstDash val="solid"/>
                      <a:round/>
                      <a:headEnd type="none" w="med" len="med"/>
                      <a:tailEnd type="none" w="med" len="med"/>
                    </a:lnR>
                    <a:noFill/>
                  </a:tcPr>
                </a:tc>
                <a:tc>
                  <a:txBody>
                    <a:bodyPr/>
                    <a:lstStyle/>
                    <a:p>
                      <a:pPr algn="ctr"/>
                      <a:r>
                        <a:rPr lang="en-US" sz="1800" b="0" i="0" dirty="0" smtClean="0">
                          <a:solidFill>
                            <a:schemeClr val="bg1">
                              <a:lumMod val="50000"/>
                            </a:schemeClr>
                          </a:solidFill>
                          <a:latin typeface="+mn-lt"/>
                          <a:cs typeface="Times New Roman"/>
                        </a:rPr>
                        <a:t>3</a:t>
                      </a:r>
                      <a:endParaRPr lang="en-US" sz="1800" b="0" i="0" dirty="0">
                        <a:solidFill>
                          <a:schemeClr val="bg1">
                            <a:lumMod val="50000"/>
                          </a:schemeClr>
                        </a:solidFill>
                        <a:latin typeface="+mn-lt"/>
                        <a:cs typeface="Times New Roman"/>
                      </a:endParaRPr>
                    </a:p>
                  </a:txBody>
                  <a:tcPr marL="0" marR="0" marT="0" marB="0">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noFill/>
                  </a:tcPr>
                </a:tc>
                <a:tc>
                  <a:txBody>
                    <a:bodyPr/>
                    <a:lstStyle/>
                    <a:p>
                      <a:pPr algn="ctr"/>
                      <a:r>
                        <a:rPr lang="en-US" sz="1800" b="0" i="0" dirty="0" smtClean="0">
                          <a:solidFill>
                            <a:schemeClr val="bg1">
                              <a:lumMod val="50000"/>
                            </a:schemeClr>
                          </a:solidFill>
                          <a:latin typeface="+mn-lt"/>
                          <a:cs typeface="Times New Roman"/>
                        </a:rPr>
                        <a:t>2</a:t>
                      </a:r>
                      <a:endParaRPr lang="en-US" sz="1800" b="0" i="0" dirty="0">
                        <a:solidFill>
                          <a:schemeClr val="bg1">
                            <a:lumMod val="50000"/>
                          </a:schemeClr>
                        </a:solidFill>
                        <a:latin typeface="+mn-lt"/>
                        <a:cs typeface="Times New Roman"/>
                      </a:endParaRPr>
                    </a:p>
                  </a:txBody>
                  <a:tcPr marL="0" marR="0" marT="0" marB="0">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noFill/>
                  </a:tcPr>
                </a:tc>
              </a:tr>
              <a:tr h="261490">
                <a:tc>
                  <a:txBody>
                    <a:bodyPr/>
                    <a:lstStyle/>
                    <a:p>
                      <a:pPr algn="ctr"/>
                      <a:r>
                        <a:rPr lang="en-US" sz="1800" b="0" i="0" dirty="0" smtClean="0">
                          <a:solidFill>
                            <a:schemeClr val="bg1">
                              <a:lumMod val="50000"/>
                            </a:schemeClr>
                          </a:solidFill>
                          <a:latin typeface="+mn-lt"/>
                          <a:cs typeface="Times New Roman"/>
                        </a:rPr>
                        <a:t>3</a:t>
                      </a:r>
                      <a:endParaRPr lang="en-US" sz="1800" b="0" i="0" dirty="0">
                        <a:solidFill>
                          <a:schemeClr val="bg1">
                            <a:lumMod val="50000"/>
                          </a:schemeClr>
                        </a:solidFill>
                        <a:latin typeface="+mn-lt"/>
                        <a:cs typeface="Times New Roman"/>
                      </a:endParaRPr>
                    </a:p>
                  </a:txBody>
                  <a:tcPr marL="0" marR="0" marT="0" marB="0">
                    <a:lnR w="6350" cap="flat" cmpd="sng" algn="ctr">
                      <a:solidFill>
                        <a:srgbClr val="FFFFFF">
                          <a:lumMod val="50000"/>
                        </a:srgbClr>
                      </a:solidFill>
                      <a:prstDash val="solid"/>
                      <a:round/>
                      <a:headEnd type="none" w="med" len="med"/>
                      <a:tailEnd type="none" w="med" len="med"/>
                    </a:lnR>
                    <a:noFill/>
                  </a:tcPr>
                </a:tc>
                <a:tc>
                  <a:txBody>
                    <a:bodyPr/>
                    <a:lstStyle/>
                    <a:p>
                      <a:pPr algn="ctr"/>
                      <a:r>
                        <a:rPr lang="en-US" sz="1800" b="0" i="0" dirty="0" smtClean="0">
                          <a:solidFill>
                            <a:schemeClr val="bg1">
                              <a:lumMod val="50000"/>
                            </a:schemeClr>
                          </a:solidFill>
                          <a:latin typeface="+mn-lt"/>
                          <a:cs typeface="Times New Roman"/>
                        </a:rPr>
                        <a:t>4</a:t>
                      </a:r>
                      <a:endParaRPr lang="en-US" sz="1800" b="0" i="0" dirty="0">
                        <a:solidFill>
                          <a:schemeClr val="bg1">
                            <a:lumMod val="50000"/>
                          </a:schemeClr>
                        </a:solidFill>
                        <a:latin typeface="+mn-lt"/>
                        <a:cs typeface="Times New Roman"/>
                      </a:endParaRPr>
                    </a:p>
                  </a:txBody>
                  <a:tcPr marL="0" marR="0" marT="0" marB="0">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noFill/>
                  </a:tcPr>
                </a:tc>
                <a:tc>
                  <a:txBody>
                    <a:bodyPr/>
                    <a:lstStyle/>
                    <a:p>
                      <a:pPr algn="ctr"/>
                      <a:r>
                        <a:rPr lang="en-US" sz="1800" b="0" i="0" dirty="0" smtClean="0">
                          <a:solidFill>
                            <a:schemeClr val="bg1">
                              <a:lumMod val="50000"/>
                            </a:schemeClr>
                          </a:solidFill>
                          <a:latin typeface="+mn-lt"/>
                          <a:cs typeface="Times New Roman"/>
                        </a:rPr>
                        <a:t>1</a:t>
                      </a:r>
                      <a:endParaRPr lang="en-US" sz="1800" b="0" i="0" dirty="0">
                        <a:solidFill>
                          <a:schemeClr val="bg1">
                            <a:lumMod val="50000"/>
                          </a:schemeClr>
                        </a:solidFill>
                        <a:latin typeface="+mn-lt"/>
                        <a:cs typeface="Times New Roman"/>
                      </a:endParaRPr>
                    </a:p>
                  </a:txBody>
                  <a:tcPr marL="0" marR="0" marT="0" marB="0">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noFill/>
                  </a:tcPr>
                </a:tc>
              </a:tr>
              <a:tr h="261490">
                <a:tc>
                  <a:txBody>
                    <a:bodyPr/>
                    <a:lstStyle/>
                    <a:p>
                      <a:pPr algn="ctr"/>
                      <a:r>
                        <a:rPr lang="en-US" sz="1800" b="0" i="0" dirty="0" smtClean="0">
                          <a:solidFill>
                            <a:schemeClr val="bg1">
                              <a:lumMod val="50000"/>
                            </a:schemeClr>
                          </a:solidFill>
                          <a:latin typeface="+mn-lt"/>
                          <a:cs typeface="Times New Roman"/>
                        </a:rPr>
                        <a:t>4</a:t>
                      </a:r>
                      <a:endParaRPr lang="en-US" sz="1800" b="0" i="0" dirty="0">
                        <a:solidFill>
                          <a:schemeClr val="bg1">
                            <a:lumMod val="50000"/>
                          </a:schemeClr>
                        </a:solidFill>
                        <a:latin typeface="+mn-lt"/>
                        <a:cs typeface="Times New Roman"/>
                      </a:endParaRPr>
                    </a:p>
                  </a:txBody>
                  <a:tcPr marL="0" marR="0" marT="0" marB="0">
                    <a:lnR w="6350" cap="flat" cmpd="sng" algn="ctr">
                      <a:solidFill>
                        <a:srgbClr val="FFFFFF">
                          <a:lumMod val="50000"/>
                        </a:srgbClr>
                      </a:solidFill>
                      <a:prstDash val="solid"/>
                      <a:round/>
                      <a:headEnd type="none" w="med" len="med"/>
                      <a:tailEnd type="none" w="med" len="med"/>
                    </a:lnR>
                    <a:noFill/>
                  </a:tcPr>
                </a:tc>
                <a:tc>
                  <a:txBody>
                    <a:bodyPr/>
                    <a:lstStyle/>
                    <a:p>
                      <a:pPr algn="ctr"/>
                      <a:r>
                        <a:rPr lang="en-US" sz="1800" b="0" i="0" dirty="0" smtClean="0">
                          <a:solidFill>
                            <a:schemeClr val="bg1">
                              <a:lumMod val="50000"/>
                            </a:schemeClr>
                          </a:solidFill>
                          <a:latin typeface="+mn-lt"/>
                          <a:cs typeface="Times New Roman"/>
                        </a:rPr>
                        <a:t>4</a:t>
                      </a:r>
                      <a:endParaRPr lang="en-US" sz="1800" b="0" i="0" dirty="0">
                        <a:solidFill>
                          <a:schemeClr val="bg1">
                            <a:lumMod val="50000"/>
                          </a:schemeClr>
                        </a:solidFill>
                        <a:latin typeface="+mn-lt"/>
                        <a:cs typeface="Times New Roman"/>
                      </a:endParaRPr>
                    </a:p>
                  </a:txBody>
                  <a:tcPr marL="0" marR="0" marT="0" marB="0">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noFill/>
                  </a:tcPr>
                </a:tc>
                <a:tc>
                  <a:txBody>
                    <a:bodyPr/>
                    <a:lstStyle/>
                    <a:p>
                      <a:pPr algn="ctr"/>
                      <a:r>
                        <a:rPr lang="en-US" sz="1800" b="0" i="0" dirty="0" smtClean="0">
                          <a:solidFill>
                            <a:schemeClr val="bg1">
                              <a:lumMod val="50000"/>
                            </a:schemeClr>
                          </a:solidFill>
                          <a:latin typeface="+mn-lt"/>
                          <a:cs typeface="Times New Roman"/>
                        </a:rPr>
                        <a:t>2</a:t>
                      </a:r>
                      <a:endParaRPr lang="en-US" sz="1800" b="0" i="0" dirty="0">
                        <a:solidFill>
                          <a:schemeClr val="bg1">
                            <a:lumMod val="50000"/>
                          </a:schemeClr>
                        </a:solidFill>
                        <a:latin typeface="+mn-lt"/>
                        <a:cs typeface="Times New Roman"/>
                      </a:endParaRPr>
                    </a:p>
                  </a:txBody>
                  <a:tcPr marL="0" marR="0" marT="0" marB="0">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noFill/>
                  </a:tcPr>
                </a:tc>
              </a:tr>
              <a:tr h="207914">
                <a:tc>
                  <a:txBody>
                    <a:bodyPr/>
                    <a:lstStyle/>
                    <a:p>
                      <a:pPr algn="ctr"/>
                      <a:r>
                        <a:rPr lang="en-US" sz="1800" b="0" i="0" dirty="0" smtClean="0">
                          <a:solidFill>
                            <a:schemeClr val="bg1">
                              <a:lumMod val="50000"/>
                            </a:schemeClr>
                          </a:solidFill>
                          <a:latin typeface="+mn-lt"/>
                          <a:cs typeface="Times New Roman"/>
                        </a:rPr>
                        <a:t>5</a:t>
                      </a:r>
                      <a:endParaRPr lang="en-US" sz="1800" b="0" i="0" dirty="0">
                        <a:solidFill>
                          <a:schemeClr val="bg1">
                            <a:lumMod val="50000"/>
                          </a:schemeClr>
                        </a:solidFill>
                        <a:latin typeface="+mn-lt"/>
                        <a:cs typeface="Times New Roman"/>
                      </a:endParaRPr>
                    </a:p>
                  </a:txBody>
                  <a:tcPr marL="0" marR="0" marT="0" marB="0">
                    <a:lnR w="6350" cap="flat" cmpd="sng" algn="ctr">
                      <a:solidFill>
                        <a:srgbClr val="FFFFFF">
                          <a:lumMod val="50000"/>
                        </a:srgbClr>
                      </a:solidFill>
                      <a:prstDash val="solid"/>
                      <a:round/>
                      <a:headEnd type="none" w="med" len="med"/>
                      <a:tailEnd type="none" w="med" len="med"/>
                    </a:lnR>
                    <a:noFill/>
                  </a:tcPr>
                </a:tc>
                <a:tc>
                  <a:txBody>
                    <a:bodyPr/>
                    <a:lstStyle/>
                    <a:p>
                      <a:pPr algn="ctr"/>
                      <a:r>
                        <a:rPr lang="en-US" sz="1800" b="0" i="0" dirty="0" smtClean="0">
                          <a:solidFill>
                            <a:schemeClr val="bg1">
                              <a:lumMod val="50000"/>
                            </a:schemeClr>
                          </a:solidFill>
                          <a:latin typeface="+mn-lt"/>
                          <a:cs typeface="Times New Roman"/>
                        </a:rPr>
                        <a:t>4</a:t>
                      </a:r>
                      <a:endParaRPr lang="en-US" sz="1800" b="0" i="0" dirty="0">
                        <a:solidFill>
                          <a:schemeClr val="bg1">
                            <a:lumMod val="50000"/>
                          </a:schemeClr>
                        </a:solidFill>
                        <a:latin typeface="+mn-lt"/>
                        <a:cs typeface="Times New Roman"/>
                      </a:endParaRPr>
                    </a:p>
                  </a:txBody>
                  <a:tcPr marL="0" marR="0" marT="0" marB="0">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noFill/>
                  </a:tcPr>
                </a:tc>
                <a:tc>
                  <a:txBody>
                    <a:bodyPr/>
                    <a:lstStyle/>
                    <a:p>
                      <a:pPr algn="ctr"/>
                      <a:r>
                        <a:rPr lang="en-US" sz="1800" b="0" i="0" dirty="0" smtClean="0">
                          <a:solidFill>
                            <a:schemeClr val="bg1">
                              <a:lumMod val="50000"/>
                            </a:schemeClr>
                          </a:solidFill>
                          <a:latin typeface="+mn-lt"/>
                          <a:cs typeface="Times New Roman"/>
                        </a:rPr>
                        <a:t>3</a:t>
                      </a:r>
                      <a:endParaRPr lang="en-US" sz="1800" b="0" i="0" dirty="0">
                        <a:solidFill>
                          <a:schemeClr val="bg1">
                            <a:lumMod val="50000"/>
                          </a:schemeClr>
                        </a:solidFill>
                        <a:latin typeface="+mn-lt"/>
                        <a:cs typeface="Times New Roman"/>
                      </a:endParaRPr>
                    </a:p>
                  </a:txBody>
                  <a:tcPr marL="0" marR="0" marT="0" marB="0">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603658141"/>
              </p:ext>
            </p:extLst>
          </p:nvPr>
        </p:nvGraphicFramePr>
        <p:xfrm>
          <a:off x="7181078" y="3412759"/>
          <a:ext cx="1808993" cy="1630680"/>
        </p:xfrm>
        <a:graphic>
          <a:graphicData uri="http://schemas.openxmlformats.org/drawingml/2006/table">
            <a:tbl>
              <a:tblPr firstRow="1" bandRow="1">
                <a:tableStyleId>{5C22544A-7EE6-4342-B048-85BDC9FD1C3A}</a:tableStyleId>
              </a:tblPr>
              <a:tblGrid>
                <a:gridCol w="508203"/>
                <a:gridCol w="862800"/>
                <a:gridCol w="437990"/>
              </a:tblGrid>
              <a:tr h="303778">
                <a:tc>
                  <a:txBody>
                    <a:bodyPr/>
                    <a:lstStyle/>
                    <a:p>
                      <a:pPr algn="ctr"/>
                      <a:r>
                        <a:rPr lang="en-US" sz="2000" b="0" i="1" dirty="0" err="1" smtClean="0">
                          <a:solidFill>
                            <a:srgbClr val="000000"/>
                          </a:solidFill>
                          <a:latin typeface="Times New Roman"/>
                          <a:cs typeface="Times New Roman"/>
                        </a:rPr>
                        <a:t>val</a:t>
                      </a:r>
                      <a:endParaRPr lang="en-US" sz="2000" b="0" i="0" dirty="0">
                        <a:solidFill>
                          <a:srgbClr val="000000"/>
                        </a:solidFill>
                        <a:latin typeface="Times New Roman"/>
                        <a:cs typeface="Times New Roman"/>
                      </a:endParaRPr>
                    </a:p>
                  </a:txBody>
                  <a:tcPr marL="0" marR="0" marT="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i="1" dirty="0" err="1" smtClean="0">
                          <a:solidFill>
                            <a:srgbClr val="000000"/>
                          </a:solidFill>
                          <a:latin typeface="Times New Roman"/>
                          <a:cs typeface="Times New Roman"/>
                        </a:rPr>
                        <a:t>t</a:t>
                      </a:r>
                      <a:r>
                        <a:rPr lang="en-US" sz="2000" b="0" i="1" baseline="-25000" dirty="0" err="1" smtClean="0">
                          <a:solidFill>
                            <a:srgbClr val="000000"/>
                          </a:solidFill>
                          <a:latin typeface="Times New Roman"/>
                          <a:cs typeface="Times New Roman"/>
                        </a:rPr>
                        <a:t>ind</a:t>
                      </a:r>
                      <a:endParaRPr lang="en-US" sz="2000" b="0" i="1" dirty="0" smtClean="0">
                        <a:solidFill>
                          <a:srgbClr val="000000"/>
                        </a:solidFill>
                        <a:latin typeface="Times New Roman"/>
                        <a:cs typeface="Times New Roman"/>
                      </a:endParaRPr>
                    </a:p>
                  </a:txBody>
                  <a:tcPr marL="0" marR="0"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0" i="1" u="none" dirty="0" err="1" smtClean="0">
                          <a:solidFill>
                            <a:srgbClr val="000000"/>
                          </a:solidFill>
                          <a:latin typeface="Times New Roman"/>
                          <a:cs typeface="Times New Roman"/>
                        </a:rPr>
                        <a:t>sep</a:t>
                      </a:r>
                      <a:endParaRPr lang="en-US" sz="2000" b="0" i="1" u="none" dirty="0">
                        <a:solidFill>
                          <a:srgbClr val="000000"/>
                        </a:solidFill>
                        <a:latin typeface="Times New Roman"/>
                        <a:cs typeface="Times New Roman"/>
                      </a:endParaRPr>
                    </a:p>
                  </a:txBody>
                  <a:tcPr marL="0" marR="0"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77362">
                <a:tc>
                  <a:txBody>
                    <a:bodyPr/>
                    <a:lstStyle/>
                    <a:p>
                      <a:pPr algn="ctr"/>
                      <a:r>
                        <a:rPr lang="en-US" sz="1800" b="0" i="0" dirty="0" smtClean="0">
                          <a:solidFill>
                            <a:srgbClr val="000000"/>
                          </a:solidFill>
                          <a:latin typeface="+mn-lt"/>
                          <a:cs typeface="Times New Roman"/>
                        </a:rPr>
                        <a:t>1</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b="0" i="0" dirty="0" smtClean="0">
                          <a:solidFill>
                            <a:srgbClr val="000000"/>
                          </a:solidFill>
                          <a:latin typeface="+mn-lt"/>
                          <a:cs typeface="Times New Roman"/>
                        </a:rPr>
                        <a:t>{0,1,3}</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b="0" i="0" dirty="0" smtClean="0">
                          <a:solidFill>
                            <a:srgbClr val="000000"/>
                          </a:solidFill>
                          <a:latin typeface="+mn-lt"/>
                          <a:cs typeface="Times New Roman"/>
                        </a:rPr>
                        <a:t>2</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77362">
                <a:tc>
                  <a:txBody>
                    <a:bodyPr/>
                    <a:lstStyle/>
                    <a:p>
                      <a:pPr algn="ctr"/>
                      <a:r>
                        <a:rPr lang="en-US" sz="1800" b="0" i="0" dirty="0" smtClean="0">
                          <a:solidFill>
                            <a:srgbClr val="000000"/>
                          </a:solidFill>
                          <a:latin typeface="+mn-lt"/>
                          <a:cs typeface="Times New Roman"/>
                        </a:rPr>
                        <a:t>2</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b="0" i="0" dirty="0" smtClean="0">
                          <a:solidFill>
                            <a:srgbClr val="000000"/>
                          </a:solidFill>
                          <a:latin typeface="+mn-lt"/>
                          <a:cs typeface="Times New Roman"/>
                        </a:rPr>
                        <a:t>{2,4}</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b="0" i="0" dirty="0" smtClean="0">
                          <a:solidFill>
                            <a:srgbClr val="000000"/>
                          </a:solidFill>
                          <a:latin typeface="+mn-lt"/>
                          <a:cs typeface="Times New Roman"/>
                        </a:rPr>
                        <a:t>1</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77362">
                <a:tc>
                  <a:txBody>
                    <a:bodyPr/>
                    <a:lstStyle/>
                    <a:p>
                      <a:pPr algn="ctr"/>
                      <a:r>
                        <a:rPr lang="en-US" sz="1800" b="0" i="0" dirty="0" smtClean="0">
                          <a:solidFill>
                            <a:srgbClr val="000000"/>
                          </a:solidFill>
                          <a:latin typeface="+mn-lt"/>
                          <a:cs typeface="Times New Roman"/>
                        </a:rPr>
                        <a:t>3</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b="0" i="0" dirty="0" smtClean="0">
                          <a:solidFill>
                            <a:srgbClr val="000000"/>
                          </a:solidFill>
                          <a:latin typeface="+mn-lt"/>
                          <a:cs typeface="Times New Roman"/>
                        </a:rPr>
                        <a:t>{5}</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b="0" i="0" dirty="0" smtClean="0">
                          <a:solidFill>
                            <a:srgbClr val="000000"/>
                          </a:solidFill>
                          <a:latin typeface="+mn-lt"/>
                          <a:cs typeface="Times New Roman"/>
                        </a:rPr>
                        <a:t>0</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77362">
                <a:tc>
                  <a:txBody>
                    <a:bodyPr/>
                    <a:lstStyle/>
                    <a:p>
                      <a:pPr algn="ctr"/>
                      <a:r>
                        <a:rPr lang="en-US" sz="1800" b="0" i="0" dirty="0" smtClean="0">
                          <a:solidFill>
                            <a:srgbClr val="000000"/>
                          </a:solidFill>
                          <a:latin typeface="+mn-lt"/>
                          <a:cs typeface="Times New Roman"/>
                        </a:rPr>
                        <a:t>4</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b="0" i="0" dirty="0" smtClean="0">
                          <a:solidFill>
                            <a:srgbClr val="000000"/>
                          </a:solidFill>
                          <a:latin typeface="+mn-lt"/>
                          <a:cs typeface="Times New Roman"/>
                        </a:rPr>
                        <a:t>{}</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b="0" i="0" dirty="0" smtClean="0">
                          <a:solidFill>
                            <a:srgbClr val="000000"/>
                          </a:solidFill>
                          <a:latin typeface="+mn-lt"/>
                          <a:cs typeface="Times New Roman"/>
                        </a:rPr>
                        <a:t>-1</a:t>
                      </a:r>
                      <a:endParaRPr lang="en-US" sz="1800" b="0" i="0" dirty="0">
                        <a:solidFill>
                          <a:srgbClr val="000000"/>
                        </a:solidFill>
                        <a:latin typeface="+mn-lt"/>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14" name="TextBox 13"/>
          <p:cNvSpPr txBox="1"/>
          <p:nvPr/>
        </p:nvSpPr>
        <p:spPr>
          <a:xfrm>
            <a:off x="7397208" y="5082662"/>
            <a:ext cx="1508558" cy="400110"/>
          </a:xfrm>
          <a:prstGeom prst="rect">
            <a:avLst/>
          </a:prstGeom>
          <a:noFill/>
        </p:spPr>
        <p:txBody>
          <a:bodyPr wrap="square" rtlCol="0">
            <a:spAutoFit/>
          </a:bodyPr>
          <a:lstStyle/>
          <a:p>
            <a:r>
              <a:rPr lang="en-US" sz="2000" i="1" dirty="0" smtClean="0">
                <a:cs typeface="Times New Roman"/>
              </a:rPr>
              <a:t>row </a:t>
            </a:r>
            <a:r>
              <a:rPr lang="en-US" sz="2000" dirty="0" smtClean="0">
                <a:latin typeface="Times New Roman"/>
                <a:cs typeface="Times New Roman"/>
              </a:rPr>
              <a:t>(</a:t>
            </a:r>
            <a:r>
              <a:rPr lang="en-US" sz="2000" i="1" dirty="0" smtClean="0">
                <a:latin typeface="Times New Roman"/>
                <a:cs typeface="Times New Roman"/>
              </a:rPr>
              <a:t>c</a:t>
            </a:r>
            <a:r>
              <a:rPr lang="en-US" sz="2000" baseline="-25000" dirty="0" smtClean="0">
                <a:latin typeface="Times New Roman"/>
                <a:cs typeface="Times New Roman"/>
              </a:rPr>
              <a:t>12</a:t>
            </a:r>
            <a:r>
              <a:rPr lang="en-US" sz="2000" dirty="0" smtClean="0">
                <a:latin typeface="Times New Roman"/>
                <a:cs typeface="Times New Roman"/>
              </a:rPr>
              <a:t>, </a:t>
            </a:r>
            <a:r>
              <a:rPr lang="en-US" sz="2000" b="1" i="1" dirty="0" smtClean="0">
                <a:solidFill>
                  <a:srgbClr val="3A4EAC"/>
                </a:solidFill>
                <a:latin typeface="Times New Roman"/>
                <a:cs typeface="Times New Roman"/>
              </a:rPr>
              <a:t>x</a:t>
            </a:r>
            <a:r>
              <a:rPr lang="en-US" sz="2000" b="1" baseline="-25000" dirty="0" smtClean="0">
                <a:solidFill>
                  <a:srgbClr val="3A4EAC"/>
                </a:solidFill>
                <a:latin typeface="Times New Roman"/>
                <a:cs typeface="Times New Roman"/>
              </a:rPr>
              <a:t>2</a:t>
            </a:r>
            <a:r>
              <a:rPr lang="en-US" sz="2000" dirty="0" smtClean="0">
                <a:latin typeface="Times New Roman"/>
                <a:cs typeface="Times New Roman"/>
              </a:rPr>
              <a:t>)</a:t>
            </a:r>
            <a:endParaRPr lang="en-US" sz="2000" dirty="0">
              <a:latin typeface="Times New Roman"/>
              <a:cs typeface="Times New Roman"/>
            </a:endParaRPr>
          </a:p>
        </p:txBody>
      </p:sp>
    </p:spTree>
    <p:extLst>
      <p:ext uri="{BB962C8B-B14F-4D97-AF65-F5344CB8AC3E}">
        <p14:creationId xmlns:p14="http://schemas.microsoft.com/office/powerpoint/2010/main" val="13042371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759386681"/>
              </p:ext>
            </p:extLst>
          </p:nvPr>
        </p:nvGraphicFramePr>
        <p:xfrm>
          <a:off x="3789889" y="1752357"/>
          <a:ext cx="986118" cy="2011680"/>
        </p:xfrm>
        <a:graphic>
          <a:graphicData uri="http://schemas.openxmlformats.org/drawingml/2006/table">
            <a:tbl>
              <a:tblPr firstRow="1" bandRow="1">
                <a:tableStyleId>{5C22544A-7EE6-4342-B048-85BDC9FD1C3A}</a:tableStyleId>
              </a:tblPr>
              <a:tblGrid>
                <a:gridCol w="328706"/>
                <a:gridCol w="328706"/>
                <a:gridCol w="328706"/>
              </a:tblGrid>
              <a:tr h="247886">
                <a:tc>
                  <a:txBody>
                    <a:bodyPr/>
                    <a:lstStyle/>
                    <a:p>
                      <a:pPr algn="r"/>
                      <a:endParaRPr lang="en-US" sz="1800" b="0" i="0" dirty="0">
                        <a:solidFill>
                          <a:schemeClr val="tx1"/>
                        </a:solidFill>
                        <a:latin typeface="Times New Roman"/>
                        <a:cs typeface="Times New Roman"/>
                      </a:endParaRPr>
                    </a:p>
                  </a:txBody>
                  <a:tcPr marL="0" marR="0" marT="0" marB="0">
                    <a:lnR w="12700" cap="flat" cmpd="sng" algn="ctr">
                      <a:noFill/>
                      <a:prstDash val="solid"/>
                      <a:round/>
                      <a:headEnd type="none" w="med" len="med"/>
                      <a:tailEnd type="none" w="med" len="med"/>
                    </a:ln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1" dirty="0" smtClean="0">
                          <a:solidFill>
                            <a:srgbClr val="000000"/>
                          </a:solidFill>
                          <a:latin typeface="Times New Roman"/>
                          <a:cs typeface="Times New Roman"/>
                        </a:rPr>
                        <a:t>x</a:t>
                      </a:r>
                      <a:r>
                        <a:rPr lang="en-US" sz="1800" b="0" i="1" baseline="-25000" dirty="0" smtClean="0">
                          <a:solidFill>
                            <a:srgbClr val="000000"/>
                          </a:solidFill>
                          <a:latin typeface="Times New Roman"/>
                          <a:cs typeface="Times New Roman"/>
                        </a:rPr>
                        <a:t>i</a:t>
                      </a:r>
                      <a:endParaRPr lang="en-US" sz="1800" b="0" i="1" dirty="0" smtClean="0">
                        <a:solidFill>
                          <a:srgbClr val="000000"/>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1" dirty="0" err="1" smtClean="0">
                          <a:solidFill>
                            <a:srgbClr val="000000"/>
                          </a:solidFill>
                          <a:latin typeface="Times New Roman"/>
                          <a:cs typeface="Times New Roman"/>
                        </a:rPr>
                        <a:t>x</a:t>
                      </a:r>
                      <a:r>
                        <a:rPr lang="en-US" sz="1800" b="0" i="1" baseline="-25000" dirty="0" err="1" smtClean="0">
                          <a:solidFill>
                            <a:srgbClr val="000000"/>
                          </a:solidFill>
                          <a:latin typeface="Times New Roman"/>
                          <a:cs typeface="Times New Roman"/>
                        </a:rPr>
                        <a:t>j</a:t>
                      </a:r>
                      <a:endParaRPr lang="en-US" sz="1800" b="0" i="1" dirty="0" smtClean="0">
                        <a:solidFill>
                          <a:srgbClr val="000000"/>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190681">
                <a:tc>
                  <a:txBody>
                    <a:bodyPr/>
                    <a:lstStyle/>
                    <a:p>
                      <a:pPr algn="ctr"/>
                      <a:r>
                        <a:rPr lang="en-US" sz="1800" b="0" i="0" dirty="0" smtClean="0">
                          <a:solidFill>
                            <a:srgbClr val="000000"/>
                          </a:solidFill>
                          <a:latin typeface="Times New Roman"/>
                          <a:cs typeface="Times New Roman"/>
                        </a:rPr>
                        <a:t>0</a:t>
                      </a:r>
                      <a:endParaRPr lang="en-US" sz="18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90681">
                <a:tc>
                  <a:txBody>
                    <a:bodyPr/>
                    <a:lstStyle/>
                    <a:p>
                      <a:pPr algn="ctr"/>
                      <a:r>
                        <a:rPr lang="en-US" sz="1800" b="0" i="0" dirty="0" smtClean="0">
                          <a:solidFill>
                            <a:srgbClr val="000000"/>
                          </a:solidFill>
                          <a:latin typeface="Times New Roman"/>
                          <a:cs typeface="Times New Roman"/>
                        </a:rPr>
                        <a:t>1</a:t>
                      </a:r>
                      <a:endParaRPr lang="en-US" sz="18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90681">
                <a:tc>
                  <a:txBody>
                    <a:bodyPr/>
                    <a:lstStyle/>
                    <a:p>
                      <a:pPr algn="ctr"/>
                      <a:r>
                        <a:rPr lang="en-US" sz="1800" b="0" i="0" dirty="0" smtClean="0">
                          <a:solidFill>
                            <a:srgbClr val="000000"/>
                          </a:solidFill>
                          <a:latin typeface="Times New Roman"/>
                          <a:cs typeface="Times New Roman"/>
                        </a:rPr>
                        <a:t>2</a:t>
                      </a:r>
                      <a:endParaRPr lang="en-US" sz="18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90681">
                <a:tc>
                  <a:txBody>
                    <a:bodyPr/>
                    <a:lstStyle/>
                    <a:p>
                      <a:pPr algn="ctr"/>
                      <a:r>
                        <a:rPr lang="en-US" sz="1800" b="0" i="0" dirty="0" smtClean="0">
                          <a:solidFill>
                            <a:srgbClr val="000000"/>
                          </a:solidFill>
                          <a:latin typeface="Times New Roman"/>
                          <a:cs typeface="Times New Roman"/>
                        </a:rPr>
                        <a:t>3</a:t>
                      </a:r>
                      <a:endParaRPr lang="en-US" sz="18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90681">
                <a:tc>
                  <a:txBody>
                    <a:bodyPr/>
                    <a:lstStyle/>
                    <a:p>
                      <a:pPr algn="ctr"/>
                      <a:r>
                        <a:rPr lang="en-US" sz="1800" b="0" i="0" dirty="0" smtClean="0">
                          <a:solidFill>
                            <a:srgbClr val="000000"/>
                          </a:solidFill>
                          <a:latin typeface="Times New Roman"/>
                          <a:cs typeface="Times New Roman"/>
                        </a:rPr>
                        <a:t>4</a:t>
                      </a:r>
                      <a:endParaRPr lang="en-US" sz="18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90681">
                <a:tc>
                  <a:txBody>
                    <a:bodyPr/>
                    <a:lstStyle/>
                    <a:p>
                      <a:pPr algn="ctr"/>
                      <a:r>
                        <a:rPr lang="en-US" sz="1800" b="0" i="0" dirty="0" smtClean="0">
                          <a:solidFill>
                            <a:srgbClr val="000000"/>
                          </a:solidFill>
                          <a:latin typeface="Times New Roman"/>
                          <a:cs typeface="Times New Roman"/>
                        </a:rPr>
                        <a:t>5</a:t>
                      </a:r>
                      <a:endParaRPr lang="en-US" sz="18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28998879"/>
              </p:ext>
            </p:extLst>
          </p:nvPr>
        </p:nvGraphicFramePr>
        <p:xfrm>
          <a:off x="5641462" y="1752357"/>
          <a:ext cx="986118" cy="1382433"/>
        </p:xfrm>
        <a:graphic>
          <a:graphicData uri="http://schemas.openxmlformats.org/drawingml/2006/table">
            <a:tbl>
              <a:tblPr firstRow="1" bandRow="1">
                <a:tableStyleId>{5C22544A-7EE6-4342-B048-85BDC9FD1C3A}</a:tableStyleId>
              </a:tblPr>
              <a:tblGrid>
                <a:gridCol w="328706"/>
                <a:gridCol w="328706"/>
                <a:gridCol w="328706"/>
              </a:tblGrid>
              <a:tr h="338891">
                <a:tc>
                  <a:txBody>
                    <a:bodyPr/>
                    <a:lstStyle/>
                    <a:p>
                      <a:pPr algn="r"/>
                      <a:endParaRPr lang="en-US" sz="1800" b="0" i="0" dirty="0">
                        <a:solidFill>
                          <a:schemeClr val="tx1"/>
                        </a:solidFill>
                        <a:latin typeface="Times New Roman"/>
                        <a:cs typeface="Times New Roman"/>
                      </a:endParaRPr>
                    </a:p>
                  </a:txBody>
                  <a:tcPr marL="0" marR="0" marT="0" marB="0">
                    <a:lnR w="12700" cap="flat" cmpd="sng" algn="ctr">
                      <a:noFill/>
                      <a:prstDash val="solid"/>
                      <a:round/>
                      <a:headEnd type="none" w="med" len="med"/>
                      <a:tailEnd type="none" w="med" len="med"/>
                    </a:ln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1" dirty="0" smtClean="0">
                          <a:solidFill>
                            <a:srgbClr val="000000"/>
                          </a:solidFill>
                          <a:latin typeface="Times New Roman"/>
                          <a:cs typeface="Times New Roman"/>
                        </a:rPr>
                        <a:t>x</a:t>
                      </a:r>
                      <a:r>
                        <a:rPr lang="en-US" sz="1800" b="0" i="1" baseline="-25000" dirty="0" smtClean="0">
                          <a:solidFill>
                            <a:srgbClr val="000000"/>
                          </a:solidFill>
                          <a:latin typeface="Times New Roman"/>
                          <a:cs typeface="Times New Roman"/>
                        </a:rPr>
                        <a:t>i</a:t>
                      </a:r>
                      <a:endParaRPr lang="en-US" sz="1800" b="0" i="1" dirty="0" smtClean="0">
                        <a:solidFill>
                          <a:srgbClr val="000000"/>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1" dirty="0" err="1" smtClean="0">
                          <a:solidFill>
                            <a:srgbClr val="000000"/>
                          </a:solidFill>
                          <a:latin typeface="Times New Roman"/>
                          <a:cs typeface="Times New Roman"/>
                        </a:rPr>
                        <a:t>x</a:t>
                      </a:r>
                      <a:r>
                        <a:rPr lang="en-US" sz="1800" b="0" i="1" baseline="-25000" dirty="0" err="1" smtClean="0">
                          <a:solidFill>
                            <a:srgbClr val="000000"/>
                          </a:solidFill>
                          <a:latin typeface="Times New Roman"/>
                          <a:cs typeface="Times New Roman"/>
                        </a:rPr>
                        <a:t>j</a:t>
                      </a:r>
                      <a:endParaRPr lang="en-US" sz="1800" b="0" i="1" dirty="0" smtClean="0">
                        <a:solidFill>
                          <a:srgbClr val="000000"/>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338891">
                <a:tc>
                  <a:txBody>
                    <a:bodyPr/>
                    <a:lstStyle/>
                    <a:p>
                      <a:pPr algn="ctr"/>
                      <a:r>
                        <a:rPr lang="en-US" sz="1800" b="0" i="0" dirty="0" smtClean="0">
                          <a:solidFill>
                            <a:srgbClr val="000000"/>
                          </a:solidFill>
                          <a:latin typeface="Times New Roman"/>
                          <a:cs typeface="Times New Roman"/>
                        </a:rPr>
                        <a:t>0</a:t>
                      </a:r>
                      <a:endParaRPr lang="en-US" sz="18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800" b="0" i="0" dirty="0" smtClean="0">
                          <a:solidFill>
                            <a:srgbClr val="000000"/>
                          </a:solidFill>
                          <a:latin typeface="Times New Roman"/>
                          <a:cs typeface="Times New Roman"/>
                        </a:rPr>
                        <a:t>1</a:t>
                      </a:r>
                      <a:endParaRPr lang="en-US" sz="18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b="0" i="0" dirty="0" smtClean="0">
                          <a:solidFill>
                            <a:srgbClr val="000000"/>
                          </a:solidFill>
                          <a:latin typeface="Times New Roman"/>
                          <a:cs typeface="Times New Roman"/>
                        </a:rPr>
                        <a:t>1</a:t>
                      </a:r>
                      <a:endParaRPr lang="en-US" sz="18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38891">
                <a:tc>
                  <a:txBody>
                    <a:bodyPr/>
                    <a:lstStyle/>
                    <a:p>
                      <a:pPr algn="ctr"/>
                      <a:r>
                        <a:rPr lang="en-US" sz="1800" b="0" i="0" dirty="0" smtClean="0">
                          <a:solidFill>
                            <a:srgbClr val="000000"/>
                          </a:solidFill>
                          <a:latin typeface="Times New Roman"/>
                          <a:cs typeface="Times New Roman"/>
                        </a:rPr>
                        <a:t>1</a:t>
                      </a:r>
                      <a:endParaRPr lang="en-US" sz="18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800" b="0" i="0" dirty="0" smtClean="0">
                          <a:solidFill>
                            <a:srgbClr val="000000"/>
                          </a:solidFill>
                          <a:latin typeface="Times New Roman"/>
                          <a:cs typeface="Times New Roman"/>
                        </a:rPr>
                        <a:t>2</a:t>
                      </a:r>
                      <a:endParaRPr lang="en-US" sz="18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b="0" i="0" dirty="0" smtClean="0">
                          <a:solidFill>
                            <a:srgbClr val="000000"/>
                          </a:solidFill>
                          <a:latin typeface="Times New Roman"/>
                          <a:cs typeface="Times New Roman"/>
                        </a:rPr>
                        <a:t>2</a:t>
                      </a:r>
                      <a:endParaRPr lang="en-US" sz="18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38891">
                <a:tc>
                  <a:txBody>
                    <a:bodyPr/>
                    <a:lstStyle/>
                    <a:p>
                      <a:pPr algn="ctr"/>
                      <a:r>
                        <a:rPr lang="en-US" sz="1800" b="0" i="0" dirty="0" smtClean="0">
                          <a:solidFill>
                            <a:srgbClr val="000000"/>
                          </a:solidFill>
                          <a:latin typeface="Times New Roman"/>
                          <a:cs typeface="Times New Roman"/>
                        </a:rPr>
                        <a:t>2</a:t>
                      </a:r>
                      <a:endParaRPr lang="en-US" sz="18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800" b="0" i="0" dirty="0" smtClean="0">
                          <a:solidFill>
                            <a:srgbClr val="000000"/>
                          </a:solidFill>
                          <a:latin typeface="Times New Roman"/>
                          <a:cs typeface="Times New Roman"/>
                        </a:rPr>
                        <a:t>3</a:t>
                      </a:r>
                      <a:endParaRPr lang="en-US" sz="18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b="0" i="0" dirty="0" smtClean="0">
                          <a:solidFill>
                            <a:srgbClr val="000000"/>
                          </a:solidFill>
                          <a:latin typeface="Times New Roman"/>
                          <a:cs typeface="Times New Roman"/>
                        </a:rPr>
                        <a:t>3</a:t>
                      </a:r>
                      <a:endParaRPr lang="en-US" sz="18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3" name="Content Placeholder 2"/>
          <p:cNvSpPr>
            <a:spLocks noGrp="1"/>
          </p:cNvSpPr>
          <p:nvPr>
            <p:ph idx="1"/>
          </p:nvPr>
        </p:nvSpPr>
        <p:spPr>
          <a:xfrm>
            <a:off x="533400" y="1422502"/>
            <a:ext cx="8153400" cy="4525962"/>
          </a:xfrm>
        </p:spPr>
        <p:txBody>
          <a:bodyPr/>
          <a:lstStyle/>
          <a:p>
            <a:r>
              <a:rPr lang="en-US" sz="2400" dirty="0" smtClean="0">
                <a:cs typeface="Times New Roman"/>
              </a:rPr>
              <a:t>Like </a:t>
            </a:r>
            <a:r>
              <a:rPr lang="en-US" sz="2400" dirty="0">
                <a:cs typeface="Times New Roman"/>
              </a:rPr>
              <a:t>STR1, but </a:t>
            </a:r>
            <a:r>
              <a:rPr lang="en-US" sz="2400" dirty="0" smtClean="0">
                <a:cs typeface="Times New Roman"/>
              </a:rPr>
              <a:t>operates on </a:t>
            </a:r>
            <a:r>
              <a:rPr lang="en-US" sz="2400" dirty="0">
                <a:cs typeface="Times New Roman"/>
              </a:rPr>
              <a:t>negative tables (conflicts</a:t>
            </a:r>
            <a:r>
              <a:rPr lang="en-US" sz="2400" dirty="0" smtClean="0">
                <a:cs typeface="Times New Roman"/>
              </a:rPr>
              <a:t>)</a:t>
            </a:r>
          </a:p>
          <a:p>
            <a:endParaRPr lang="en-US" sz="2400" dirty="0">
              <a:cs typeface="Times New Roman"/>
            </a:endParaRPr>
          </a:p>
          <a:p>
            <a:endParaRPr lang="en-US" sz="2400" dirty="0" smtClean="0">
              <a:cs typeface="Times New Roman"/>
            </a:endParaRPr>
          </a:p>
          <a:p>
            <a:endParaRPr lang="en-US" sz="2400" dirty="0">
              <a:cs typeface="Times New Roman"/>
            </a:endParaRPr>
          </a:p>
          <a:p>
            <a:endParaRPr lang="en-US" sz="2400" dirty="0">
              <a:cs typeface="Times New Roman"/>
            </a:endParaRPr>
          </a:p>
          <a:p>
            <a:endParaRPr lang="en-US" sz="2400" dirty="0" smtClean="0">
              <a:cs typeface="Times New Roman"/>
            </a:endParaRPr>
          </a:p>
          <a:p>
            <a:r>
              <a:rPr lang="en-US" sz="2400" dirty="0" smtClean="0">
                <a:cs typeface="Times New Roman"/>
              </a:rPr>
              <a:t>An </a:t>
            </a:r>
            <a:r>
              <a:rPr lang="en-US" sz="2400" dirty="0" smtClean="0">
                <a:solidFill>
                  <a:srgbClr val="3A4EAC"/>
                </a:solidFill>
                <a:cs typeface="Times New Roman"/>
              </a:rPr>
              <a:t>active</a:t>
            </a:r>
            <a:r>
              <a:rPr lang="en-US" sz="2400" dirty="0" smtClean="0">
                <a:cs typeface="Times New Roman"/>
              </a:rPr>
              <a:t> tuple confirms that the value of a variable has one less support</a:t>
            </a:r>
            <a:endParaRPr lang="en-US" sz="2200" dirty="0" smtClean="0">
              <a:cs typeface="Times New Roman"/>
            </a:endParaRPr>
          </a:p>
          <a:p>
            <a:r>
              <a:rPr lang="en-US" sz="2400" dirty="0" smtClean="0">
                <a:cs typeface="Times New Roman"/>
              </a:rPr>
              <a:t>Advantage</a:t>
            </a:r>
            <a:r>
              <a:rPr lang="en-US" sz="2400" dirty="0">
                <a:cs typeface="Times New Roman"/>
              </a:rPr>
              <a:t>: </a:t>
            </a:r>
            <a:r>
              <a:rPr lang="en-US" sz="2400" dirty="0" smtClean="0">
                <a:cs typeface="Times New Roman"/>
              </a:rPr>
              <a:t>Works well when </a:t>
            </a:r>
            <a:r>
              <a:rPr lang="en-US" sz="2400" dirty="0">
                <a:cs typeface="Times New Roman"/>
              </a:rPr>
              <a:t>the </a:t>
            </a:r>
            <a:r>
              <a:rPr lang="en-US" sz="2400" dirty="0" smtClean="0">
                <a:cs typeface="Times New Roman"/>
              </a:rPr>
              <a:t>constraint </a:t>
            </a:r>
            <a:r>
              <a:rPr lang="en-US" sz="2400" dirty="0">
                <a:cs typeface="Times New Roman"/>
              </a:rPr>
              <a:t>has </a:t>
            </a:r>
            <a:r>
              <a:rPr lang="en-US" sz="2400" dirty="0" smtClean="0">
                <a:cs typeface="Times New Roman"/>
              </a:rPr>
              <a:t>less </a:t>
            </a:r>
            <a:r>
              <a:rPr lang="en-US" sz="2400" dirty="0">
                <a:cs typeface="Times New Roman"/>
              </a:rPr>
              <a:t>conflicts than </a:t>
            </a:r>
            <a:r>
              <a:rPr lang="en-US" sz="2400" dirty="0" smtClean="0">
                <a:cs typeface="Times New Roman"/>
              </a:rPr>
              <a:t>supports </a:t>
            </a:r>
            <a:endParaRPr lang="en-US" sz="2400" dirty="0">
              <a:cs typeface="Times New Roman"/>
            </a:endParaRPr>
          </a:p>
          <a:p>
            <a:endParaRPr lang="en-US" sz="2000" dirty="0">
              <a:cs typeface="Times New Roman"/>
            </a:endParaRPr>
          </a:p>
          <a:p>
            <a:endParaRPr lang="en-US" sz="2000" dirty="0">
              <a:cs typeface="Times New Roman"/>
            </a:endParaRPr>
          </a:p>
        </p:txBody>
      </p:sp>
      <p:sp>
        <p:nvSpPr>
          <p:cNvPr id="2" name="Title 1"/>
          <p:cNvSpPr>
            <a:spLocks noGrp="1"/>
          </p:cNvSpPr>
          <p:nvPr>
            <p:ph type="title"/>
          </p:nvPr>
        </p:nvSpPr>
        <p:spPr/>
        <p:txBody>
          <a:bodyPr/>
          <a:lstStyle/>
          <a:p>
            <a:pPr>
              <a:tabLst>
                <a:tab pos="8005763" algn="r"/>
              </a:tabLst>
            </a:pPr>
            <a:r>
              <a:rPr lang="en-US" dirty="0" smtClean="0">
                <a:latin typeface="+mn-lt"/>
                <a:cs typeface="Times New Roman"/>
              </a:rPr>
              <a:t>STR-Ni	</a:t>
            </a:r>
            <a:r>
              <a:rPr lang="fr-FR" sz="2400" b="0" dirty="0" smtClean="0">
                <a:solidFill>
                  <a:srgbClr val="FF6600"/>
                </a:solidFill>
              </a:rPr>
              <a:t>[</a:t>
            </a:r>
            <a:r>
              <a:rPr lang="fr-FR" sz="2400" b="0" dirty="0">
                <a:solidFill>
                  <a:srgbClr val="FF6600"/>
                </a:solidFill>
              </a:rPr>
              <a:t>Li et al., 2013]</a:t>
            </a:r>
            <a:endParaRPr lang="en-US" sz="2400" b="0" dirty="0">
              <a:latin typeface="+mn-lt"/>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dirty="0"/>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12</a:t>
            </a:fld>
            <a:endParaRPr lang="en-US"/>
          </a:p>
        </p:txBody>
      </p:sp>
      <p:grpSp>
        <p:nvGrpSpPr>
          <p:cNvPr id="31" name="Group 30"/>
          <p:cNvGrpSpPr/>
          <p:nvPr/>
        </p:nvGrpSpPr>
        <p:grpSpPr>
          <a:xfrm>
            <a:off x="1931331" y="2056844"/>
            <a:ext cx="1562664" cy="1414798"/>
            <a:chOff x="1563453" y="2056844"/>
            <a:chExt cx="1562664" cy="1414798"/>
          </a:xfrm>
        </p:grpSpPr>
        <p:sp>
          <p:nvSpPr>
            <p:cNvPr id="10" name="Oval 9"/>
            <p:cNvSpPr/>
            <p:nvPr/>
          </p:nvSpPr>
          <p:spPr>
            <a:xfrm>
              <a:off x="1635803" y="2056844"/>
              <a:ext cx="960120" cy="411480"/>
            </a:xfrm>
            <a:prstGeom prst="ellipse">
              <a:avLst/>
            </a:prstGeom>
            <a:solidFill>
              <a:srgbClr val="FFFFFF"/>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45720" rtlCol="0" anchor="ctr"/>
            <a:lstStyle/>
            <a:p>
              <a:pPr algn="ctr"/>
              <a:r>
                <a:rPr lang="en-US" dirty="0" smtClean="0">
                  <a:solidFill>
                    <a:srgbClr val="000000"/>
                  </a:solidFill>
                  <a:latin typeface="Times New Roman"/>
                  <a:cs typeface="Times New Roman"/>
                </a:rPr>
                <a:t>{1,2,3}</a:t>
              </a:r>
            </a:p>
          </p:txBody>
        </p:sp>
        <p:sp>
          <p:nvSpPr>
            <p:cNvPr id="11" name="TextBox 10"/>
            <p:cNvSpPr txBox="1"/>
            <p:nvPr/>
          </p:nvSpPr>
          <p:spPr>
            <a:xfrm>
              <a:off x="2608179" y="2060144"/>
              <a:ext cx="465384" cy="400110"/>
            </a:xfrm>
            <a:prstGeom prst="rect">
              <a:avLst/>
            </a:prstGeom>
            <a:noFill/>
          </p:spPr>
          <p:txBody>
            <a:bodyPr wrap="square" rtlCol="0">
              <a:spAutoFit/>
            </a:bodyPr>
            <a:lstStyle/>
            <a:p>
              <a:r>
                <a:rPr lang="en-US" sz="2000" i="1" dirty="0" smtClean="0">
                  <a:latin typeface="Times New Roman" pitchFamily="18" charset="0"/>
                  <a:cs typeface="Times New Roman" pitchFamily="18" charset="0"/>
                </a:rPr>
                <a:t>x</a:t>
              </a:r>
              <a:r>
                <a:rPr lang="en-US" sz="2000" i="1" baseline="-25000" dirty="0" smtClean="0">
                  <a:latin typeface="Times New Roman" pitchFamily="18" charset="0"/>
                  <a:cs typeface="Times New Roman" pitchFamily="18" charset="0"/>
                </a:rPr>
                <a:t>i</a:t>
              </a:r>
              <a:r>
                <a:rPr lang="en-US" sz="1400" dirty="0" smtClean="0">
                  <a:cs typeface="Times New Roman"/>
                </a:rPr>
                <a:t> </a:t>
              </a:r>
              <a:endParaRPr lang="en-US" sz="1400" dirty="0"/>
            </a:p>
          </p:txBody>
        </p:sp>
        <p:sp>
          <p:nvSpPr>
            <p:cNvPr id="12" name="Oval 11"/>
            <p:cNvSpPr/>
            <p:nvPr/>
          </p:nvSpPr>
          <p:spPr>
            <a:xfrm>
              <a:off x="1700613" y="3060162"/>
              <a:ext cx="960120" cy="411480"/>
            </a:xfrm>
            <a:prstGeom prst="ellipse">
              <a:avLst/>
            </a:prstGeom>
            <a:solidFill>
              <a:srgbClr val="FFFFFF"/>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45720" rtlCol="0" anchor="ctr"/>
            <a:lstStyle/>
            <a:p>
              <a:pPr algn="ctr"/>
              <a:r>
                <a:rPr lang="en-US" dirty="0" smtClean="0">
                  <a:solidFill>
                    <a:srgbClr val="000000"/>
                  </a:solidFill>
                  <a:latin typeface="Times New Roman"/>
                  <a:cs typeface="Times New Roman"/>
                </a:rPr>
                <a:t>{1,2,3}</a:t>
              </a:r>
            </a:p>
          </p:txBody>
        </p:sp>
        <p:sp>
          <p:nvSpPr>
            <p:cNvPr id="13" name="TextBox 12"/>
            <p:cNvSpPr txBox="1"/>
            <p:nvPr/>
          </p:nvSpPr>
          <p:spPr>
            <a:xfrm>
              <a:off x="2660733" y="3054014"/>
              <a:ext cx="465384" cy="400110"/>
            </a:xfrm>
            <a:prstGeom prst="rect">
              <a:avLst/>
            </a:prstGeom>
            <a:noFill/>
          </p:spPr>
          <p:txBody>
            <a:bodyPr wrap="square" rtlCol="0">
              <a:spAutoFit/>
            </a:bodyPr>
            <a:lstStyle/>
            <a:p>
              <a:r>
                <a:rPr lang="en-US" sz="2000" i="1" dirty="0" err="1" smtClean="0">
                  <a:latin typeface="Times New Roman" pitchFamily="18" charset="0"/>
                  <a:cs typeface="Times New Roman" pitchFamily="18" charset="0"/>
                </a:rPr>
                <a:t>x</a:t>
              </a:r>
              <a:r>
                <a:rPr lang="en-US" sz="2000" i="1" baseline="-25000" dirty="0" err="1" smtClean="0">
                  <a:latin typeface="Times New Roman" pitchFamily="18" charset="0"/>
                  <a:cs typeface="Times New Roman" pitchFamily="18" charset="0"/>
                </a:rPr>
                <a:t>j</a:t>
              </a:r>
              <a:r>
                <a:rPr lang="en-US" sz="1400" dirty="0" smtClean="0">
                  <a:cs typeface="Times New Roman"/>
                </a:rPr>
                <a:t> </a:t>
              </a:r>
              <a:endParaRPr lang="en-US" sz="1400" dirty="0"/>
            </a:p>
          </p:txBody>
        </p:sp>
        <p:cxnSp>
          <p:nvCxnSpPr>
            <p:cNvPr id="14" name="Straight Connector 13"/>
            <p:cNvCxnSpPr>
              <a:stCxn id="15" idx="0"/>
              <a:endCxn id="10" idx="3"/>
            </p:cNvCxnSpPr>
            <p:nvPr/>
          </p:nvCxnSpPr>
          <p:spPr>
            <a:xfrm flipV="1">
              <a:off x="1700613" y="2408064"/>
              <a:ext cx="75796" cy="219019"/>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563453" y="2627083"/>
              <a:ext cx="274320" cy="27432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91440" rtlCol="0" anchor="ctr"/>
            <a:lstStyle/>
            <a:p>
              <a:pPr algn="ctr"/>
              <a:r>
                <a:rPr lang="en-US" dirty="0" smtClean="0">
                  <a:solidFill>
                    <a:schemeClr val="tx1"/>
                  </a:solidFill>
                  <a:latin typeface="Times New Roman"/>
                  <a:cs typeface="Times New Roman"/>
                </a:rPr>
                <a:t>≠</a:t>
              </a:r>
              <a:endParaRPr lang="en-US" dirty="0">
                <a:solidFill>
                  <a:schemeClr val="tx1"/>
                </a:solidFill>
                <a:latin typeface="Times New Roman"/>
                <a:cs typeface="Times New Roman"/>
              </a:endParaRPr>
            </a:p>
          </p:txBody>
        </p:sp>
        <p:cxnSp>
          <p:nvCxnSpPr>
            <p:cNvPr id="16" name="Straight Connector 15"/>
            <p:cNvCxnSpPr>
              <a:stCxn id="15" idx="2"/>
              <a:endCxn id="12" idx="1"/>
            </p:cNvCxnSpPr>
            <p:nvPr/>
          </p:nvCxnSpPr>
          <p:spPr>
            <a:xfrm>
              <a:off x="1700613" y="2901403"/>
              <a:ext cx="140606" cy="219019"/>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3907596" y="3701870"/>
            <a:ext cx="1070012" cy="369332"/>
          </a:xfrm>
          <a:prstGeom prst="rect">
            <a:avLst/>
          </a:prstGeom>
          <a:noFill/>
        </p:spPr>
        <p:txBody>
          <a:bodyPr wrap="none" rtlCol="0">
            <a:spAutoFit/>
          </a:bodyPr>
          <a:lstStyle/>
          <a:p>
            <a:r>
              <a:rPr lang="en-US" dirty="0" smtClean="0">
                <a:solidFill>
                  <a:srgbClr val="3A4EAC"/>
                </a:solidFill>
              </a:rPr>
              <a:t>supports</a:t>
            </a:r>
            <a:endParaRPr lang="en-US" dirty="0">
              <a:solidFill>
                <a:srgbClr val="3A4EAC"/>
              </a:solidFill>
            </a:endParaRPr>
          </a:p>
        </p:txBody>
      </p:sp>
      <p:sp>
        <p:nvSpPr>
          <p:cNvPr id="17" name="TextBox 16"/>
          <p:cNvSpPr txBox="1"/>
          <p:nvPr/>
        </p:nvSpPr>
        <p:spPr>
          <a:xfrm>
            <a:off x="5790349" y="3141884"/>
            <a:ext cx="1018503" cy="369332"/>
          </a:xfrm>
          <a:prstGeom prst="rect">
            <a:avLst/>
          </a:prstGeom>
          <a:noFill/>
        </p:spPr>
        <p:txBody>
          <a:bodyPr wrap="none" rtlCol="0">
            <a:spAutoFit/>
          </a:bodyPr>
          <a:lstStyle/>
          <a:p>
            <a:r>
              <a:rPr lang="en-US" dirty="0" smtClean="0">
                <a:solidFill>
                  <a:srgbClr val="FF6600"/>
                </a:solidFill>
              </a:rPr>
              <a:t>conflicts</a:t>
            </a:r>
            <a:endParaRPr lang="en-US" dirty="0">
              <a:solidFill>
                <a:srgbClr val="FF6600"/>
              </a:solidFill>
            </a:endParaRPr>
          </a:p>
        </p:txBody>
      </p:sp>
    </p:spTree>
    <p:extLst>
      <p:ext uri="{BB962C8B-B14F-4D97-AF65-F5344CB8AC3E}">
        <p14:creationId xmlns:p14="http://schemas.microsoft.com/office/powerpoint/2010/main" val="993139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8005763" algn="r"/>
              </a:tabLst>
            </a:pPr>
            <a:r>
              <a:rPr lang="en-US" dirty="0" smtClean="0">
                <a:latin typeface="+mn-lt"/>
                <a:cs typeface="Times New Roman"/>
              </a:rPr>
              <a:t>eSTR1, eSTR2	</a:t>
            </a:r>
            <a:r>
              <a:rPr lang="en-US" sz="2400" b="0" dirty="0" smtClean="0">
                <a:solidFill>
                  <a:srgbClr val="FF6600"/>
                </a:solidFill>
              </a:rPr>
              <a:t>[</a:t>
            </a:r>
            <a:r>
              <a:rPr lang="en-US" sz="2400" b="0" dirty="0" err="1">
                <a:solidFill>
                  <a:srgbClr val="FF6600"/>
                </a:solidFill>
              </a:rPr>
              <a:t>Lecoutre</a:t>
            </a:r>
            <a:r>
              <a:rPr lang="en-US" sz="2400" b="0" dirty="0">
                <a:solidFill>
                  <a:srgbClr val="FF6600"/>
                </a:solidFill>
              </a:rPr>
              <a:t> et al., 2013] </a:t>
            </a:r>
            <a:endParaRPr lang="en-US" sz="2400" b="0" dirty="0">
              <a:latin typeface="+mn-lt"/>
              <a:cs typeface="Times New Roman"/>
            </a:endParaRPr>
          </a:p>
        </p:txBody>
      </p:sp>
      <p:sp>
        <p:nvSpPr>
          <p:cNvPr id="3" name="Content Placeholder 2"/>
          <p:cNvSpPr>
            <a:spLocks noGrp="1"/>
          </p:cNvSpPr>
          <p:nvPr>
            <p:ph idx="1"/>
          </p:nvPr>
        </p:nvSpPr>
        <p:spPr>
          <a:xfrm>
            <a:off x="465160" y="1442656"/>
            <a:ext cx="5269082" cy="4030093"/>
          </a:xfrm>
        </p:spPr>
        <p:txBody>
          <a:bodyPr/>
          <a:lstStyle/>
          <a:p>
            <a:r>
              <a:rPr lang="en-US" sz="2400" dirty="0">
                <a:cs typeface="Times New Roman"/>
              </a:rPr>
              <a:t>Enforce GAC + PWC</a:t>
            </a:r>
          </a:p>
          <a:p>
            <a:r>
              <a:rPr lang="en-US" sz="2400" dirty="0" smtClean="0">
                <a:cs typeface="Times New Roman"/>
              </a:rPr>
              <a:t>GAC: same as STR1 and STR2</a:t>
            </a:r>
          </a:p>
          <a:p>
            <a:r>
              <a:rPr lang="en-US" sz="2400" dirty="0" smtClean="0">
                <a:cs typeface="Times New Roman"/>
              </a:rPr>
              <a:t>PWC, for each constraint</a:t>
            </a:r>
          </a:p>
          <a:p>
            <a:pPr lvl="1"/>
            <a:r>
              <a:rPr lang="en-US" sz="2000" dirty="0" smtClean="0">
                <a:cs typeface="Times New Roman"/>
              </a:rPr>
              <a:t>Store the </a:t>
            </a:r>
            <a:r>
              <a:rPr lang="en-US" sz="2000" dirty="0">
                <a:cs typeface="Times New Roman"/>
              </a:rPr>
              <a:t>number of times </a:t>
            </a:r>
            <a:r>
              <a:rPr lang="en-US" sz="2000" dirty="0" smtClean="0">
                <a:cs typeface="Times New Roman"/>
              </a:rPr>
              <a:t>that each </a:t>
            </a:r>
            <a:r>
              <a:rPr lang="en-US" sz="2000" dirty="0">
                <a:cs typeface="Times New Roman"/>
              </a:rPr>
              <a:t>sub-tuple appears </a:t>
            </a:r>
            <a:r>
              <a:rPr lang="en-US" sz="2000" dirty="0" smtClean="0">
                <a:cs typeface="Times New Roman"/>
              </a:rPr>
              <a:t>in a constraint</a:t>
            </a:r>
          </a:p>
          <a:p>
            <a:pPr lvl="2"/>
            <a:r>
              <a:rPr lang="en-US" sz="1600" dirty="0" smtClean="0">
                <a:latin typeface="Times New Roman"/>
                <a:cs typeface="Times New Roman"/>
              </a:rPr>
              <a:t>C(</a:t>
            </a:r>
            <a:r>
              <a:rPr lang="en-US" sz="1600" i="1" dirty="0" smtClean="0">
                <a:latin typeface="Times New Roman"/>
                <a:cs typeface="Times New Roman"/>
              </a:rPr>
              <a:t>x</a:t>
            </a:r>
            <a:r>
              <a:rPr lang="en-US" sz="1600" baseline="-25000" dirty="0" smtClean="0">
                <a:latin typeface="Times New Roman"/>
                <a:cs typeface="Times New Roman"/>
              </a:rPr>
              <a:t>1</a:t>
            </a:r>
            <a:r>
              <a:rPr lang="en-US" sz="1600" dirty="0" smtClean="0">
                <a:latin typeface="Times New Roman"/>
                <a:cs typeface="Times New Roman"/>
              </a:rPr>
              <a:t>,</a:t>
            </a:r>
            <a:r>
              <a:rPr lang="en-US" sz="1600" i="1" dirty="0" smtClean="0">
                <a:latin typeface="Times New Roman"/>
                <a:cs typeface="Times New Roman"/>
              </a:rPr>
              <a:t>x</a:t>
            </a:r>
            <a:r>
              <a:rPr lang="en-US" sz="1600" baseline="-25000" dirty="0" smtClean="0">
                <a:latin typeface="Times New Roman"/>
                <a:cs typeface="Times New Roman"/>
              </a:rPr>
              <a:t>2</a:t>
            </a:r>
            <a:r>
              <a:rPr lang="en-US" sz="1600" dirty="0" smtClean="0">
                <a:latin typeface="Times New Roman"/>
                <a:cs typeface="Times New Roman"/>
              </a:rPr>
              <a:t>)</a:t>
            </a:r>
            <a:r>
              <a:rPr lang="en-US" sz="1600" dirty="0" smtClean="0">
                <a:cs typeface="Times New Roman"/>
              </a:rPr>
              <a:t> and </a:t>
            </a:r>
            <a:r>
              <a:rPr lang="en-US" sz="1600" dirty="0" smtClean="0">
                <a:latin typeface="Times New Roman"/>
                <a:cs typeface="Times New Roman"/>
              </a:rPr>
              <a:t>C(</a:t>
            </a:r>
            <a:r>
              <a:rPr lang="en-US" sz="1600" i="1" dirty="0" smtClean="0">
                <a:latin typeface="Times New Roman"/>
                <a:cs typeface="Times New Roman"/>
              </a:rPr>
              <a:t>x</a:t>
            </a:r>
            <a:r>
              <a:rPr lang="en-US" sz="1600" baseline="-25000" dirty="0" smtClean="0">
                <a:latin typeface="Times New Roman"/>
                <a:cs typeface="Times New Roman"/>
              </a:rPr>
              <a:t>2</a:t>
            </a:r>
            <a:r>
              <a:rPr lang="en-US" sz="1600" dirty="0" smtClean="0">
                <a:latin typeface="Times New Roman"/>
                <a:cs typeface="Times New Roman"/>
              </a:rPr>
              <a:t>,</a:t>
            </a:r>
            <a:r>
              <a:rPr lang="en-US" sz="1600" i="1" dirty="0" smtClean="0">
                <a:latin typeface="Times New Roman"/>
                <a:cs typeface="Times New Roman"/>
              </a:rPr>
              <a:t>x</a:t>
            </a:r>
            <a:r>
              <a:rPr lang="en-US" sz="1600" baseline="-25000" dirty="0" smtClean="0">
                <a:latin typeface="Times New Roman"/>
                <a:cs typeface="Times New Roman"/>
              </a:rPr>
              <a:t>3</a:t>
            </a:r>
            <a:r>
              <a:rPr lang="en-US" sz="1600" dirty="0" smtClean="0">
                <a:latin typeface="Times New Roman"/>
                <a:cs typeface="Times New Roman"/>
              </a:rPr>
              <a:t>)</a:t>
            </a:r>
            <a:r>
              <a:rPr lang="en-US" sz="1600" dirty="0" smtClean="0">
                <a:cs typeface="Times New Roman"/>
              </a:rPr>
              <a:t> share </a:t>
            </a:r>
            <a:r>
              <a:rPr lang="en-US" sz="1600" i="1" dirty="0" smtClean="0">
                <a:latin typeface="Times New Roman"/>
                <a:cs typeface="Times New Roman"/>
              </a:rPr>
              <a:t>x</a:t>
            </a:r>
            <a:r>
              <a:rPr lang="en-US" sz="1600" baseline="-25000" dirty="0" smtClean="0">
                <a:latin typeface="Times New Roman"/>
                <a:cs typeface="Times New Roman"/>
              </a:rPr>
              <a:t>2</a:t>
            </a:r>
          </a:p>
          <a:p>
            <a:pPr lvl="2"/>
            <a:r>
              <a:rPr lang="en-US" sz="1600" dirty="0" smtClean="0">
                <a:cs typeface="Times New Roman"/>
              </a:rPr>
              <a:t>Sub-tuple </a:t>
            </a:r>
            <a:r>
              <a:rPr lang="en-US" sz="1600" i="1" dirty="0" smtClean="0">
                <a:latin typeface="Times New Roman"/>
                <a:cs typeface="Times New Roman"/>
              </a:rPr>
              <a:t>x</a:t>
            </a:r>
            <a:r>
              <a:rPr lang="en-US" sz="1600" baseline="-25000" dirty="0" smtClean="0">
                <a:latin typeface="Times New Roman"/>
                <a:cs typeface="Times New Roman"/>
              </a:rPr>
              <a:t>2</a:t>
            </a:r>
            <a:r>
              <a:rPr lang="en-US" sz="1600" dirty="0" smtClean="0">
                <a:latin typeface="Times New Roman"/>
                <a:cs typeface="Times New Roman"/>
              </a:rPr>
              <a:t> = 1</a:t>
            </a:r>
            <a:r>
              <a:rPr lang="en-US" sz="1600" dirty="0" smtClean="0">
                <a:cs typeface="Times New Roman"/>
              </a:rPr>
              <a:t>  appears in </a:t>
            </a:r>
            <a:r>
              <a:rPr lang="en-US" sz="1600" dirty="0" smtClean="0">
                <a:latin typeface="Times New Roman"/>
                <a:cs typeface="Times New Roman"/>
              </a:rPr>
              <a:t>3</a:t>
            </a:r>
            <a:r>
              <a:rPr lang="en-US" sz="1600" dirty="0" smtClean="0">
                <a:cs typeface="Times New Roman"/>
              </a:rPr>
              <a:t> tuples, etc.</a:t>
            </a:r>
          </a:p>
          <a:p>
            <a:pPr lvl="1"/>
            <a:r>
              <a:rPr lang="en-US" sz="2000" dirty="0" smtClean="0">
                <a:cs typeface="Times New Roman"/>
              </a:rPr>
              <a:t>If the count is 0 for a sub-tuple of a constraint, the corresponding tuples in the intersecting constraints are removed</a:t>
            </a:r>
            <a:endParaRPr lang="en-US" sz="2200" dirty="0">
              <a:cs typeface="Times New Roman"/>
            </a:endParaRPr>
          </a:p>
          <a:p>
            <a:pPr marL="457200" lvl="1" indent="0">
              <a:buNone/>
            </a:pPr>
            <a:endParaRPr lang="en-US" sz="1800" dirty="0">
              <a:cs typeface="Times New Roman"/>
            </a:endParaRPr>
          </a:p>
          <a:p>
            <a:endParaRPr lang="en-US" sz="2400" dirty="0">
              <a:cs typeface="Times New Roman"/>
            </a:endParaRPr>
          </a:p>
          <a:p>
            <a:endParaRPr lang="en-US" sz="2400" dirty="0">
              <a:cs typeface="Times New Roman"/>
            </a:endParaRPr>
          </a:p>
          <a:p>
            <a:endParaRPr lang="en-US" sz="2400" dirty="0">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13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715202144"/>
              </p:ext>
            </p:extLst>
          </p:nvPr>
        </p:nvGraphicFramePr>
        <p:xfrm>
          <a:off x="6076244" y="1139850"/>
          <a:ext cx="986118" cy="2031318"/>
        </p:xfrm>
        <a:graphic>
          <a:graphicData uri="http://schemas.openxmlformats.org/drawingml/2006/table">
            <a:tbl>
              <a:tblPr firstRow="1" bandRow="1">
                <a:tableStyleId>{5C22544A-7EE6-4342-B048-85BDC9FD1C3A}</a:tableStyleId>
              </a:tblPr>
              <a:tblGrid>
                <a:gridCol w="328706"/>
                <a:gridCol w="328706"/>
                <a:gridCol w="328706"/>
              </a:tblGrid>
              <a:tr h="282673">
                <a:tc>
                  <a:txBody>
                    <a:bodyPr/>
                    <a:lstStyle/>
                    <a:p>
                      <a:pPr algn="r"/>
                      <a:endParaRPr lang="en-US" sz="2000" b="0" i="0" dirty="0">
                        <a:solidFill>
                          <a:schemeClr val="tx1"/>
                        </a:solidFill>
                        <a:latin typeface="Times New Roman"/>
                        <a:cs typeface="Times New Roman"/>
                      </a:endParaRPr>
                    </a:p>
                  </a:txBody>
                  <a:tcPr marL="0" marR="0" marT="0" marB="0">
                    <a:lnR w="12700" cap="flat" cmpd="sng" algn="ctr">
                      <a:noFill/>
                      <a:prstDash val="solid"/>
                      <a:round/>
                      <a:headEnd type="none" w="med" len="med"/>
                      <a:tailEnd type="none" w="med" len="med"/>
                    </a:ln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1" dirty="0" smtClean="0">
                          <a:solidFill>
                            <a:srgbClr val="000000"/>
                          </a:solidFill>
                          <a:latin typeface="Times New Roman"/>
                          <a:cs typeface="Times New Roman"/>
                        </a:rPr>
                        <a:t>x</a:t>
                      </a:r>
                      <a:r>
                        <a:rPr lang="en-US" sz="1600" b="0" baseline="-25000" dirty="0" smtClean="0">
                          <a:solidFill>
                            <a:srgbClr val="000000"/>
                          </a:solidFill>
                          <a:latin typeface="Times New Roman"/>
                          <a:cs typeface="Times New Roman"/>
                        </a:rPr>
                        <a:t>1</a:t>
                      </a:r>
                      <a:endParaRPr lang="en-US" sz="1600" b="0" dirty="0" smtClean="0">
                        <a:solidFill>
                          <a:srgbClr val="000000"/>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1" dirty="0" smtClean="0">
                          <a:solidFill>
                            <a:srgbClr val="000000"/>
                          </a:solidFill>
                          <a:latin typeface="Times New Roman"/>
                          <a:cs typeface="Times New Roman"/>
                        </a:rPr>
                        <a:t>x</a:t>
                      </a:r>
                      <a:r>
                        <a:rPr lang="en-US" sz="1600" b="0" baseline="-25000" dirty="0" smtClean="0">
                          <a:solidFill>
                            <a:srgbClr val="000000"/>
                          </a:solidFill>
                          <a:latin typeface="Times New Roman"/>
                          <a:cs typeface="Times New Roman"/>
                        </a:rPr>
                        <a:t>2</a:t>
                      </a:r>
                      <a:endParaRPr lang="en-US" sz="1600" b="0" dirty="0" smtClean="0">
                        <a:solidFill>
                          <a:srgbClr val="000000"/>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2673">
                <a:tc>
                  <a:txBody>
                    <a:bodyPr/>
                    <a:lstStyle/>
                    <a:p>
                      <a:pPr algn="ctr"/>
                      <a:r>
                        <a:rPr lang="en-US" sz="1600" b="0" i="0" dirty="0" smtClean="0">
                          <a:solidFill>
                            <a:srgbClr val="000000"/>
                          </a:solidFill>
                          <a:latin typeface="Times New Roman"/>
                          <a:cs typeface="Times New Roman"/>
                        </a:rPr>
                        <a:t>0</a:t>
                      </a:r>
                      <a:endParaRPr lang="en-US" sz="16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282673">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2673">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282673">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2673">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2673">
                <a:tc>
                  <a:txBody>
                    <a:bodyPr/>
                    <a:lstStyle/>
                    <a:p>
                      <a:pPr algn="ctr"/>
                      <a:r>
                        <a:rPr lang="en-US" sz="1600" b="0" i="0" dirty="0" smtClean="0">
                          <a:solidFill>
                            <a:srgbClr val="000000"/>
                          </a:solidFill>
                          <a:latin typeface="Times New Roman"/>
                          <a:cs typeface="Times New Roman"/>
                        </a:rPr>
                        <a:t>5</a:t>
                      </a:r>
                      <a:endParaRPr lang="en-US" sz="16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82654729"/>
              </p:ext>
            </p:extLst>
          </p:nvPr>
        </p:nvGraphicFramePr>
        <p:xfrm>
          <a:off x="6132857" y="3448754"/>
          <a:ext cx="985950" cy="2082806"/>
        </p:xfrm>
        <a:graphic>
          <a:graphicData uri="http://schemas.openxmlformats.org/drawingml/2006/table">
            <a:tbl>
              <a:tblPr firstRow="1" bandRow="1">
                <a:tableStyleId>{5C22544A-7EE6-4342-B048-85BDC9FD1C3A}</a:tableStyleId>
              </a:tblPr>
              <a:tblGrid>
                <a:gridCol w="328650"/>
                <a:gridCol w="328650"/>
                <a:gridCol w="328650"/>
              </a:tblGrid>
              <a:tr h="353510">
                <a:tc>
                  <a:txBody>
                    <a:bodyPr/>
                    <a:lstStyle/>
                    <a:p>
                      <a:pPr algn="r"/>
                      <a:endParaRPr lang="en-US" sz="1600" b="0" i="0" dirty="0">
                        <a:solidFill>
                          <a:srgbClr val="000000"/>
                        </a:solidFill>
                        <a:latin typeface="Times New Roman"/>
                        <a:cs typeface="Times New Roman"/>
                      </a:endParaRPr>
                    </a:p>
                  </a:txBody>
                  <a:tcPr marL="0" marR="0" marT="0" marB="0">
                    <a:lnR w="12700" cap="flat" cmpd="sng" algn="ctr">
                      <a:noFill/>
                      <a:prstDash val="solid"/>
                      <a:round/>
                      <a:headEnd type="none" w="med" len="med"/>
                      <a:tailEnd type="none" w="med" len="med"/>
                    </a:ln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1" dirty="0" smtClean="0">
                          <a:solidFill>
                            <a:srgbClr val="000000"/>
                          </a:solidFill>
                          <a:latin typeface="Times New Roman"/>
                          <a:cs typeface="Times New Roman"/>
                        </a:rPr>
                        <a:t>x</a:t>
                      </a:r>
                      <a:r>
                        <a:rPr lang="en-US" sz="1600" b="0" baseline="-25000" dirty="0" smtClean="0">
                          <a:solidFill>
                            <a:srgbClr val="000000"/>
                          </a:solidFill>
                          <a:latin typeface="Times New Roman"/>
                          <a:cs typeface="Times New Roman"/>
                        </a:rPr>
                        <a:t>2</a:t>
                      </a:r>
                      <a:endParaRPr lang="en-US" sz="1600" b="0" dirty="0" smtClean="0">
                        <a:solidFill>
                          <a:srgbClr val="000000"/>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1" dirty="0" smtClean="0">
                          <a:solidFill>
                            <a:srgbClr val="000000"/>
                          </a:solidFill>
                          <a:latin typeface="Times New Roman"/>
                          <a:cs typeface="Times New Roman"/>
                        </a:rPr>
                        <a:t>x</a:t>
                      </a:r>
                      <a:r>
                        <a:rPr lang="en-US" sz="1600" b="0" i="0" baseline="-25000" dirty="0" smtClean="0">
                          <a:solidFill>
                            <a:srgbClr val="000000"/>
                          </a:solidFill>
                          <a:latin typeface="Times New Roman"/>
                          <a:cs typeface="Times New Roman"/>
                        </a:rPr>
                        <a:t>3</a:t>
                      </a:r>
                      <a:endParaRPr lang="en-US" sz="1600" b="0" dirty="0" smtClean="0">
                        <a:solidFill>
                          <a:srgbClr val="000000"/>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8216">
                <a:tc>
                  <a:txBody>
                    <a:bodyPr/>
                    <a:lstStyle/>
                    <a:p>
                      <a:pPr algn="ctr"/>
                      <a:r>
                        <a:rPr lang="en-US" sz="1600" b="0" i="0" dirty="0" smtClean="0">
                          <a:solidFill>
                            <a:srgbClr val="000000"/>
                          </a:solidFill>
                          <a:latin typeface="Times New Roman"/>
                          <a:cs typeface="Times New Roman"/>
                        </a:rPr>
                        <a:t>0</a:t>
                      </a:r>
                      <a:endParaRPr lang="en-US" sz="16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8216">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8216">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8216">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8216">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8216">
                <a:tc>
                  <a:txBody>
                    <a:bodyPr/>
                    <a:lstStyle/>
                    <a:p>
                      <a:pPr algn="ctr"/>
                      <a:r>
                        <a:rPr lang="en-US" sz="1600" b="0" i="0" dirty="0" smtClean="0">
                          <a:solidFill>
                            <a:srgbClr val="000000"/>
                          </a:solidFill>
                          <a:latin typeface="Times New Roman"/>
                          <a:cs typeface="Times New Roman"/>
                        </a:rPr>
                        <a:t>5</a:t>
                      </a:r>
                      <a:endParaRPr lang="en-US" sz="16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591980323"/>
              </p:ext>
            </p:extLst>
          </p:nvPr>
        </p:nvGraphicFramePr>
        <p:xfrm>
          <a:off x="7436332" y="1697720"/>
          <a:ext cx="569798" cy="828168"/>
        </p:xfrm>
        <a:graphic>
          <a:graphicData uri="http://schemas.openxmlformats.org/drawingml/2006/table">
            <a:tbl>
              <a:tblPr firstRow="1" bandRow="1">
                <a:tableStyleId>{5C22544A-7EE6-4342-B048-85BDC9FD1C3A}</a:tableStyleId>
              </a:tblPr>
              <a:tblGrid>
                <a:gridCol w="243210"/>
                <a:gridCol w="326588"/>
              </a:tblGrid>
              <a:tr h="276056">
                <a:tc>
                  <a:txBody>
                    <a:bodyPr/>
                    <a:lstStyle/>
                    <a:p>
                      <a:pPr algn="ctr"/>
                      <a:r>
                        <a:rPr lang="en-US" sz="1600" b="0" dirty="0" smtClean="0">
                          <a:solidFill>
                            <a:srgbClr val="000000"/>
                          </a:solidFill>
                          <a:latin typeface="Times New Roman"/>
                          <a:cs typeface="Times New Roman"/>
                        </a:rPr>
                        <a:t>1</a:t>
                      </a:r>
                      <a:endParaRPr lang="en-US" sz="1600" b="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smtClean="0">
                          <a:solidFill>
                            <a:srgbClr val="000000"/>
                          </a:solidFill>
                          <a:latin typeface="Times New Roman"/>
                          <a:cs typeface="Times New Roman"/>
                        </a:rPr>
                        <a:t>3</a:t>
                      </a:r>
                      <a:endParaRPr lang="en-US" sz="1600" b="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76056">
                <a:tc>
                  <a:txBody>
                    <a:bodyPr/>
                    <a:lstStyle/>
                    <a:p>
                      <a:pPr algn="ctr"/>
                      <a:r>
                        <a:rPr lang="en-US" sz="1600" b="0" dirty="0" smtClean="0">
                          <a:solidFill>
                            <a:srgbClr val="000000"/>
                          </a:solidFill>
                          <a:latin typeface="Times New Roman"/>
                          <a:cs typeface="Times New Roman"/>
                        </a:rPr>
                        <a:t>2</a:t>
                      </a:r>
                      <a:endParaRPr lang="en-US" sz="1600" b="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smtClean="0">
                          <a:solidFill>
                            <a:srgbClr val="000000"/>
                          </a:solidFill>
                          <a:latin typeface="Times New Roman"/>
                          <a:cs typeface="Times New Roman"/>
                        </a:rPr>
                        <a:t>2</a:t>
                      </a:r>
                      <a:endParaRPr lang="en-US" sz="1600" b="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76056">
                <a:tc>
                  <a:txBody>
                    <a:bodyPr/>
                    <a:lstStyle/>
                    <a:p>
                      <a:pPr algn="ctr"/>
                      <a:r>
                        <a:rPr lang="en-US" sz="1600" b="0" dirty="0" smtClean="0">
                          <a:solidFill>
                            <a:srgbClr val="000000"/>
                          </a:solidFill>
                          <a:latin typeface="Times New Roman"/>
                          <a:cs typeface="Times New Roman"/>
                        </a:rPr>
                        <a:t>3</a:t>
                      </a:r>
                      <a:endParaRPr lang="en-US" sz="1600" b="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smtClean="0">
                          <a:solidFill>
                            <a:srgbClr val="000000"/>
                          </a:solidFill>
                          <a:latin typeface="Times New Roman"/>
                          <a:cs typeface="Times New Roman"/>
                        </a:rPr>
                        <a:t>1</a:t>
                      </a:r>
                      <a:endParaRPr lang="en-US" sz="1600" b="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044735872"/>
              </p:ext>
            </p:extLst>
          </p:nvPr>
        </p:nvGraphicFramePr>
        <p:xfrm>
          <a:off x="6469692" y="2877713"/>
          <a:ext cx="544249" cy="293455"/>
        </p:xfrm>
        <a:graphic>
          <a:graphicData uri="http://schemas.openxmlformats.org/drawingml/2006/table">
            <a:tbl>
              <a:tblPr firstRow="1" bandRow="1">
                <a:tableStyleId>{5C22544A-7EE6-4342-B048-85BDC9FD1C3A}</a:tableStyleId>
              </a:tblPr>
              <a:tblGrid>
                <a:gridCol w="281407"/>
                <a:gridCol w="262842"/>
              </a:tblGrid>
              <a:tr h="293455">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3A4EAC"/>
                      </a:solidFill>
                      <a:prstDash val="solid"/>
                      <a:round/>
                      <a:headEnd type="none" w="med" len="med"/>
                      <a:tailEnd type="none" w="med" len="med"/>
                    </a:lnBlToTr>
                    <a:noFill/>
                  </a:tcPr>
                </a:tc>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3A4EAC"/>
                      </a:solidFill>
                      <a:prstDash val="solid"/>
                      <a:round/>
                      <a:headEnd type="none" w="med" len="med"/>
                      <a:tailEnd type="none" w="med" len="med"/>
                    </a:lnBlToTr>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95627259"/>
              </p:ext>
            </p:extLst>
          </p:nvPr>
        </p:nvGraphicFramePr>
        <p:xfrm>
          <a:off x="7679542" y="2249832"/>
          <a:ext cx="326588" cy="276056"/>
        </p:xfrm>
        <a:graphic>
          <a:graphicData uri="http://schemas.openxmlformats.org/drawingml/2006/table">
            <a:tbl>
              <a:tblPr firstRow="1" bandRow="1">
                <a:tableStyleId>{5C22544A-7EE6-4342-B048-85BDC9FD1C3A}</a:tableStyleId>
              </a:tblPr>
              <a:tblGrid>
                <a:gridCol w="326588"/>
              </a:tblGrid>
              <a:tr h="276056">
                <a:tc>
                  <a:txBody>
                    <a:bodyPr/>
                    <a:lstStyle/>
                    <a:p>
                      <a:pPr algn="ctr"/>
                      <a:r>
                        <a:rPr lang="en-US" sz="1600" b="1" dirty="0" smtClean="0">
                          <a:solidFill>
                            <a:srgbClr val="3A4EAC"/>
                          </a:solidFill>
                          <a:latin typeface="Times New Roman"/>
                          <a:cs typeface="Times New Roman"/>
                        </a:rPr>
                        <a:t>0</a:t>
                      </a:r>
                      <a:endParaRPr lang="en-US" sz="1600" b="1" dirty="0">
                        <a:solidFill>
                          <a:srgbClr val="3A4EAC"/>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547491559"/>
              </p:ext>
            </p:extLst>
          </p:nvPr>
        </p:nvGraphicFramePr>
        <p:xfrm>
          <a:off x="6532225" y="4073412"/>
          <a:ext cx="544249" cy="586910"/>
        </p:xfrm>
        <a:graphic>
          <a:graphicData uri="http://schemas.openxmlformats.org/drawingml/2006/table">
            <a:tbl>
              <a:tblPr firstRow="1" bandRow="1">
                <a:tableStyleId>{5C22544A-7EE6-4342-B048-85BDC9FD1C3A}</a:tableStyleId>
              </a:tblPr>
              <a:tblGrid>
                <a:gridCol w="281407"/>
                <a:gridCol w="262842"/>
              </a:tblGrid>
              <a:tr h="293455">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3A4EAC"/>
                      </a:solidFill>
                      <a:prstDash val="solid"/>
                      <a:round/>
                      <a:headEnd type="none" w="med" len="med"/>
                      <a:tailEnd type="none" w="med" len="med"/>
                    </a:lnBlToTr>
                    <a:noFill/>
                  </a:tcPr>
                </a:tc>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3A4EAC"/>
                      </a:solidFill>
                      <a:prstDash val="solid"/>
                      <a:round/>
                      <a:headEnd type="none" w="med" len="med"/>
                      <a:tailEnd type="none" w="med" len="med"/>
                    </a:lnBlToTr>
                    <a:noFill/>
                  </a:tcPr>
                </a:tc>
              </a:tr>
              <a:tr h="293455">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3A4EAC"/>
                      </a:solidFill>
                      <a:prstDash val="solid"/>
                      <a:round/>
                      <a:headEnd type="none" w="med" len="med"/>
                      <a:tailEnd type="none" w="med" len="med"/>
                    </a:lnBlToTr>
                    <a:noFill/>
                  </a:tcPr>
                </a:tc>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3A4EAC"/>
                      </a:solidFill>
                      <a:prstDash val="solid"/>
                      <a:round/>
                      <a:headEnd type="none" w="med" len="med"/>
                      <a:tailEnd type="none" w="med" len="med"/>
                    </a:lnBlToTr>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811537191"/>
              </p:ext>
            </p:extLst>
          </p:nvPr>
        </p:nvGraphicFramePr>
        <p:xfrm>
          <a:off x="7547043" y="3828510"/>
          <a:ext cx="569798" cy="828168"/>
        </p:xfrm>
        <a:graphic>
          <a:graphicData uri="http://schemas.openxmlformats.org/drawingml/2006/table">
            <a:tbl>
              <a:tblPr firstRow="1" bandRow="1">
                <a:tableStyleId>{5C22544A-7EE6-4342-B048-85BDC9FD1C3A}</a:tableStyleId>
              </a:tblPr>
              <a:tblGrid>
                <a:gridCol w="243210"/>
                <a:gridCol w="326588"/>
              </a:tblGrid>
              <a:tr h="276056">
                <a:tc>
                  <a:txBody>
                    <a:bodyPr/>
                    <a:lstStyle/>
                    <a:p>
                      <a:pPr algn="ctr"/>
                      <a:r>
                        <a:rPr lang="en-US" sz="1600" b="0" dirty="0" smtClean="0">
                          <a:solidFill>
                            <a:srgbClr val="000000"/>
                          </a:solidFill>
                          <a:latin typeface="Times New Roman"/>
                          <a:cs typeface="Times New Roman"/>
                        </a:rPr>
                        <a:t>2</a:t>
                      </a:r>
                      <a:endParaRPr lang="en-US" sz="1600" b="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smtClean="0">
                          <a:solidFill>
                            <a:srgbClr val="000000"/>
                          </a:solidFill>
                          <a:latin typeface="Times New Roman"/>
                          <a:cs typeface="Times New Roman"/>
                        </a:rPr>
                        <a:t>1</a:t>
                      </a:r>
                      <a:endParaRPr lang="en-US" sz="1600" b="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76056">
                <a:tc>
                  <a:txBody>
                    <a:bodyPr/>
                    <a:lstStyle/>
                    <a:p>
                      <a:pPr algn="ctr"/>
                      <a:r>
                        <a:rPr lang="en-US" sz="1600" b="0" dirty="0" smtClean="0">
                          <a:solidFill>
                            <a:srgbClr val="000000"/>
                          </a:solidFill>
                          <a:latin typeface="Times New Roman"/>
                          <a:cs typeface="Times New Roman"/>
                        </a:rPr>
                        <a:t>3</a:t>
                      </a:r>
                      <a:endParaRPr lang="en-US" sz="1600" b="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smtClean="0">
                          <a:solidFill>
                            <a:srgbClr val="000000"/>
                          </a:solidFill>
                          <a:latin typeface="Times New Roman"/>
                          <a:cs typeface="Times New Roman"/>
                        </a:rPr>
                        <a:t>2</a:t>
                      </a:r>
                      <a:endParaRPr lang="en-US" sz="1600" b="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76056">
                <a:tc>
                  <a:txBody>
                    <a:bodyPr/>
                    <a:lstStyle/>
                    <a:p>
                      <a:pPr algn="ctr"/>
                      <a:r>
                        <a:rPr lang="en-US" sz="1600" b="0" dirty="0" smtClean="0">
                          <a:solidFill>
                            <a:srgbClr val="000000"/>
                          </a:solidFill>
                          <a:latin typeface="Times New Roman"/>
                          <a:cs typeface="Times New Roman"/>
                        </a:rPr>
                        <a:t>4</a:t>
                      </a:r>
                      <a:endParaRPr lang="en-US" sz="1600" b="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smtClean="0">
                          <a:solidFill>
                            <a:srgbClr val="000000"/>
                          </a:solidFill>
                          <a:latin typeface="Times New Roman"/>
                          <a:cs typeface="Times New Roman"/>
                        </a:rPr>
                        <a:t>3</a:t>
                      </a:r>
                      <a:endParaRPr lang="en-US" sz="1600" b="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699716268"/>
              </p:ext>
            </p:extLst>
          </p:nvPr>
        </p:nvGraphicFramePr>
        <p:xfrm>
          <a:off x="7790253" y="4104566"/>
          <a:ext cx="326588" cy="276056"/>
        </p:xfrm>
        <a:graphic>
          <a:graphicData uri="http://schemas.openxmlformats.org/drawingml/2006/table">
            <a:tbl>
              <a:tblPr firstRow="1" bandRow="1">
                <a:tableStyleId>{5C22544A-7EE6-4342-B048-85BDC9FD1C3A}</a:tableStyleId>
              </a:tblPr>
              <a:tblGrid>
                <a:gridCol w="326588"/>
              </a:tblGrid>
              <a:tr h="276056">
                <a:tc>
                  <a:txBody>
                    <a:bodyPr/>
                    <a:lstStyle/>
                    <a:p>
                      <a:pPr algn="ctr"/>
                      <a:r>
                        <a:rPr lang="en-US" sz="1600" b="1" dirty="0" smtClean="0">
                          <a:solidFill>
                            <a:srgbClr val="3A4EAC"/>
                          </a:solidFill>
                          <a:latin typeface="Times New Roman"/>
                          <a:cs typeface="Times New Roman"/>
                        </a:rPr>
                        <a:t>0</a:t>
                      </a:r>
                      <a:endParaRPr lang="en-US" sz="1600" b="1" dirty="0">
                        <a:solidFill>
                          <a:srgbClr val="3A4EAC"/>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971107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p:tgtEl>
                                          <p:spTgt spid="12"/>
                                        </p:tgtEl>
                                        <p:attrNameLst>
                                          <p:attrName>ppt_y</p:attrName>
                                        </p:attrNameLst>
                                      </p:cBhvr>
                                      <p:tavLst>
                                        <p:tav tm="0">
                                          <p:val>
                                            <p:strVal val="#ppt_y+#ppt_h*1.125000"/>
                                          </p:val>
                                        </p:tav>
                                        <p:tav tm="100000">
                                          <p:val>
                                            <p:strVal val="#ppt_y"/>
                                          </p:val>
                                        </p:tav>
                                      </p:tavLst>
                                    </p:anim>
                                    <p:animEffect transition="in" filter="wipe(up)">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p:tgtEl>
                                          <p:spTgt spid="14"/>
                                        </p:tgtEl>
                                        <p:attrNameLst>
                                          <p:attrName>ppt_y</p:attrName>
                                        </p:attrNameLst>
                                      </p:cBhvr>
                                      <p:tavLst>
                                        <p:tav tm="0">
                                          <p:val>
                                            <p:strVal val="#ppt_y+#ppt_h*1.125000"/>
                                          </p:val>
                                        </p:tav>
                                        <p:tav tm="100000">
                                          <p:val>
                                            <p:strVal val="#ppt_y"/>
                                          </p:val>
                                        </p:tav>
                                      </p:tavLst>
                                    </p:anim>
                                    <p:animEffect transition="in" filter="wipe(up)">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8005763" algn="r"/>
              </a:tabLst>
            </a:pPr>
            <a:r>
              <a:rPr lang="en-US" sz="3200" dirty="0" err="1" smtClean="0">
                <a:latin typeface="+mn-lt"/>
                <a:cs typeface="Times New Roman"/>
              </a:rPr>
              <a:t>mddc</a:t>
            </a:r>
            <a:r>
              <a:rPr lang="en-US" sz="3200" dirty="0" smtClean="0">
                <a:latin typeface="+mn-lt"/>
                <a:cs typeface="Times New Roman"/>
              </a:rPr>
              <a:t>: GAC for MDD 	</a:t>
            </a:r>
            <a:r>
              <a:rPr lang="en-US" sz="2400" b="0" dirty="0" smtClean="0">
                <a:solidFill>
                  <a:srgbClr val="FF6600"/>
                </a:solidFill>
              </a:rPr>
              <a:t>[</a:t>
            </a:r>
            <a:r>
              <a:rPr lang="en-US" sz="2400" b="0" dirty="0">
                <a:solidFill>
                  <a:srgbClr val="FF6600"/>
                </a:solidFill>
              </a:rPr>
              <a:t>Cheng  and </a:t>
            </a:r>
            <a:r>
              <a:rPr lang="en-US" sz="2400" b="0" dirty="0" smtClean="0">
                <a:solidFill>
                  <a:srgbClr val="FF6600"/>
                </a:solidFill>
              </a:rPr>
              <a:t>Yap, </a:t>
            </a:r>
            <a:r>
              <a:rPr lang="en-US" sz="2400" b="0" dirty="0">
                <a:solidFill>
                  <a:srgbClr val="FF6600"/>
                </a:solidFill>
              </a:rPr>
              <a:t>2010</a:t>
            </a:r>
            <a:r>
              <a:rPr lang="en-US" sz="2400" b="0" dirty="0" smtClean="0">
                <a:solidFill>
                  <a:srgbClr val="FF6600"/>
                </a:solidFill>
              </a:rPr>
              <a:t>]</a:t>
            </a:r>
            <a:endParaRPr lang="en-US" sz="2400" b="0" dirty="0">
              <a:latin typeface="+mn-lt"/>
              <a:cs typeface="Times New Roman"/>
            </a:endParaRPr>
          </a:p>
        </p:txBody>
      </p:sp>
      <p:sp>
        <p:nvSpPr>
          <p:cNvPr id="3" name="Content Placeholder 2"/>
          <p:cNvSpPr>
            <a:spLocks noGrp="1"/>
          </p:cNvSpPr>
          <p:nvPr>
            <p:ph idx="1"/>
          </p:nvPr>
        </p:nvSpPr>
        <p:spPr>
          <a:xfrm>
            <a:off x="533400" y="1388070"/>
            <a:ext cx="8153400" cy="4525962"/>
          </a:xfrm>
        </p:spPr>
        <p:txBody>
          <a:bodyPr/>
          <a:lstStyle/>
          <a:p>
            <a:r>
              <a:rPr lang="en-US" sz="2400" dirty="0" smtClean="0">
                <a:cs typeface="Times New Roman"/>
              </a:rPr>
              <a:t>Enforces GAC on constraints represented as MDDs</a:t>
            </a:r>
          </a:p>
          <a:p>
            <a:r>
              <a:rPr lang="en-US" sz="2400" dirty="0" smtClean="0">
                <a:cs typeface="Times New Roman"/>
              </a:rPr>
              <a:t>Recursively traverses an MDD constraint to recognize unsupported values in the domains of variables </a:t>
            </a:r>
          </a:p>
          <a:p>
            <a:pPr lvl="1"/>
            <a:r>
              <a:rPr lang="en-US" sz="2200" dirty="0" smtClean="0">
                <a:cs typeface="Times New Roman"/>
              </a:rPr>
              <a:t>Partitions nodes into ‘</a:t>
            </a:r>
            <a:r>
              <a:rPr lang="en-US" sz="2200" dirty="0" err="1" smtClean="0">
                <a:cs typeface="Times New Roman"/>
              </a:rPr>
              <a:t>satisfiable</a:t>
            </a:r>
            <a:r>
              <a:rPr lang="en-US" sz="2200" dirty="0" smtClean="0">
                <a:cs typeface="Times New Roman"/>
              </a:rPr>
              <a:t>’ and ‘</a:t>
            </a:r>
            <a:r>
              <a:rPr lang="en-US" sz="2200" dirty="0" err="1" smtClean="0">
                <a:cs typeface="Times New Roman"/>
              </a:rPr>
              <a:t>unsatisfiable</a:t>
            </a:r>
            <a:r>
              <a:rPr lang="en-US" sz="2200" dirty="0" smtClean="0">
                <a:cs typeface="Times New Roman"/>
              </a:rPr>
              <a:t>’.</a:t>
            </a:r>
            <a:endParaRPr lang="en-US" sz="2200" dirty="0">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14</a:t>
            </a:fld>
            <a:endParaRPr lang="en-US"/>
          </a:p>
        </p:txBody>
      </p:sp>
      <p:grpSp>
        <p:nvGrpSpPr>
          <p:cNvPr id="35" name="Group 34"/>
          <p:cNvGrpSpPr/>
          <p:nvPr/>
        </p:nvGrpSpPr>
        <p:grpSpPr>
          <a:xfrm>
            <a:off x="437776" y="3008931"/>
            <a:ext cx="2663419" cy="2655286"/>
            <a:chOff x="6471677" y="1219973"/>
            <a:chExt cx="2584368" cy="2969413"/>
          </a:xfrm>
        </p:grpSpPr>
        <p:sp>
          <p:nvSpPr>
            <p:cNvPr id="7" name="TextBox 6"/>
            <p:cNvSpPr txBox="1"/>
            <p:nvPr/>
          </p:nvSpPr>
          <p:spPr>
            <a:xfrm>
              <a:off x="7343563" y="2234754"/>
              <a:ext cx="384527" cy="369332"/>
            </a:xfrm>
            <a:prstGeom prst="rect">
              <a:avLst/>
            </a:prstGeom>
            <a:noFill/>
            <a:effectLst/>
          </p:spPr>
          <p:txBody>
            <a:bodyPr wrap="square" rtlCol="0">
              <a:spAutoFit/>
            </a:bodyPr>
            <a:lstStyle/>
            <a:p>
              <a:r>
                <a:rPr lang="en-US" i="1" dirty="0" smtClean="0">
                  <a:latin typeface="Times New Roman"/>
                  <a:cs typeface="Times New Roman"/>
                </a:rPr>
                <a:t>n</a:t>
              </a:r>
              <a:r>
                <a:rPr lang="en-US" baseline="-25000" dirty="0">
                  <a:latin typeface="Times New Roman"/>
                  <a:cs typeface="Times New Roman"/>
                </a:rPr>
                <a:t>3</a:t>
              </a:r>
            </a:p>
          </p:txBody>
        </p:sp>
        <p:sp>
          <p:nvSpPr>
            <p:cNvPr id="8" name="TextBox 7"/>
            <p:cNvSpPr txBox="1"/>
            <p:nvPr/>
          </p:nvSpPr>
          <p:spPr>
            <a:xfrm>
              <a:off x="7262145" y="1219973"/>
              <a:ext cx="539161" cy="369332"/>
            </a:xfrm>
            <a:prstGeom prst="rect">
              <a:avLst/>
            </a:prstGeom>
            <a:noFill/>
            <a:effectLst/>
          </p:spPr>
          <p:txBody>
            <a:bodyPr wrap="square" rtlCol="0">
              <a:spAutoFit/>
            </a:bodyPr>
            <a:lstStyle/>
            <a:p>
              <a:r>
                <a:rPr lang="en-US" i="1" dirty="0" smtClean="0">
                  <a:latin typeface="Times New Roman"/>
                  <a:cs typeface="Times New Roman"/>
                </a:rPr>
                <a:t>n</a:t>
              </a:r>
              <a:r>
                <a:rPr lang="en-US" baseline="-25000" dirty="0" smtClean="0">
                  <a:latin typeface="Times New Roman"/>
                  <a:cs typeface="Times New Roman"/>
                </a:rPr>
                <a:t>1</a:t>
              </a:r>
              <a:endParaRPr lang="en-US" baseline="-25000" dirty="0">
                <a:latin typeface="Times New Roman"/>
                <a:cs typeface="Times New Roman"/>
              </a:endParaRPr>
            </a:p>
          </p:txBody>
        </p:sp>
        <p:sp>
          <p:nvSpPr>
            <p:cNvPr id="9" name="TextBox 8"/>
            <p:cNvSpPr txBox="1"/>
            <p:nvPr/>
          </p:nvSpPr>
          <p:spPr>
            <a:xfrm>
              <a:off x="8369449" y="2234754"/>
              <a:ext cx="374254" cy="369332"/>
            </a:xfrm>
            <a:prstGeom prst="rect">
              <a:avLst/>
            </a:prstGeom>
            <a:noFill/>
            <a:effectLst/>
          </p:spPr>
          <p:txBody>
            <a:bodyPr wrap="square" rtlCol="0">
              <a:spAutoFit/>
            </a:bodyPr>
            <a:lstStyle/>
            <a:p>
              <a:r>
                <a:rPr lang="en-US" i="1" dirty="0" smtClean="0">
                  <a:latin typeface="Times New Roman"/>
                  <a:cs typeface="Times New Roman"/>
                </a:rPr>
                <a:t>n</a:t>
              </a:r>
              <a:r>
                <a:rPr lang="en-US" baseline="-25000" dirty="0" smtClean="0">
                  <a:latin typeface="Times New Roman"/>
                  <a:cs typeface="Times New Roman"/>
                </a:rPr>
                <a:t>4</a:t>
              </a:r>
              <a:endParaRPr lang="en-US" baseline="-25000" dirty="0">
                <a:latin typeface="Times New Roman"/>
                <a:cs typeface="Times New Roman"/>
              </a:endParaRPr>
            </a:p>
          </p:txBody>
        </p:sp>
        <p:sp>
          <p:nvSpPr>
            <p:cNvPr id="10" name="TextBox 9"/>
            <p:cNvSpPr txBox="1"/>
            <p:nvPr/>
          </p:nvSpPr>
          <p:spPr>
            <a:xfrm>
              <a:off x="7230464" y="3608108"/>
              <a:ext cx="539161" cy="369332"/>
            </a:xfrm>
            <a:prstGeom prst="rect">
              <a:avLst/>
            </a:prstGeom>
            <a:noFill/>
            <a:effectLst/>
          </p:spPr>
          <p:txBody>
            <a:bodyPr wrap="square" rtlCol="0">
              <a:spAutoFit/>
            </a:bodyPr>
            <a:lstStyle/>
            <a:p>
              <a:r>
                <a:rPr lang="en-US" i="1" dirty="0" smtClean="0">
                  <a:latin typeface="Times New Roman"/>
                  <a:cs typeface="Times New Roman"/>
                </a:rPr>
                <a:t>n</a:t>
              </a:r>
              <a:r>
                <a:rPr lang="en-US" baseline="-25000" dirty="0" smtClean="0">
                  <a:latin typeface="Times New Roman"/>
                  <a:cs typeface="Times New Roman"/>
                </a:rPr>
                <a:t>5</a:t>
              </a:r>
              <a:endParaRPr lang="en-US" baseline="-25000" dirty="0">
                <a:latin typeface="Times New Roman"/>
                <a:cs typeface="Times New Roman"/>
              </a:endParaRPr>
            </a:p>
          </p:txBody>
        </p:sp>
        <p:sp>
          <p:nvSpPr>
            <p:cNvPr id="11" name="Oval 10"/>
            <p:cNvSpPr/>
            <p:nvPr/>
          </p:nvSpPr>
          <p:spPr>
            <a:xfrm>
              <a:off x="7565173" y="1436872"/>
              <a:ext cx="411480" cy="411480"/>
            </a:xfrm>
            <a:prstGeom prst="ellipse">
              <a:avLst/>
            </a:prstGeom>
            <a:solidFill>
              <a:srgbClr val="FFFFFF"/>
            </a:solidFill>
            <a:ln w="9525" cap="flat" cmpd="sng" algn="ctr">
              <a:solidFill>
                <a:srgbClr val="000000"/>
              </a:solidFill>
              <a:prstDash val="solid"/>
            </a:ln>
            <a:effectLst/>
          </p:spPr>
          <p:txBody>
            <a:bodyPr lIns="0" tIns="0" rIns="0" bIns="1371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rgbClr val="000000"/>
                  </a:solidFill>
                  <a:effectLst/>
                  <a:uLnTx/>
                  <a:uFillTx/>
                  <a:latin typeface="Times New Roman"/>
                  <a:ea typeface="+mn-ea"/>
                  <a:cs typeface="Times New Roman"/>
                </a:rPr>
                <a:t>x</a:t>
              </a:r>
              <a:r>
                <a:rPr kumimoji="0" lang="en-US" sz="2400" b="0" i="0" u="none" strike="noStrike" kern="0" cap="none" spc="0" normalizeH="0" baseline="-25000" noProof="0" dirty="0">
                  <a:ln>
                    <a:noFill/>
                  </a:ln>
                  <a:solidFill>
                    <a:srgbClr val="000000"/>
                  </a:solidFill>
                  <a:effectLst/>
                  <a:uLnTx/>
                  <a:uFillTx/>
                  <a:latin typeface="Times New Roman"/>
                  <a:ea typeface="+mn-ea"/>
                  <a:cs typeface="Times New Roman"/>
                </a:rPr>
                <a:t>2</a:t>
              </a:r>
              <a:endParaRPr kumimoji="0" lang="en-US" sz="2400" b="0" i="0" u="none" strike="noStrike" kern="0" cap="none" spc="0" normalizeH="0" baseline="0" noProof="0" dirty="0">
                <a:ln>
                  <a:noFill/>
                </a:ln>
                <a:solidFill>
                  <a:srgbClr val="000000"/>
                </a:solidFill>
                <a:effectLst/>
                <a:uLnTx/>
                <a:uFillTx/>
                <a:latin typeface="Times New Roman"/>
                <a:ea typeface="+mn-ea"/>
                <a:cs typeface="Times New Roman"/>
              </a:endParaRPr>
            </a:p>
          </p:txBody>
        </p:sp>
        <p:sp>
          <p:nvSpPr>
            <p:cNvPr id="12" name="Oval 11"/>
            <p:cNvSpPr/>
            <p:nvPr/>
          </p:nvSpPr>
          <p:spPr>
            <a:xfrm>
              <a:off x="8644565" y="2539892"/>
              <a:ext cx="411480" cy="411480"/>
            </a:xfrm>
            <a:prstGeom prst="ellipse">
              <a:avLst/>
            </a:prstGeom>
            <a:solidFill>
              <a:srgbClr val="FFFFFF"/>
            </a:solidFill>
            <a:ln w="9525" cap="flat" cmpd="sng" algn="ctr">
              <a:solidFill>
                <a:srgbClr val="000000"/>
              </a:solidFill>
              <a:prstDash val="solid"/>
            </a:ln>
            <a:effectLst/>
          </p:spPr>
          <p:txBody>
            <a:bodyPr lIns="0" tIns="0" rIns="0" bIns="1371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rgbClr val="000000"/>
                  </a:solidFill>
                  <a:effectLst/>
                  <a:uLnTx/>
                  <a:uFillTx/>
                  <a:latin typeface="Times New Roman"/>
                  <a:ea typeface="+mn-ea"/>
                  <a:cs typeface="Times New Roman"/>
                </a:rPr>
                <a:t>x</a:t>
              </a:r>
              <a:r>
                <a:rPr kumimoji="0" lang="en-US" sz="2400" b="0" i="0" u="none" strike="noStrike" kern="0" cap="none" spc="0" normalizeH="0" baseline="-25000" noProof="0" dirty="0">
                  <a:ln>
                    <a:noFill/>
                  </a:ln>
                  <a:solidFill>
                    <a:srgbClr val="000000"/>
                  </a:solidFill>
                  <a:effectLst/>
                  <a:uLnTx/>
                  <a:uFillTx/>
                  <a:latin typeface="Times New Roman"/>
                  <a:ea typeface="+mn-ea"/>
                  <a:cs typeface="Times New Roman"/>
                </a:rPr>
                <a:t>3</a:t>
              </a:r>
              <a:endParaRPr kumimoji="0" lang="en-US" sz="2800" b="0" i="0" u="none" strike="noStrike" kern="0" cap="none" spc="0" normalizeH="0" baseline="0" noProof="0" dirty="0" smtClean="0">
                <a:ln>
                  <a:noFill/>
                </a:ln>
                <a:solidFill>
                  <a:srgbClr val="000000"/>
                </a:solidFill>
                <a:effectLst/>
                <a:uLnTx/>
                <a:uFillTx/>
                <a:latin typeface="Times New Roman"/>
                <a:ea typeface="+mn-ea"/>
                <a:cs typeface="Times New Roman"/>
              </a:endParaRPr>
            </a:p>
          </p:txBody>
        </p:sp>
        <p:sp>
          <p:nvSpPr>
            <p:cNvPr id="13" name="Oval 12"/>
            <p:cNvSpPr/>
            <p:nvPr/>
          </p:nvSpPr>
          <p:spPr>
            <a:xfrm>
              <a:off x="7566334" y="2539892"/>
              <a:ext cx="411480" cy="411480"/>
            </a:xfrm>
            <a:prstGeom prst="ellipse">
              <a:avLst/>
            </a:prstGeom>
            <a:solidFill>
              <a:srgbClr val="FFFFFF"/>
            </a:solidFill>
            <a:ln w="9525" cap="flat" cmpd="sng" algn="ctr">
              <a:solidFill>
                <a:srgbClr val="000000"/>
              </a:solidFill>
              <a:prstDash val="solid"/>
            </a:ln>
            <a:effectLst/>
          </p:spPr>
          <p:txBody>
            <a:bodyPr lIns="0" tIns="0" rIns="0" bIns="1371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rgbClr val="000000"/>
                  </a:solidFill>
                  <a:effectLst/>
                  <a:uLnTx/>
                  <a:uFillTx/>
                  <a:latin typeface="Times New Roman"/>
                  <a:ea typeface="+mn-ea"/>
                  <a:cs typeface="Times New Roman"/>
                </a:rPr>
                <a:t>x</a:t>
              </a:r>
              <a:r>
                <a:rPr kumimoji="0" lang="en-US" sz="2400" b="0" i="0" u="none" strike="noStrike" kern="0" cap="none" spc="0" normalizeH="0" baseline="-25000" noProof="0" dirty="0">
                  <a:ln>
                    <a:noFill/>
                  </a:ln>
                  <a:solidFill>
                    <a:srgbClr val="000000"/>
                  </a:solidFill>
                  <a:effectLst/>
                  <a:uLnTx/>
                  <a:uFillTx/>
                  <a:latin typeface="Times New Roman"/>
                  <a:ea typeface="+mn-ea"/>
                  <a:cs typeface="Times New Roman"/>
                </a:rPr>
                <a:t>3</a:t>
              </a:r>
              <a:endParaRPr kumimoji="0" lang="en-US" sz="2400" b="0" i="0" u="none" strike="noStrike" kern="0" cap="none" spc="0" normalizeH="0" baseline="0" noProof="0" dirty="0" smtClean="0">
                <a:ln>
                  <a:noFill/>
                </a:ln>
                <a:solidFill>
                  <a:srgbClr val="000000"/>
                </a:solidFill>
                <a:effectLst/>
                <a:uLnTx/>
                <a:uFillTx/>
                <a:latin typeface="Times New Roman"/>
                <a:ea typeface="+mn-ea"/>
                <a:cs typeface="Times New Roman"/>
              </a:endParaRPr>
            </a:p>
          </p:txBody>
        </p:sp>
        <p:sp>
          <p:nvSpPr>
            <p:cNvPr id="14" name="Oval 13"/>
            <p:cNvSpPr/>
            <p:nvPr/>
          </p:nvSpPr>
          <p:spPr>
            <a:xfrm>
              <a:off x="6703102" y="2539892"/>
              <a:ext cx="411480" cy="411480"/>
            </a:xfrm>
            <a:prstGeom prst="ellipse">
              <a:avLst/>
            </a:prstGeom>
            <a:solidFill>
              <a:srgbClr val="FFFFFF"/>
            </a:solidFill>
            <a:ln w="9525" cap="flat" cmpd="sng" algn="ctr">
              <a:solidFill>
                <a:srgbClr val="000000"/>
              </a:solidFill>
              <a:prstDash val="solid"/>
            </a:ln>
            <a:effectLst/>
          </p:spPr>
          <p:txBody>
            <a:bodyPr lIns="0" tIns="0" rIns="0" bIns="1371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rgbClr val="000000"/>
                  </a:solidFill>
                  <a:effectLst/>
                  <a:uLnTx/>
                  <a:uFillTx/>
                  <a:latin typeface="Times New Roman"/>
                  <a:ea typeface="+mn-ea"/>
                  <a:cs typeface="Times New Roman"/>
                </a:rPr>
                <a:t>x</a:t>
              </a:r>
              <a:r>
                <a:rPr kumimoji="0" lang="en-US" sz="2400" b="0" i="0" u="none" strike="noStrike" kern="0" cap="none" spc="0" normalizeH="0" baseline="-25000" noProof="0" dirty="0">
                  <a:ln>
                    <a:noFill/>
                  </a:ln>
                  <a:solidFill>
                    <a:srgbClr val="000000"/>
                  </a:solidFill>
                  <a:effectLst/>
                  <a:uLnTx/>
                  <a:uFillTx/>
                  <a:latin typeface="Times New Roman"/>
                  <a:ea typeface="+mn-ea"/>
                  <a:cs typeface="Times New Roman"/>
                </a:rPr>
                <a:t>3</a:t>
              </a:r>
              <a:endParaRPr kumimoji="0" lang="en-US" sz="2400" b="0" i="0" u="none" strike="noStrike" kern="0" cap="none" spc="0" normalizeH="0" baseline="0" noProof="0" dirty="0">
                <a:ln>
                  <a:noFill/>
                </a:ln>
                <a:solidFill>
                  <a:srgbClr val="000000"/>
                </a:solidFill>
                <a:effectLst/>
                <a:uLnTx/>
                <a:uFillTx/>
                <a:latin typeface="Times New Roman"/>
                <a:ea typeface="+mn-ea"/>
                <a:cs typeface="Times New Roman"/>
              </a:endParaRPr>
            </a:p>
          </p:txBody>
        </p:sp>
        <p:sp>
          <p:nvSpPr>
            <p:cNvPr id="15" name="Rectangle 14"/>
            <p:cNvSpPr/>
            <p:nvPr/>
          </p:nvSpPr>
          <p:spPr>
            <a:xfrm>
              <a:off x="7558582" y="3701560"/>
              <a:ext cx="516956" cy="347398"/>
            </a:xfrm>
            <a:prstGeom prst="rect">
              <a:avLst/>
            </a:prstGeom>
            <a:solidFill>
              <a:srgbClr val="FFFFFF"/>
            </a:solidFill>
            <a:ln w="9525" cap="flat" cmpd="sng" algn="ctr">
              <a:solidFill>
                <a:srgbClr val="000000"/>
              </a:solidFill>
              <a:prstDash val="solid"/>
            </a:ln>
            <a:effectLst/>
          </p:spPr>
          <p:txBody>
            <a:bodyPr lIns="0" tIns="0" rIns="0" bIns="1371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000000"/>
                  </a:solidFill>
                  <a:effectLst/>
                  <a:uLnTx/>
                  <a:uFillTx/>
                  <a:latin typeface="Times New Roman"/>
                  <a:ea typeface="+mn-ea"/>
                  <a:cs typeface="Times New Roman"/>
                </a:rPr>
                <a:t>tt</a:t>
              </a:r>
              <a:endParaRPr kumimoji="0" lang="en-US" sz="2800" b="0" i="1" u="none" strike="noStrike" kern="0" cap="none" spc="0" normalizeH="0" baseline="0" noProof="0" dirty="0">
                <a:ln>
                  <a:noFill/>
                </a:ln>
                <a:solidFill>
                  <a:srgbClr val="000000"/>
                </a:solidFill>
                <a:effectLst/>
                <a:uLnTx/>
                <a:uFillTx/>
                <a:latin typeface="Times New Roman"/>
                <a:ea typeface="+mn-ea"/>
                <a:cs typeface="Times New Roman"/>
              </a:endParaRPr>
            </a:p>
          </p:txBody>
        </p:sp>
        <p:cxnSp>
          <p:nvCxnSpPr>
            <p:cNvPr id="16" name="Straight Connector 15"/>
            <p:cNvCxnSpPr>
              <a:stCxn id="14" idx="0"/>
              <a:endCxn id="11" idx="2"/>
            </p:cNvCxnSpPr>
            <p:nvPr/>
          </p:nvCxnSpPr>
          <p:spPr>
            <a:xfrm flipV="1">
              <a:off x="6908842" y="1642612"/>
              <a:ext cx="656331" cy="897280"/>
            </a:xfrm>
            <a:prstGeom prst="line">
              <a:avLst/>
            </a:prstGeom>
            <a:noFill/>
            <a:ln w="12700" cap="flat" cmpd="sng" algn="ctr">
              <a:solidFill>
                <a:srgbClr val="000000"/>
              </a:solidFill>
              <a:prstDash val="solid"/>
            </a:ln>
            <a:effectLst/>
          </p:spPr>
        </p:cxnSp>
        <p:cxnSp>
          <p:nvCxnSpPr>
            <p:cNvPr id="17" name="Straight Connector 16"/>
            <p:cNvCxnSpPr>
              <a:stCxn id="14" idx="4"/>
              <a:endCxn id="15" idx="1"/>
            </p:cNvCxnSpPr>
            <p:nvPr/>
          </p:nvCxnSpPr>
          <p:spPr>
            <a:xfrm>
              <a:off x="6908842" y="2951372"/>
              <a:ext cx="649740" cy="923887"/>
            </a:xfrm>
            <a:prstGeom prst="line">
              <a:avLst/>
            </a:prstGeom>
            <a:noFill/>
            <a:ln w="12700" cap="flat" cmpd="sng" algn="ctr">
              <a:solidFill>
                <a:srgbClr val="000000"/>
              </a:solidFill>
              <a:prstDash val="solid"/>
            </a:ln>
            <a:effectLst/>
          </p:spPr>
        </p:cxnSp>
        <p:cxnSp>
          <p:nvCxnSpPr>
            <p:cNvPr id="18" name="Straight Connector 17"/>
            <p:cNvCxnSpPr>
              <a:stCxn id="15" idx="3"/>
              <a:endCxn id="12" idx="4"/>
            </p:cNvCxnSpPr>
            <p:nvPr/>
          </p:nvCxnSpPr>
          <p:spPr>
            <a:xfrm flipV="1">
              <a:off x="8075538" y="2951372"/>
              <a:ext cx="774767" cy="923887"/>
            </a:xfrm>
            <a:prstGeom prst="line">
              <a:avLst/>
            </a:prstGeom>
            <a:noFill/>
            <a:ln w="12700" cap="flat" cmpd="sng" algn="ctr">
              <a:solidFill>
                <a:srgbClr val="000000"/>
              </a:solidFill>
              <a:prstDash val="solid"/>
            </a:ln>
            <a:effectLst/>
          </p:spPr>
        </p:cxnSp>
        <p:cxnSp>
          <p:nvCxnSpPr>
            <p:cNvPr id="19" name="Straight Connector 18"/>
            <p:cNvCxnSpPr>
              <a:stCxn id="13" idx="0"/>
              <a:endCxn id="11" idx="4"/>
            </p:cNvCxnSpPr>
            <p:nvPr/>
          </p:nvCxnSpPr>
          <p:spPr>
            <a:xfrm flipH="1" flipV="1">
              <a:off x="7770913" y="1848352"/>
              <a:ext cx="1161" cy="691540"/>
            </a:xfrm>
            <a:prstGeom prst="line">
              <a:avLst/>
            </a:prstGeom>
            <a:noFill/>
            <a:ln w="12700" cap="flat" cmpd="sng" algn="ctr">
              <a:solidFill>
                <a:srgbClr val="000000"/>
              </a:solidFill>
              <a:prstDash val="solid"/>
            </a:ln>
            <a:effectLst/>
          </p:spPr>
        </p:cxnSp>
        <p:cxnSp>
          <p:nvCxnSpPr>
            <p:cNvPr id="20" name="Straight Connector 19"/>
            <p:cNvCxnSpPr>
              <a:stCxn id="12" idx="0"/>
              <a:endCxn id="11" idx="6"/>
            </p:cNvCxnSpPr>
            <p:nvPr/>
          </p:nvCxnSpPr>
          <p:spPr>
            <a:xfrm flipH="1" flipV="1">
              <a:off x="7976653" y="1642612"/>
              <a:ext cx="873652" cy="897280"/>
            </a:xfrm>
            <a:prstGeom prst="line">
              <a:avLst/>
            </a:prstGeom>
            <a:noFill/>
            <a:ln w="12700" cap="flat" cmpd="sng" algn="ctr">
              <a:solidFill>
                <a:srgbClr val="000000"/>
              </a:solidFill>
              <a:prstDash val="solid"/>
            </a:ln>
            <a:effectLst/>
          </p:spPr>
        </p:cxnSp>
        <p:sp>
          <p:nvSpPr>
            <p:cNvPr id="21" name="TextBox 20"/>
            <p:cNvSpPr txBox="1"/>
            <p:nvPr/>
          </p:nvSpPr>
          <p:spPr>
            <a:xfrm>
              <a:off x="7920613" y="2897767"/>
              <a:ext cx="325086" cy="369332"/>
            </a:xfrm>
            <a:prstGeom prst="rect">
              <a:avLst/>
            </a:prstGeom>
            <a:noFill/>
            <a:effectLst/>
          </p:spPr>
          <p:txBody>
            <a:bodyPr wrap="square" rtlCol="0">
              <a:spAutoFit/>
            </a:bodyPr>
            <a:lstStyle/>
            <a:p>
              <a:r>
                <a:rPr lang="en-US" dirty="0" smtClean="0">
                  <a:latin typeface="Times New Roman"/>
                  <a:cs typeface="Times New Roman"/>
                </a:rPr>
                <a:t>2</a:t>
              </a:r>
              <a:endParaRPr lang="en-US" dirty="0">
                <a:latin typeface="Times New Roman"/>
                <a:cs typeface="Times New Roman"/>
              </a:endParaRPr>
            </a:p>
          </p:txBody>
        </p:sp>
        <p:sp>
          <p:nvSpPr>
            <p:cNvPr id="22" name="TextBox 21"/>
            <p:cNvSpPr txBox="1"/>
            <p:nvPr/>
          </p:nvSpPr>
          <p:spPr>
            <a:xfrm>
              <a:off x="6905148" y="1918495"/>
              <a:ext cx="325086" cy="369332"/>
            </a:xfrm>
            <a:prstGeom prst="rect">
              <a:avLst/>
            </a:prstGeom>
            <a:noFill/>
            <a:effectLst/>
          </p:spPr>
          <p:txBody>
            <a:bodyPr wrap="square" rtlCol="0">
              <a:spAutoFit/>
            </a:bodyPr>
            <a:lstStyle/>
            <a:p>
              <a:r>
                <a:rPr lang="en-US" dirty="0" smtClean="0">
                  <a:latin typeface="Times New Roman"/>
                  <a:cs typeface="Times New Roman"/>
                </a:rPr>
                <a:t>2</a:t>
              </a:r>
              <a:endParaRPr lang="en-US" dirty="0">
                <a:latin typeface="Times New Roman"/>
                <a:cs typeface="Times New Roman"/>
              </a:endParaRPr>
            </a:p>
          </p:txBody>
        </p:sp>
        <p:sp>
          <p:nvSpPr>
            <p:cNvPr id="23" name="TextBox 22"/>
            <p:cNvSpPr txBox="1"/>
            <p:nvPr/>
          </p:nvSpPr>
          <p:spPr>
            <a:xfrm>
              <a:off x="8270311" y="2897767"/>
              <a:ext cx="325086" cy="369332"/>
            </a:xfrm>
            <a:prstGeom prst="rect">
              <a:avLst/>
            </a:prstGeom>
            <a:noFill/>
            <a:effectLst/>
          </p:spPr>
          <p:txBody>
            <a:bodyPr wrap="square" rtlCol="0">
              <a:spAutoFit/>
            </a:bodyPr>
            <a:lstStyle/>
            <a:p>
              <a:r>
                <a:rPr lang="en-US" dirty="0" smtClean="0">
                  <a:latin typeface="Times New Roman"/>
                  <a:cs typeface="Times New Roman"/>
                </a:rPr>
                <a:t>1</a:t>
              </a:r>
              <a:endParaRPr lang="en-US" dirty="0">
                <a:latin typeface="Times New Roman"/>
                <a:cs typeface="Times New Roman"/>
              </a:endParaRPr>
            </a:p>
          </p:txBody>
        </p:sp>
        <p:sp>
          <p:nvSpPr>
            <p:cNvPr id="24" name="TextBox 23"/>
            <p:cNvSpPr txBox="1"/>
            <p:nvPr/>
          </p:nvSpPr>
          <p:spPr>
            <a:xfrm>
              <a:off x="7383348" y="2919859"/>
              <a:ext cx="325086" cy="369332"/>
            </a:xfrm>
            <a:prstGeom prst="rect">
              <a:avLst/>
            </a:prstGeom>
            <a:noFill/>
            <a:effectLst/>
          </p:spPr>
          <p:txBody>
            <a:bodyPr wrap="square" rtlCol="0">
              <a:spAutoFit/>
            </a:bodyPr>
            <a:lstStyle/>
            <a:p>
              <a:r>
                <a:rPr lang="en-US" dirty="0">
                  <a:latin typeface="Times New Roman"/>
                  <a:cs typeface="Times New Roman"/>
                </a:rPr>
                <a:t>1</a:t>
              </a:r>
            </a:p>
          </p:txBody>
        </p:sp>
        <p:sp>
          <p:nvSpPr>
            <p:cNvPr id="25" name="TextBox 24"/>
            <p:cNvSpPr txBox="1"/>
            <p:nvPr/>
          </p:nvSpPr>
          <p:spPr>
            <a:xfrm>
              <a:off x="6841332" y="3119862"/>
              <a:ext cx="325086" cy="369332"/>
            </a:xfrm>
            <a:prstGeom prst="rect">
              <a:avLst/>
            </a:prstGeom>
            <a:noFill/>
            <a:effectLst/>
          </p:spPr>
          <p:txBody>
            <a:bodyPr wrap="square" rtlCol="0">
              <a:spAutoFit/>
            </a:bodyPr>
            <a:lstStyle/>
            <a:p>
              <a:r>
                <a:rPr lang="en-US" dirty="0">
                  <a:latin typeface="Times New Roman"/>
                  <a:cs typeface="Times New Roman"/>
                </a:rPr>
                <a:t>1</a:t>
              </a:r>
            </a:p>
          </p:txBody>
        </p:sp>
        <p:sp>
          <p:nvSpPr>
            <p:cNvPr id="26" name="TextBox 25"/>
            <p:cNvSpPr txBox="1"/>
            <p:nvPr/>
          </p:nvSpPr>
          <p:spPr>
            <a:xfrm>
              <a:off x="8482022" y="1865913"/>
              <a:ext cx="325086" cy="369332"/>
            </a:xfrm>
            <a:prstGeom prst="rect">
              <a:avLst/>
            </a:prstGeom>
            <a:noFill/>
            <a:effectLst/>
          </p:spPr>
          <p:txBody>
            <a:bodyPr wrap="square" rtlCol="0">
              <a:spAutoFit/>
            </a:bodyPr>
            <a:lstStyle/>
            <a:p>
              <a:r>
                <a:rPr lang="en-US" dirty="0">
                  <a:latin typeface="Times New Roman"/>
                  <a:cs typeface="Times New Roman"/>
                </a:rPr>
                <a:t>4</a:t>
              </a:r>
            </a:p>
          </p:txBody>
        </p:sp>
        <p:sp>
          <p:nvSpPr>
            <p:cNvPr id="27" name="TextBox 26"/>
            <p:cNvSpPr txBox="1"/>
            <p:nvPr/>
          </p:nvSpPr>
          <p:spPr>
            <a:xfrm>
              <a:off x="8571573" y="3222892"/>
              <a:ext cx="325086" cy="369332"/>
            </a:xfrm>
            <a:prstGeom prst="rect">
              <a:avLst/>
            </a:prstGeom>
            <a:noFill/>
            <a:effectLst/>
          </p:spPr>
          <p:txBody>
            <a:bodyPr wrap="square" rtlCol="0">
              <a:spAutoFit/>
            </a:bodyPr>
            <a:lstStyle/>
            <a:p>
              <a:r>
                <a:rPr lang="en-US" dirty="0" smtClean="0">
                  <a:latin typeface="Times New Roman"/>
                  <a:cs typeface="Times New Roman"/>
                </a:rPr>
                <a:t>3</a:t>
              </a:r>
              <a:endParaRPr lang="en-US" dirty="0">
                <a:latin typeface="Times New Roman"/>
                <a:cs typeface="Times New Roman"/>
              </a:endParaRPr>
            </a:p>
          </p:txBody>
        </p:sp>
        <p:sp>
          <p:nvSpPr>
            <p:cNvPr id="28" name="TextBox 27"/>
            <p:cNvSpPr txBox="1"/>
            <p:nvPr/>
          </p:nvSpPr>
          <p:spPr>
            <a:xfrm>
              <a:off x="7558582" y="1946832"/>
              <a:ext cx="325086" cy="369332"/>
            </a:xfrm>
            <a:prstGeom prst="rect">
              <a:avLst/>
            </a:prstGeom>
            <a:noFill/>
            <a:effectLst/>
          </p:spPr>
          <p:txBody>
            <a:bodyPr wrap="square" rtlCol="0">
              <a:spAutoFit/>
            </a:bodyPr>
            <a:lstStyle/>
            <a:p>
              <a:r>
                <a:rPr lang="en-US" dirty="0">
                  <a:latin typeface="Times New Roman"/>
                  <a:cs typeface="Times New Roman"/>
                </a:rPr>
                <a:t>3</a:t>
              </a:r>
            </a:p>
          </p:txBody>
        </p:sp>
        <p:sp>
          <p:nvSpPr>
            <p:cNvPr id="29" name="TextBox 28"/>
            <p:cNvSpPr txBox="1"/>
            <p:nvPr/>
          </p:nvSpPr>
          <p:spPr>
            <a:xfrm>
              <a:off x="8268977" y="3413637"/>
              <a:ext cx="325086" cy="369332"/>
            </a:xfrm>
            <a:prstGeom prst="rect">
              <a:avLst/>
            </a:prstGeom>
            <a:noFill/>
            <a:effectLst/>
          </p:spPr>
          <p:txBody>
            <a:bodyPr wrap="square" rtlCol="0">
              <a:spAutoFit/>
            </a:bodyPr>
            <a:lstStyle/>
            <a:p>
              <a:r>
                <a:rPr lang="en-US" dirty="0" smtClean="0">
                  <a:latin typeface="Times New Roman"/>
                  <a:cs typeface="Times New Roman"/>
                </a:rPr>
                <a:t>2</a:t>
              </a:r>
              <a:endParaRPr lang="en-US" dirty="0">
                <a:latin typeface="Times New Roman"/>
                <a:cs typeface="Times New Roman"/>
              </a:endParaRPr>
            </a:p>
          </p:txBody>
        </p:sp>
        <p:sp>
          <p:nvSpPr>
            <p:cNvPr id="30" name="TextBox 29"/>
            <p:cNvSpPr txBox="1"/>
            <p:nvPr/>
          </p:nvSpPr>
          <p:spPr>
            <a:xfrm>
              <a:off x="6471677" y="2234754"/>
              <a:ext cx="394078" cy="369332"/>
            </a:xfrm>
            <a:prstGeom prst="rect">
              <a:avLst/>
            </a:prstGeom>
            <a:noFill/>
            <a:effectLst/>
          </p:spPr>
          <p:txBody>
            <a:bodyPr wrap="square" rtlCol="0">
              <a:spAutoFit/>
            </a:bodyPr>
            <a:lstStyle/>
            <a:p>
              <a:r>
                <a:rPr lang="en-US" i="1" dirty="0" smtClean="0">
                  <a:latin typeface="Times New Roman"/>
                  <a:cs typeface="Times New Roman"/>
                </a:rPr>
                <a:t>n</a:t>
              </a:r>
              <a:r>
                <a:rPr lang="en-US" baseline="-25000" dirty="0" smtClean="0">
                  <a:latin typeface="Times New Roman"/>
                  <a:cs typeface="Times New Roman"/>
                </a:rPr>
                <a:t>2</a:t>
              </a:r>
              <a:endParaRPr lang="en-US" baseline="-25000" dirty="0">
                <a:latin typeface="Times New Roman"/>
                <a:cs typeface="Times New Roman"/>
              </a:endParaRPr>
            </a:p>
          </p:txBody>
        </p:sp>
        <p:sp>
          <p:nvSpPr>
            <p:cNvPr id="31" name="Arc 30"/>
            <p:cNvSpPr/>
            <p:nvPr/>
          </p:nvSpPr>
          <p:spPr>
            <a:xfrm flipH="1">
              <a:off x="7586640" y="2802872"/>
              <a:ext cx="268487" cy="1363118"/>
            </a:xfrm>
            <a:prstGeom prst="arc">
              <a:avLst>
                <a:gd name="adj1" fmla="val 16578893"/>
                <a:gd name="adj2" fmla="val 3550955"/>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2" name="Arc 31"/>
            <p:cNvSpPr/>
            <p:nvPr/>
          </p:nvSpPr>
          <p:spPr>
            <a:xfrm>
              <a:off x="7722088" y="2826268"/>
              <a:ext cx="268487" cy="1363118"/>
            </a:xfrm>
            <a:prstGeom prst="arc">
              <a:avLst>
                <a:gd name="adj1" fmla="val 16512715"/>
                <a:gd name="adj2" fmla="val 3457530"/>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3" name="Arc 32"/>
            <p:cNvSpPr/>
            <p:nvPr/>
          </p:nvSpPr>
          <p:spPr>
            <a:xfrm rot="13452474">
              <a:off x="8423582" y="2433297"/>
              <a:ext cx="239869" cy="1589739"/>
            </a:xfrm>
            <a:prstGeom prst="arc">
              <a:avLst>
                <a:gd name="adj1" fmla="val 16200000"/>
                <a:gd name="adj2" fmla="val 4361208"/>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34" name="Curved Connector 33"/>
            <p:cNvCxnSpPr>
              <a:stCxn id="15" idx="3"/>
              <a:endCxn id="12" idx="5"/>
            </p:cNvCxnSpPr>
            <p:nvPr/>
          </p:nvCxnSpPr>
          <p:spPr>
            <a:xfrm flipV="1">
              <a:off x="8075538" y="2891112"/>
              <a:ext cx="920247" cy="984147"/>
            </a:xfrm>
            <a:prstGeom prst="curvedConnector2">
              <a:avLst/>
            </a:prstGeom>
            <a:ln w="12700"/>
          </p:spPr>
          <p:style>
            <a:lnRef idx="1">
              <a:schemeClr val="dk1"/>
            </a:lnRef>
            <a:fillRef idx="0">
              <a:schemeClr val="dk1"/>
            </a:fillRef>
            <a:effectRef idx="0">
              <a:schemeClr val="dk1"/>
            </a:effectRef>
            <a:fontRef idx="minor">
              <a:schemeClr val="tx1"/>
            </a:fontRef>
          </p:style>
        </p:cxnSp>
      </p:grpSp>
      <p:sp>
        <p:nvSpPr>
          <p:cNvPr id="36" name="Oval 35"/>
          <p:cNvSpPr/>
          <p:nvPr/>
        </p:nvSpPr>
        <p:spPr>
          <a:xfrm>
            <a:off x="3606854" y="4327019"/>
            <a:ext cx="1600200" cy="411480"/>
          </a:xfrm>
          <a:prstGeom prst="ellipse">
            <a:avLst/>
          </a:prstGeom>
          <a:solidFill>
            <a:srgbClr val="FFFFFF"/>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45720" rtlCol="0" anchor="ctr"/>
          <a:lstStyle/>
          <a:p>
            <a:pPr algn="ctr"/>
            <a:r>
              <a:rPr lang="en-US" sz="2000" dirty="0" smtClean="0">
                <a:solidFill>
                  <a:srgbClr val="000000"/>
                </a:solidFill>
                <a:latin typeface="Times New Roman"/>
                <a:cs typeface="Times New Roman"/>
              </a:rPr>
              <a:t>{1,2,3,4}</a:t>
            </a:r>
          </a:p>
        </p:txBody>
      </p:sp>
      <p:sp>
        <p:nvSpPr>
          <p:cNvPr id="37" name="Oval 36"/>
          <p:cNvSpPr/>
          <p:nvPr/>
        </p:nvSpPr>
        <p:spPr>
          <a:xfrm>
            <a:off x="3606854" y="3545543"/>
            <a:ext cx="1600200" cy="411480"/>
          </a:xfrm>
          <a:prstGeom prst="ellipse">
            <a:avLst/>
          </a:prstGeom>
          <a:solidFill>
            <a:srgbClr val="FFFFFF"/>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45720" rtlCol="0" anchor="ctr"/>
          <a:lstStyle/>
          <a:p>
            <a:pPr algn="ctr"/>
            <a:r>
              <a:rPr lang="en-US" sz="2000" dirty="0" smtClean="0">
                <a:solidFill>
                  <a:srgbClr val="000000"/>
                </a:solidFill>
                <a:latin typeface="Times New Roman"/>
                <a:cs typeface="Times New Roman"/>
              </a:rPr>
              <a:t>{1,2,3,4}</a:t>
            </a:r>
          </a:p>
        </p:txBody>
      </p:sp>
      <p:cxnSp>
        <p:nvCxnSpPr>
          <p:cNvPr id="38" name="Straight Connector 37"/>
          <p:cNvCxnSpPr>
            <a:stCxn id="36" idx="0"/>
            <a:endCxn id="37" idx="4"/>
          </p:cNvCxnSpPr>
          <p:nvPr/>
        </p:nvCxnSpPr>
        <p:spPr>
          <a:xfrm flipV="1">
            <a:off x="4406954" y="3957023"/>
            <a:ext cx="0" cy="369996"/>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803845" y="3811400"/>
            <a:ext cx="658329" cy="307777"/>
          </a:xfrm>
          <a:prstGeom prst="rect">
            <a:avLst/>
          </a:prstGeom>
          <a:noFill/>
          <a:effectLst/>
        </p:spPr>
        <p:txBody>
          <a:bodyPr wrap="square" lIns="0" tIns="0" rIns="0" bIns="0" rtlCol="0">
            <a:spAutoFit/>
          </a:bodyPr>
          <a:lstStyle/>
          <a:p>
            <a:r>
              <a:rPr lang="en-US" sz="2000" i="1" dirty="0" smtClean="0">
                <a:latin typeface="Times New Roman"/>
                <a:cs typeface="Times New Roman"/>
              </a:rPr>
              <a:t>x</a:t>
            </a:r>
            <a:r>
              <a:rPr lang="en-US" sz="2000" baseline="-25000" dirty="0" smtClean="0">
                <a:latin typeface="Times New Roman"/>
                <a:cs typeface="Times New Roman"/>
              </a:rPr>
              <a:t>2</a:t>
            </a:r>
            <a:endParaRPr lang="en-US" sz="2000" dirty="0">
              <a:latin typeface="Times New Roman"/>
              <a:cs typeface="Times New Roman"/>
            </a:endParaRPr>
          </a:p>
        </p:txBody>
      </p:sp>
      <p:sp>
        <p:nvSpPr>
          <p:cNvPr id="40" name="TextBox 39"/>
          <p:cNvSpPr txBox="1"/>
          <p:nvPr/>
        </p:nvSpPr>
        <p:spPr>
          <a:xfrm>
            <a:off x="4803845" y="4583233"/>
            <a:ext cx="658329" cy="307777"/>
          </a:xfrm>
          <a:prstGeom prst="rect">
            <a:avLst/>
          </a:prstGeom>
          <a:noFill/>
          <a:effectLst/>
        </p:spPr>
        <p:txBody>
          <a:bodyPr wrap="square" lIns="0" tIns="0" rIns="0" bIns="0" rtlCol="0">
            <a:spAutoFit/>
          </a:bodyPr>
          <a:lstStyle/>
          <a:p>
            <a:r>
              <a:rPr lang="en-US" sz="2000" i="1" dirty="0" smtClean="0">
                <a:latin typeface="Times New Roman"/>
                <a:cs typeface="Times New Roman"/>
              </a:rPr>
              <a:t>x</a:t>
            </a:r>
            <a:r>
              <a:rPr lang="en-US" sz="2000" baseline="-25000" dirty="0" smtClean="0">
                <a:latin typeface="Times New Roman"/>
                <a:cs typeface="Times New Roman"/>
              </a:rPr>
              <a:t>3</a:t>
            </a:r>
            <a:endParaRPr lang="en-US" sz="2000" dirty="0">
              <a:latin typeface="Times New Roman"/>
              <a:cs typeface="Times New Roman"/>
            </a:endParaRPr>
          </a:p>
        </p:txBody>
      </p:sp>
      <p:sp>
        <p:nvSpPr>
          <p:cNvPr id="41" name="TextBox 40"/>
          <p:cNvSpPr txBox="1"/>
          <p:nvPr/>
        </p:nvSpPr>
        <p:spPr>
          <a:xfrm>
            <a:off x="3852581" y="3339911"/>
            <a:ext cx="489048" cy="769441"/>
          </a:xfrm>
          <a:prstGeom prst="rect">
            <a:avLst/>
          </a:prstGeom>
          <a:noFill/>
        </p:spPr>
        <p:txBody>
          <a:bodyPr wrap="square" rtlCol="0">
            <a:spAutoFit/>
          </a:bodyPr>
          <a:lstStyle/>
          <a:p>
            <a:r>
              <a:rPr lang="en-US" sz="4400" b="1" dirty="0" smtClean="0">
                <a:solidFill>
                  <a:srgbClr val="3A65BC"/>
                </a:solidFill>
                <a:ea typeface="+mj-ea"/>
                <a:cs typeface="Times New Roman"/>
              </a:rPr>
              <a:t>✗</a:t>
            </a:r>
            <a:endParaRPr lang="en-US" sz="3200" dirty="0"/>
          </a:p>
        </p:txBody>
      </p:sp>
      <p:sp>
        <p:nvSpPr>
          <p:cNvPr id="42" name="TextBox 41"/>
          <p:cNvSpPr txBox="1"/>
          <p:nvPr/>
        </p:nvSpPr>
        <p:spPr>
          <a:xfrm>
            <a:off x="4438512" y="4098322"/>
            <a:ext cx="489048" cy="769441"/>
          </a:xfrm>
          <a:prstGeom prst="rect">
            <a:avLst/>
          </a:prstGeom>
          <a:noFill/>
        </p:spPr>
        <p:txBody>
          <a:bodyPr wrap="square" rtlCol="0">
            <a:spAutoFit/>
          </a:bodyPr>
          <a:lstStyle/>
          <a:p>
            <a:r>
              <a:rPr lang="en-US" sz="4400" b="1" dirty="0" smtClean="0">
                <a:solidFill>
                  <a:srgbClr val="3A65BC"/>
                </a:solidFill>
                <a:ea typeface="+mj-ea"/>
                <a:cs typeface="Times New Roman"/>
              </a:rPr>
              <a:t>✗</a:t>
            </a:r>
            <a:endParaRPr lang="en-US" sz="3200" dirty="0"/>
          </a:p>
        </p:txBody>
      </p:sp>
      <p:sp>
        <p:nvSpPr>
          <p:cNvPr id="43" name="TextBox 42"/>
          <p:cNvSpPr txBox="1"/>
          <p:nvPr/>
        </p:nvSpPr>
        <p:spPr>
          <a:xfrm>
            <a:off x="3861462" y="4116118"/>
            <a:ext cx="489048" cy="769441"/>
          </a:xfrm>
          <a:prstGeom prst="rect">
            <a:avLst/>
          </a:prstGeom>
          <a:noFill/>
        </p:spPr>
        <p:txBody>
          <a:bodyPr wrap="square" rtlCol="0">
            <a:spAutoFit/>
          </a:bodyPr>
          <a:lstStyle/>
          <a:p>
            <a:r>
              <a:rPr lang="en-US" sz="4400" b="1" dirty="0" smtClean="0">
                <a:solidFill>
                  <a:srgbClr val="FF6600"/>
                </a:solidFill>
                <a:ea typeface="+mj-ea"/>
                <a:cs typeface="Times New Roman"/>
              </a:rPr>
              <a:t>✗</a:t>
            </a:r>
            <a:endParaRPr lang="en-US" sz="3200" dirty="0">
              <a:solidFill>
                <a:srgbClr val="FF6600"/>
              </a:solidFill>
            </a:endParaRPr>
          </a:p>
        </p:txBody>
      </p:sp>
      <p:sp>
        <p:nvSpPr>
          <p:cNvPr id="45" name="TextBox 44"/>
          <p:cNvSpPr txBox="1"/>
          <p:nvPr/>
        </p:nvSpPr>
        <p:spPr>
          <a:xfrm>
            <a:off x="593023" y="3831696"/>
            <a:ext cx="588973" cy="923330"/>
          </a:xfrm>
          <a:prstGeom prst="rect">
            <a:avLst/>
          </a:prstGeom>
          <a:noFill/>
        </p:spPr>
        <p:txBody>
          <a:bodyPr wrap="square" rtlCol="0">
            <a:spAutoFit/>
          </a:bodyPr>
          <a:lstStyle/>
          <a:p>
            <a:r>
              <a:rPr lang="en-US" sz="5400" b="1" dirty="0" smtClean="0">
                <a:solidFill>
                  <a:srgbClr val="FF6600"/>
                </a:solidFill>
                <a:ea typeface="+mj-ea"/>
                <a:cs typeface="Times New Roman"/>
              </a:rPr>
              <a:t>✗</a:t>
            </a:r>
            <a:endParaRPr lang="en-US" sz="4000" dirty="0">
              <a:solidFill>
                <a:srgbClr val="FF6600"/>
              </a:solidFill>
            </a:endParaRPr>
          </a:p>
        </p:txBody>
      </p:sp>
      <p:grpSp>
        <p:nvGrpSpPr>
          <p:cNvPr id="75" name="Group 74"/>
          <p:cNvGrpSpPr/>
          <p:nvPr/>
        </p:nvGrpSpPr>
        <p:grpSpPr>
          <a:xfrm>
            <a:off x="3715257" y="5137141"/>
            <a:ext cx="465908" cy="710519"/>
            <a:chOff x="7333174" y="3151008"/>
            <a:chExt cx="1263177" cy="2461332"/>
          </a:xfrm>
        </p:grpSpPr>
        <p:sp>
          <p:nvSpPr>
            <p:cNvPr id="51" name="Oval 50"/>
            <p:cNvSpPr/>
            <p:nvPr/>
          </p:nvSpPr>
          <p:spPr>
            <a:xfrm>
              <a:off x="8126616" y="3151008"/>
              <a:ext cx="378722" cy="367951"/>
            </a:xfrm>
            <a:prstGeom prst="ellipse">
              <a:avLst/>
            </a:prstGeom>
            <a:solidFill>
              <a:srgbClr val="FFFFFF"/>
            </a:solidFill>
            <a:ln w="9525" cap="flat" cmpd="sng" algn="ctr">
              <a:solidFill>
                <a:srgbClr val="FF6600"/>
              </a:solidFill>
              <a:prstDash val="solid"/>
            </a:ln>
            <a:effectLst/>
          </p:spPr>
          <p:txBody>
            <a:bodyPr lIns="0" tIns="0" rIns="0" bIns="1371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a:ea typeface="+mn-ea"/>
                <a:cs typeface="Times New Roman"/>
              </a:endParaRPr>
            </a:p>
          </p:txBody>
        </p:sp>
        <p:sp>
          <p:nvSpPr>
            <p:cNvPr id="53" name="Oval 52"/>
            <p:cNvSpPr/>
            <p:nvPr/>
          </p:nvSpPr>
          <p:spPr>
            <a:xfrm>
              <a:off x="8127685" y="4137342"/>
              <a:ext cx="378722" cy="367951"/>
            </a:xfrm>
            <a:prstGeom prst="ellipse">
              <a:avLst/>
            </a:prstGeom>
            <a:solidFill>
              <a:srgbClr val="FFFFFF"/>
            </a:solidFill>
            <a:ln w="9525" cap="flat" cmpd="sng" algn="ctr">
              <a:solidFill>
                <a:srgbClr val="FF6600"/>
              </a:solidFill>
              <a:prstDash val="solid"/>
            </a:ln>
            <a:effectLst/>
          </p:spPr>
          <p:txBody>
            <a:bodyPr lIns="0" tIns="0" rIns="0" bIns="1371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Times New Roman"/>
                <a:ea typeface="+mn-ea"/>
                <a:cs typeface="Times New Roman"/>
              </a:endParaRPr>
            </a:p>
          </p:txBody>
        </p:sp>
        <p:sp>
          <p:nvSpPr>
            <p:cNvPr id="54" name="Oval 53"/>
            <p:cNvSpPr/>
            <p:nvPr/>
          </p:nvSpPr>
          <p:spPr>
            <a:xfrm>
              <a:off x="7333174" y="4137342"/>
              <a:ext cx="378722" cy="367951"/>
            </a:xfrm>
            <a:prstGeom prst="ellipse">
              <a:avLst/>
            </a:prstGeom>
            <a:solidFill>
              <a:srgbClr val="FFFFFF"/>
            </a:solidFill>
            <a:ln w="9525" cap="flat" cmpd="sng" algn="ctr">
              <a:solidFill>
                <a:srgbClr val="FF6600"/>
              </a:solidFill>
              <a:prstDash val="solid"/>
            </a:ln>
            <a:effectLst/>
          </p:spPr>
          <p:txBody>
            <a:bodyPr lIns="0" tIns="0" rIns="0" bIns="1371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a:ea typeface="+mn-ea"/>
                <a:cs typeface="Times New Roman"/>
              </a:endParaRPr>
            </a:p>
          </p:txBody>
        </p:sp>
        <p:sp>
          <p:nvSpPr>
            <p:cNvPr id="55" name="Rectangle 54"/>
            <p:cNvSpPr/>
            <p:nvPr/>
          </p:nvSpPr>
          <p:spPr>
            <a:xfrm>
              <a:off x="8120550" y="5176120"/>
              <a:ext cx="475801" cy="310648"/>
            </a:xfrm>
            <a:prstGeom prst="rect">
              <a:avLst/>
            </a:prstGeom>
            <a:solidFill>
              <a:srgbClr val="FFFFFF"/>
            </a:solidFill>
            <a:ln w="9525" cap="flat" cmpd="sng" algn="ctr">
              <a:solidFill>
                <a:srgbClr val="FF6600"/>
              </a:solidFill>
              <a:prstDash val="solid"/>
            </a:ln>
            <a:effectLst/>
          </p:spPr>
          <p:txBody>
            <a:bodyPr lIns="0" tIns="0" rIns="0" bIns="1371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rgbClr val="FF6600"/>
                  </a:solidFill>
                  <a:effectLst/>
                  <a:uLnTx/>
                  <a:uFillTx/>
                  <a:latin typeface="Times New Roman"/>
                  <a:ea typeface="+mn-ea"/>
                  <a:cs typeface="Times New Roman"/>
                </a:rPr>
                <a:t>tt</a:t>
              </a:r>
              <a:endParaRPr kumimoji="0" lang="en-US" sz="1400" b="0" i="1" u="none" strike="noStrike" kern="0" cap="none" spc="0" normalizeH="0" baseline="0" noProof="0" dirty="0">
                <a:ln>
                  <a:noFill/>
                </a:ln>
                <a:solidFill>
                  <a:srgbClr val="FF6600"/>
                </a:solidFill>
                <a:effectLst/>
                <a:uLnTx/>
                <a:uFillTx/>
                <a:latin typeface="Times New Roman"/>
                <a:ea typeface="+mn-ea"/>
                <a:cs typeface="Times New Roman"/>
              </a:endParaRPr>
            </a:p>
          </p:txBody>
        </p:sp>
        <p:cxnSp>
          <p:nvCxnSpPr>
            <p:cNvPr id="56" name="Straight Connector 55"/>
            <p:cNvCxnSpPr>
              <a:stCxn id="54" idx="0"/>
              <a:endCxn id="51" idx="2"/>
            </p:cNvCxnSpPr>
            <p:nvPr/>
          </p:nvCxnSpPr>
          <p:spPr>
            <a:xfrm flipV="1">
              <a:off x="7522536" y="3334983"/>
              <a:ext cx="604081" cy="802359"/>
            </a:xfrm>
            <a:prstGeom prst="line">
              <a:avLst/>
            </a:prstGeom>
            <a:noFill/>
            <a:ln w="12700" cap="flat" cmpd="sng" algn="ctr">
              <a:solidFill>
                <a:srgbClr val="FF6600"/>
              </a:solidFill>
              <a:prstDash val="solid"/>
            </a:ln>
            <a:effectLst/>
          </p:spPr>
        </p:cxnSp>
        <p:cxnSp>
          <p:nvCxnSpPr>
            <p:cNvPr id="57" name="Straight Connector 56"/>
            <p:cNvCxnSpPr>
              <a:stCxn id="54" idx="4"/>
              <a:endCxn id="55" idx="1"/>
            </p:cNvCxnSpPr>
            <p:nvPr/>
          </p:nvCxnSpPr>
          <p:spPr>
            <a:xfrm>
              <a:off x="7522536" y="4505292"/>
              <a:ext cx="598015" cy="826151"/>
            </a:xfrm>
            <a:prstGeom prst="line">
              <a:avLst/>
            </a:prstGeom>
            <a:noFill/>
            <a:ln w="12700" cap="flat" cmpd="sng" algn="ctr">
              <a:solidFill>
                <a:srgbClr val="FF6600"/>
              </a:solidFill>
              <a:prstDash val="solid"/>
            </a:ln>
            <a:effectLst/>
          </p:spPr>
        </p:cxnSp>
        <p:cxnSp>
          <p:nvCxnSpPr>
            <p:cNvPr id="59" name="Straight Connector 58"/>
            <p:cNvCxnSpPr>
              <a:stCxn id="53" idx="0"/>
              <a:endCxn id="51" idx="4"/>
            </p:cNvCxnSpPr>
            <p:nvPr/>
          </p:nvCxnSpPr>
          <p:spPr>
            <a:xfrm flipH="1" flipV="1">
              <a:off x="8315978" y="3518958"/>
              <a:ext cx="1069" cy="618384"/>
            </a:xfrm>
            <a:prstGeom prst="line">
              <a:avLst/>
            </a:prstGeom>
            <a:noFill/>
            <a:ln w="12700" cap="flat" cmpd="sng" algn="ctr">
              <a:solidFill>
                <a:srgbClr val="FF6600"/>
              </a:solidFill>
              <a:prstDash val="solid"/>
            </a:ln>
            <a:effectLst/>
          </p:spPr>
        </p:cxnSp>
        <p:sp>
          <p:nvSpPr>
            <p:cNvPr id="71" name="Arc 70"/>
            <p:cNvSpPr/>
            <p:nvPr/>
          </p:nvSpPr>
          <p:spPr>
            <a:xfrm flipH="1">
              <a:off x="8146374" y="4372502"/>
              <a:ext cx="247113" cy="1218917"/>
            </a:xfrm>
            <a:prstGeom prst="arc">
              <a:avLst>
                <a:gd name="adj1" fmla="val 16578893"/>
                <a:gd name="adj2" fmla="val 3550955"/>
              </a:avLst>
            </a:prstGeom>
            <a:noFill/>
            <a:ln w="12700" cap="flat" cmpd="sng" algn="ctr">
              <a:solidFill>
                <a:srgbClr val="FF6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2" name="Arc 71"/>
            <p:cNvSpPr/>
            <p:nvPr/>
          </p:nvSpPr>
          <p:spPr>
            <a:xfrm>
              <a:off x="8271040" y="4393423"/>
              <a:ext cx="247113" cy="1218917"/>
            </a:xfrm>
            <a:prstGeom prst="arc">
              <a:avLst>
                <a:gd name="adj1" fmla="val 16512715"/>
                <a:gd name="adj2" fmla="val 3457530"/>
              </a:avLst>
            </a:prstGeom>
            <a:noFill/>
            <a:ln w="12700" cap="flat" cmpd="sng" algn="ctr">
              <a:solidFill>
                <a:srgbClr val="FF6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cxnSp>
        <p:nvCxnSpPr>
          <p:cNvPr id="77" name="Straight Arrow Connector 76"/>
          <p:cNvCxnSpPr/>
          <p:nvPr/>
        </p:nvCxnSpPr>
        <p:spPr>
          <a:xfrm flipV="1">
            <a:off x="4061178" y="4707835"/>
            <a:ext cx="45167" cy="330261"/>
          </a:xfrm>
          <a:prstGeom prst="straightConnector1">
            <a:avLst/>
          </a:prstGeom>
          <a:ln w="12700">
            <a:solidFill>
              <a:srgbClr val="FF6600"/>
            </a:solidFill>
            <a:tailEnd type="arrow"/>
          </a:ln>
        </p:spPr>
        <p:style>
          <a:lnRef idx="1">
            <a:schemeClr val="dk1"/>
          </a:lnRef>
          <a:fillRef idx="0">
            <a:schemeClr val="dk1"/>
          </a:fillRef>
          <a:effectRef idx="0">
            <a:schemeClr val="dk1"/>
          </a:effectRef>
          <a:fontRef idx="minor">
            <a:schemeClr val="tx1"/>
          </a:fontRef>
        </p:style>
      </p:cxnSp>
      <p:pic>
        <p:nvPicPr>
          <p:cNvPr id="47" name="Picture 4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112" y="3686080"/>
            <a:ext cx="3594100" cy="355600"/>
          </a:xfrm>
          <a:prstGeom prst="rect">
            <a:avLst/>
          </a:prstGeom>
        </p:spPr>
      </p:pic>
      <p:pic>
        <p:nvPicPr>
          <p:cNvPr id="48" name="Picture 4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9112" y="4186383"/>
            <a:ext cx="1320800" cy="355600"/>
          </a:xfrm>
          <a:prstGeom prst="rect">
            <a:avLst/>
          </a:prstGeom>
        </p:spPr>
      </p:pic>
      <p:grpSp>
        <p:nvGrpSpPr>
          <p:cNvPr id="61" name="Group 60"/>
          <p:cNvGrpSpPr/>
          <p:nvPr/>
        </p:nvGrpSpPr>
        <p:grpSpPr>
          <a:xfrm>
            <a:off x="5519112" y="3686080"/>
            <a:ext cx="3022600" cy="855903"/>
            <a:chOff x="5519112" y="3686080"/>
            <a:chExt cx="3022600" cy="855903"/>
          </a:xfrm>
        </p:grpSpPr>
        <p:pic>
          <p:nvPicPr>
            <p:cNvPr id="49" name="Picture 4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9112" y="4186383"/>
              <a:ext cx="1638300" cy="355600"/>
            </a:xfrm>
            <a:prstGeom prst="rect">
              <a:avLst/>
            </a:prstGeom>
          </p:spPr>
        </p:pic>
        <p:pic>
          <p:nvPicPr>
            <p:cNvPr id="50" name="Picture 49"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9112" y="3686080"/>
              <a:ext cx="3022600" cy="355600"/>
            </a:xfrm>
            <a:prstGeom prst="rect">
              <a:avLst/>
            </a:prstGeom>
          </p:spPr>
        </p:pic>
      </p:grpSp>
    </p:spTree>
    <p:extLst>
      <p:ext uri="{BB962C8B-B14F-4D97-AF65-F5344CB8AC3E}">
        <p14:creationId xmlns:p14="http://schemas.microsoft.com/office/powerpoint/2010/main" val="3880854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p:tgtEl>
                                          <p:spTgt spid="41"/>
                                        </p:tgtEl>
                                        <p:attrNameLst>
                                          <p:attrName>ppt_y</p:attrName>
                                        </p:attrNameLst>
                                      </p:cBhvr>
                                      <p:tavLst>
                                        <p:tav tm="0">
                                          <p:val>
                                            <p:strVal val="#ppt_y+#ppt_h*1.125000"/>
                                          </p:val>
                                        </p:tav>
                                        <p:tav tm="100000">
                                          <p:val>
                                            <p:strVal val="#ppt_y"/>
                                          </p:val>
                                        </p:tav>
                                      </p:tavLst>
                                    </p:anim>
                                    <p:animEffect transition="in" filter="wipe(up)">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p:tgtEl>
                                          <p:spTgt spid="42"/>
                                        </p:tgtEl>
                                        <p:attrNameLst>
                                          <p:attrName>ppt_y</p:attrName>
                                        </p:attrNameLst>
                                      </p:cBhvr>
                                      <p:tavLst>
                                        <p:tav tm="0">
                                          <p:val>
                                            <p:strVal val="#ppt_y+#ppt_h*1.125000"/>
                                          </p:val>
                                        </p:tav>
                                        <p:tav tm="100000">
                                          <p:val>
                                            <p:strVal val="#ppt_y"/>
                                          </p:val>
                                        </p:tav>
                                      </p:tavLst>
                                    </p:anim>
                                    <p:animEffect transition="in" filter="wipe(up)">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p:tgtEl>
                                          <p:spTgt spid="43"/>
                                        </p:tgtEl>
                                        <p:attrNameLst>
                                          <p:attrName>ppt_y</p:attrName>
                                        </p:attrNameLst>
                                      </p:cBhvr>
                                      <p:tavLst>
                                        <p:tav tm="0">
                                          <p:val>
                                            <p:strVal val="#ppt_y+#ppt_h*1.125000"/>
                                          </p:val>
                                        </p:tav>
                                        <p:tav tm="100000">
                                          <p:val>
                                            <p:strVal val="#ppt_y"/>
                                          </p:val>
                                        </p:tav>
                                      </p:tavLst>
                                    </p:anim>
                                    <p:animEffect transition="in" filter="wipe(up)">
                                      <p:cBhvr>
                                        <p:cTn id="42" dur="500"/>
                                        <p:tgtEl>
                                          <p:spTgt spid="43"/>
                                        </p:tgtEl>
                                      </p:cBhvr>
                                    </p:animEffect>
                                  </p:childTnLst>
                                </p:cTn>
                              </p:par>
                              <p:par>
                                <p:cTn id="43" presetID="12" presetClass="entr" presetSubtype="4"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500"/>
                                        <p:tgtEl>
                                          <p:spTgt spid="75"/>
                                        </p:tgtEl>
                                        <p:attrNameLst>
                                          <p:attrName>ppt_y</p:attrName>
                                        </p:attrNameLst>
                                      </p:cBhvr>
                                      <p:tavLst>
                                        <p:tav tm="0">
                                          <p:val>
                                            <p:strVal val="#ppt_y+#ppt_h*1.125000"/>
                                          </p:val>
                                        </p:tav>
                                        <p:tav tm="100000">
                                          <p:val>
                                            <p:strVal val="#ppt_y"/>
                                          </p:val>
                                        </p:tav>
                                      </p:tavLst>
                                    </p:anim>
                                    <p:animEffect transition="in" filter="wipe(up)">
                                      <p:cBhvr>
                                        <p:cTn id="46" dur="500"/>
                                        <p:tgtEl>
                                          <p:spTgt spid="75"/>
                                        </p:tgtEl>
                                      </p:cBhvr>
                                    </p:animEffect>
                                  </p:childTnLst>
                                </p:cTn>
                              </p:par>
                              <p:par>
                                <p:cTn id="47" presetID="12" presetClass="entr" presetSubtype="4"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additive="base">
                                        <p:cTn id="49" dur="500"/>
                                        <p:tgtEl>
                                          <p:spTgt spid="77"/>
                                        </p:tgtEl>
                                        <p:attrNameLst>
                                          <p:attrName>ppt_y</p:attrName>
                                        </p:attrNameLst>
                                      </p:cBhvr>
                                      <p:tavLst>
                                        <p:tav tm="0">
                                          <p:val>
                                            <p:strVal val="#ppt_y+#ppt_h*1.125000"/>
                                          </p:val>
                                        </p:tav>
                                        <p:tav tm="100000">
                                          <p:val>
                                            <p:strVal val="#ppt_y"/>
                                          </p:val>
                                        </p:tav>
                                      </p:tavLst>
                                    </p:anim>
                                    <p:animEffect transition="in" filter="wipe(up)">
                                      <p:cBhvr>
                                        <p:cTn id="50" dur="500"/>
                                        <p:tgtEl>
                                          <p:spTgt spid="77"/>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ppt_y</p:attrName>
                                        </p:attrNameLst>
                                      </p:cBhvr>
                                      <p:tavLst>
                                        <p:tav tm="0">
                                          <p:val>
                                            <p:strVal val="#ppt_y+#ppt_h*1.125000"/>
                                          </p:val>
                                        </p:tav>
                                        <p:tav tm="100000">
                                          <p:val>
                                            <p:strVal val="#ppt_y"/>
                                          </p:val>
                                        </p:tav>
                                      </p:tavLst>
                                    </p:anim>
                                    <p:animEffect transition="in" filter="wipe(up)">
                                      <p:cBhvr>
                                        <p:cTn id="56" dur="500"/>
                                        <p:tgtEl>
                                          <p:spTgt spid="45"/>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additive="base">
                                        <p:cTn id="61" dur="500"/>
                                        <p:tgtEl>
                                          <p:spTgt spid="61"/>
                                        </p:tgtEl>
                                        <p:attrNameLst>
                                          <p:attrName>ppt_y</p:attrName>
                                        </p:attrNameLst>
                                      </p:cBhvr>
                                      <p:tavLst>
                                        <p:tav tm="0">
                                          <p:val>
                                            <p:strVal val="#ppt_y+#ppt_h*1.125000"/>
                                          </p:val>
                                        </p:tav>
                                        <p:tav tm="100000">
                                          <p:val>
                                            <p:strVal val="#ppt_y"/>
                                          </p:val>
                                        </p:tav>
                                      </p:tavLst>
                                    </p:anim>
                                    <p:animEffect transition="in" filter="wipe(up)">
                                      <p:cBhvr>
                                        <p:cTn id="62" dur="500"/>
                                        <p:tgtEl>
                                          <p:spTgt spid="61"/>
                                        </p:tgtEl>
                                      </p:cBhvr>
                                    </p:animEffect>
                                  </p:childTnLst>
                                </p:cTn>
                              </p:par>
                              <p:par>
                                <p:cTn id="63" presetID="1" presetClass="exit" presetSubtype="0" fill="hold" nodeType="withEffect">
                                  <p:stCondLst>
                                    <p:cond delay="0"/>
                                  </p:stCondLst>
                                  <p:childTnLst>
                                    <p:set>
                                      <p:cBhvr>
                                        <p:cTn id="64" dur="1" fill="hold">
                                          <p:stCondLst>
                                            <p:cond delay="0"/>
                                          </p:stCondLst>
                                        </p:cTn>
                                        <p:tgtEl>
                                          <p:spTgt spid="4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6" grpId="0" animBg="1"/>
      <p:bldP spid="37" grpId="0" animBg="1"/>
      <p:bldP spid="39" grpId="0"/>
      <p:bldP spid="39" grpId="1"/>
      <p:bldP spid="40" grpId="1"/>
      <p:bldP spid="41" grpId="0"/>
      <p:bldP spid="42" grpId="0"/>
      <p:bldP spid="43"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Times New Roman"/>
              </a:rPr>
              <a:t>Outline</a:t>
            </a:r>
            <a:endParaRPr lang="en-US" dirty="0">
              <a:latin typeface="+mn-lt"/>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cs typeface="Times New Roman"/>
              </a:rPr>
              <a:t>10/13/14</a:t>
            </a:fld>
            <a:endParaRPr lang="en-US">
              <a:cs typeface="Times New Roman"/>
            </a:endParaRPr>
          </a:p>
        </p:txBody>
      </p:sp>
      <p:sp>
        <p:nvSpPr>
          <p:cNvPr id="5" name="Footer Placeholder 4"/>
          <p:cNvSpPr>
            <a:spLocks noGrp="1"/>
          </p:cNvSpPr>
          <p:nvPr>
            <p:ph type="ftr" sz="quarter" idx="11"/>
          </p:nvPr>
        </p:nvSpPr>
        <p:spPr/>
        <p:txBody>
          <a:bodyPr/>
          <a:lstStyle/>
          <a:p>
            <a:r>
              <a:rPr lang="en-US" smtClean="0">
                <a:cs typeface="Times New Roman"/>
              </a:rPr>
              <a:t>Adetunji-MS Thesis-Defense</a:t>
            </a:r>
            <a:endParaRPr lang="en-US">
              <a:cs typeface="Times New Roman"/>
            </a:endParaRPr>
          </a:p>
        </p:txBody>
      </p:sp>
      <p:sp>
        <p:nvSpPr>
          <p:cNvPr id="6" name="Slide Number Placeholder 5"/>
          <p:cNvSpPr>
            <a:spLocks noGrp="1"/>
          </p:cNvSpPr>
          <p:nvPr>
            <p:ph type="sldNum" sz="quarter" idx="12"/>
          </p:nvPr>
        </p:nvSpPr>
        <p:spPr/>
        <p:txBody>
          <a:bodyPr/>
          <a:lstStyle/>
          <a:p>
            <a:fld id="{E72DE830-7372-4545-AA32-3FAC0685BA95}" type="slidenum">
              <a:rPr lang="en-US" smtClean="0">
                <a:cs typeface="Times New Roman"/>
              </a:rPr>
              <a:t>15</a:t>
            </a:fld>
            <a:endParaRPr lang="en-US">
              <a:cs typeface="Times New Roman"/>
            </a:endParaRPr>
          </a:p>
        </p:txBody>
      </p:sp>
      <p:sp>
        <p:nvSpPr>
          <p:cNvPr id="8" name="Content Placeholder 2"/>
          <p:cNvSpPr txBox="1">
            <a:spLocks/>
          </p:cNvSpPr>
          <p:nvPr/>
        </p:nvSpPr>
        <p:spPr bwMode="auto">
          <a:xfrm>
            <a:off x="635696" y="1217222"/>
            <a:ext cx="8229486"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1" fontAlgn="base" hangingPunct="1">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1" fontAlgn="base" hangingPunct="1">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eaLnBrk="1" fontAlgn="base" hangingPunct="1">
              <a:spcBef>
                <a:spcPct val="20000"/>
              </a:spcBef>
              <a:spcAft>
                <a:spcPct val="0"/>
              </a:spcAft>
              <a:buClr>
                <a:srgbClr val="3A65BC"/>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3A65BC"/>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3A65BC"/>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3A65BC"/>
              </a:buClr>
              <a:buChar char="»"/>
              <a:defRPr sz="2000">
                <a:solidFill>
                  <a:schemeClr val="tx1"/>
                </a:solidFill>
                <a:latin typeface="+mn-lt"/>
                <a:ea typeface="+mn-ea"/>
              </a:defRPr>
            </a:lvl9pPr>
          </a:lstStyle>
          <a:p>
            <a:r>
              <a:rPr lang="en-US" sz="2000" dirty="0" smtClean="0">
                <a:solidFill>
                  <a:schemeClr val="bg1">
                    <a:lumMod val="65000"/>
                  </a:schemeClr>
                </a:solidFill>
                <a:cs typeface="Times New Roman"/>
              </a:rPr>
              <a:t>Background</a:t>
            </a:r>
          </a:p>
          <a:p>
            <a:r>
              <a:rPr lang="en-US" sz="2000" dirty="0">
                <a:solidFill>
                  <a:schemeClr val="bg1">
                    <a:lumMod val="65000"/>
                  </a:schemeClr>
                </a:solidFill>
                <a:cs typeface="Times New Roman"/>
              </a:rPr>
              <a:t>Overview of GAC algorithms </a:t>
            </a:r>
          </a:p>
          <a:p>
            <a:pPr lvl="1"/>
            <a:r>
              <a:rPr lang="en-US" sz="1800" dirty="0">
                <a:solidFill>
                  <a:schemeClr val="bg1">
                    <a:lumMod val="65000"/>
                  </a:schemeClr>
                </a:solidFill>
                <a:cs typeface="Times New Roman"/>
              </a:rPr>
              <a:t>GAC2001</a:t>
            </a:r>
          </a:p>
          <a:p>
            <a:pPr lvl="1"/>
            <a:r>
              <a:rPr lang="en-US" sz="1800" dirty="0">
                <a:solidFill>
                  <a:schemeClr val="bg1">
                    <a:lumMod val="65000"/>
                  </a:schemeClr>
                </a:solidFill>
                <a:cs typeface="Times New Roman"/>
              </a:rPr>
              <a:t>Simple Tabular Reduction: STR1, STR2, STR3, STR-Ni, eSTR1, eSTR2 </a:t>
            </a:r>
          </a:p>
          <a:p>
            <a:pPr lvl="1"/>
            <a:r>
              <a:rPr lang="en-US" sz="1800" dirty="0">
                <a:solidFill>
                  <a:schemeClr val="bg1">
                    <a:lumMod val="65000"/>
                  </a:schemeClr>
                </a:solidFill>
                <a:cs typeface="Times New Roman"/>
              </a:rPr>
              <a:t>Multi-valued decision diagrams: </a:t>
            </a:r>
            <a:r>
              <a:rPr lang="en-US" sz="1800" dirty="0" err="1">
                <a:solidFill>
                  <a:schemeClr val="bg1">
                    <a:lumMod val="65000"/>
                  </a:schemeClr>
                </a:solidFill>
                <a:cs typeface="Times New Roman"/>
              </a:rPr>
              <a:t>mddc</a:t>
            </a:r>
            <a:endParaRPr lang="en-US" sz="1800" dirty="0">
              <a:solidFill>
                <a:schemeClr val="bg1">
                  <a:lumMod val="65000"/>
                </a:schemeClr>
              </a:solidFill>
              <a:cs typeface="Times New Roman"/>
            </a:endParaRPr>
          </a:p>
          <a:p>
            <a:r>
              <a:rPr lang="en-US" sz="2000" dirty="0">
                <a:solidFill>
                  <a:srgbClr val="3A65BC"/>
                </a:solidFill>
                <a:ea typeface="+mj-ea"/>
                <a:cs typeface="Times New Roman"/>
              </a:rPr>
              <a:t>Our contribution</a:t>
            </a:r>
          </a:p>
          <a:p>
            <a:pPr lvl="1"/>
            <a:r>
              <a:rPr lang="en-US" sz="1800" dirty="0">
                <a:solidFill>
                  <a:srgbClr val="3A65BC"/>
                </a:solidFill>
                <a:ea typeface="+mj-ea"/>
                <a:cs typeface="Times New Roman"/>
              </a:rPr>
              <a:t>STR-h combines STR1 and STR-Ni</a:t>
            </a:r>
          </a:p>
          <a:p>
            <a:r>
              <a:rPr lang="en-US" sz="2000" dirty="0" smtClean="0">
                <a:solidFill>
                  <a:schemeClr val="bg1">
                    <a:lumMod val="65000"/>
                  </a:schemeClr>
                </a:solidFill>
                <a:cs typeface="Times New Roman"/>
              </a:rPr>
              <a:t>Evaluation and comparison of GAC algorithms</a:t>
            </a:r>
          </a:p>
          <a:p>
            <a:r>
              <a:rPr lang="en-US" sz="2000" dirty="0" smtClean="0">
                <a:solidFill>
                  <a:schemeClr val="bg1">
                    <a:lumMod val="65000"/>
                  </a:schemeClr>
                </a:solidFill>
                <a:cs typeface="Times New Roman"/>
              </a:rPr>
              <a:t>Conclusions </a:t>
            </a:r>
            <a:r>
              <a:rPr lang="en-US" sz="2000" dirty="0" smtClean="0">
                <a:solidFill>
                  <a:schemeClr val="bg1">
                    <a:lumMod val="65000"/>
                  </a:schemeClr>
                </a:solidFill>
                <a:cs typeface="Times New Roman"/>
              </a:rPr>
              <a:t>and future work</a:t>
            </a:r>
          </a:p>
          <a:p>
            <a:endParaRPr lang="en-US" sz="2000" dirty="0" smtClean="0">
              <a:cs typeface="Times New Roman"/>
            </a:endParaRPr>
          </a:p>
        </p:txBody>
      </p:sp>
    </p:spTree>
    <p:extLst>
      <p:ext uri="{BB962C8B-B14F-4D97-AF65-F5344CB8AC3E}">
        <p14:creationId xmlns:p14="http://schemas.microsoft.com/office/powerpoint/2010/main" val="8322340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n-lt"/>
                <a:cs typeface="Times New Roman"/>
              </a:rPr>
              <a:t>Our Contribution: A Hybrid STR (STR-h)</a:t>
            </a:r>
            <a:endParaRPr lang="en-US" sz="3200" dirty="0">
              <a:latin typeface="+mn-lt"/>
              <a:cs typeface="Times New Roman"/>
            </a:endParaRPr>
          </a:p>
        </p:txBody>
      </p:sp>
      <p:sp>
        <p:nvSpPr>
          <p:cNvPr id="3" name="Content Placeholder 2"/>
          <p:cNvSpPr>
            <a:spLocks noGrp="1"/>
          </p:cNvSpPr>
          <p:nvPr>
            <p:ph idx="1"/>
          </p:nvPr>
        </p:nvSpPr>
        <p:spPr/>
        <p:txBody>
          <a:bodyPr/>
          <a:lstStyle/>
          <a:p>
            <a:r>
              <a:rPr lang="en-US" sz="2400" dirty="0" smtClean="0">
                <a:cs typeface="Times New Roman"/>
              </a:rPr>
              <a:t>Motivation</a:t>
            </a:r>
          </a:p>
          <a:p>
            <a:pPr lvl="1"/>
            <a:r>
              <a:rPr lang="en-US" sz="2000" dirty="0" smtClean="0">
                <a:cs typeface="Times New Roman"/>
              </a:rPr>
              <a:t>STR1 effective on tables of </a:t>
            </a:r>
            <a:r>
              <a:rPr lang="en-US" sz="2000" dirty="0" smtClean="0">
                <a:solidFill>
                  <a:srgbClr val="3A4EAC"/>
                </a:solidFill>
                <a:cs typeface="Times New Roman"/>
              </a:rPr>
              <a:t>supports</a:t>
            </a:r>
          </a:p>
          <a:p>
            <a:pPr lvl="1"/>
            <a:r>
              <a:rPr lang="en-US" sz="2000" dirty="0" smtClean="0">
                <a:cs typeface="Times New Roman"/>
              </a:rPr>
              <a:t>STR-Ni effective on tables of </a:t>
            </a:r>
            <a:r>
              <a:rPr lang="en-US" sz="2000" dirty="0" smtClean="0">
                <a:solidFill>
                  <a:srgbClr val="FF6600"/>
                </a:solidFill>
                <a:cs typeface="Times New Roman"/>
              </a:rPr>
              <a:t>conflicts</a:t>
            </a:r>
          </a:p>
          <a:p>
            <a:pPr lvl="1"/>
            <a:r>
              <a:rPr lang="en-US" sz="2000" dirty="0" smtClean="0">
                <a:cs typeface="Times New Roman"/>
              </a:rPr>
              <a:t>STR1 and STR-Ni use compatible data structures</a:t>
            </a:r>
          </a:p>
          <a:p>
            <a:r>
              <a:rPr lang="en-US" sz="2400" dirty="0" smtClean="0">
                <a:cs typeface="Times New Roman"/>
              </a:rPr>
              <a:t>STR-h operates as follows</a:t>
            </a:r>
          </a:p>
          <a:p>
            <a:pPr lvl="1"/>
            <a:r>
              <a:rPr lang="en-US" sz="2200" dirty="0" smtClean="0">
                <a:cs typeface="Times New Roman"/>
              </a:rPr>
              <a:t>Checks the size of each relation</a:t>
            </a:r>
          </a:p>
          <a:p>
            <a:pPr lvl="1"/>
            <a:r>
              <a:rPr lang="en-US" sz="2200" dirty="0" smtClean="0">
                <a:cs typeface="Times New Roman"/>
              </a:rPr>
              <a:t>Represents </a:t>
            </a:r>
            <a:r>
              <a:rPr lang="en-US" sz="2200" dirty="0">
                <a:cs typeface="Times New Roman"/>
              </a:rPr>
              <a:t>a constraint </a:t>
            </a:r>
            <a:r>
              <a:rPr lang="en-US" sz="2200" dirty="0" smtClean="0">
                <a:cs typeface="Times New Roman"/>
              </a:rPr>
              <a:t>with the smallest table</a:t>
            </a:r>
          </a:p>
          <a:p>
            <a:pPr lvl="2"/>
            <a:r>
              <a:rPr lang="en-US" sz="2000" dirty="0">
                <a:solidFill>
                  <a:srgbClr val="3A4EAC"/>
                </a:solidFill>
                <a:cs typeface="Times New Roman"/>
              </a:rPr>
              <a:t>Tight</a:t>
            </a:r>
            <a:r>
              <a:rPr lang="en-US" sz="2000" dirty="0">
                <a:cs typeface="Times New Roman"/>
              </a:rPr>
              <a:t> constraints are represented as tables of </a:t>
            </a:r>
            <a:r>
              <a:rPr lang="en-US" sz="2000" dirty="0" smtClean="0">
                <a:solidFill>
                  <a:srgbClr val="3A4EAC"/>
                </a:solidFill>
                <a:cs typeface="Times New Roman"/>
              </a:rPr>
              <a:t>supports</a:t>
            </a:r>
          </a:p>
          <a:p>
            <a:pPr lvl="2"/>
            <a:r>
              <a:rPr lang="en-US" sz="2000" dirty="0" smtClean="0">
                <a:solidFill>
                  <a:srgbClr val="FF6600"/>
                </a:solidFill>
                <a:cs typeface="Times New Roman"/>
              </a:rPr>
              <a:t>Loose</a:t>
            </a:r>
            <a:r>
              <a:rPr lang="en-US" sz="2000" dirty="0" smtClean="0">
                <a:cs typeface="Times New Roman"/>
              </a:rPr>
              <a:t> constraints are represented as tables of </a:t>
            </a:r>
            <a:r>
              <a:rPr lang="en-US" sz="2000" dirty="0" smtClean="0">
                <a:solidFill>
                  <a:srgbClr val="FF6600"/>
                </a:solidFill>
                <a:cs typeface="Times New Roman"/>
              </a:rPr>
              <a:t>conflicts</a:t>
            </a:r>
            <a:endParaRPr lang="en-US" sz="2000" dirty="0" smtClean="0">
              <a:solidFill>
                <a:srgbClr val="3A4EAC"/>
              </a:solidFill>
              <a:cs typeface="Times New Roman"/>
            </a:endParaRPr>
          </a:p>
          <a:p>
            <a:pPr lvl="1"/>
            <a:r>
              <a:rPr lang="en-US" sz="2200" dirty="0" smtClean="0">
                <a:cs typeface="Times New Roman"/>
              </a:rPr>
              <a:t>Processes constraints with appropriate algorithm</a:t>
            </a:r>
          </a:p>
          <a:p>
            <a:pPr marL="0" indent="0">
              <a:buNone/>
            </a:pPr>
            <a:endParaRPr lang="en-US" sz="2800" dirty="0">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16</a:t>
            </a:fld>
            <a:endParaRPr lang="en-US"/>
          </a:p>
        </p:txBody>
      </p:sp>
    </p:spTree>
    <p:extLst>
      <p:ext uri="{BB962C8B-B14F-4D97-AF65-F5344CB8AC3E}">
        <p14:creationId xmlns:p14="http://schemas.microsoft.com/office/powerpoint/2010/main" val="1785485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Times New Roman"/>
              </a:rPr>
              <a:t>Outline</a:t>
            </a:r>
            <a:endParaRPr lang="en-US" dirty="0">
              <a:latin typeface="+mn-lt"/>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cs typeface="Times New Roman"/>
              </a:rPr>
              <a:t>10/13/14</a:t>
            </a:fld>
            <a:endParaRPr lang="en-US">
              <a:cs typeface="Times New Roman"/>
            </a:endParaRPr>
          </a:p>
        </p:txBody>
      </p:sp>
      <p:sp>
        <p:nvSpPr>
          <p:cNvPr id="5" name="Footer Placeholder 4"/>
          <p:cNvSpPr>
            <a:spLocks noGrp="1"/>
          </p:cNvSpPr>
          <p:nvPr>
            <p:ph type="ftr" sz="quarter" idx="11"/>
          </p:nvPr>
        </p:nvSpPr>
        <p:spPr/>
        <p:txBody>
          <a:bodyPr/>
          <a:lstStyle/>
          <a:p>
            <a:r>
              <a:rPr lang="en-US" smtClean="0">
                <a:cs typeface="Times New Roman"/>
              </a:rPr>
              <a:t>Adetunji-MS Thesis-Defense</a:t>
            </a:r>
            <a:endParaRPr lang="en-US">
              <a:cs typeface="Times New Roman"/>
            </a:endParaRPr>
          </a:p>
        </p:txBody>
      </p:sp>
      <p:sp>
        <p:nvSpPr>
          <p:cNvPr id="6" name="Slide Number Placeholder 5"/>
          <p:cNvSpPr>
            <a:spLocks noGrp="1"/>
          </p:cNvSpPr>
          <p:nvPr>
            <p:ph type="sldNum" sz="quarter" idx="12"/>
          </p:nvPr>
        </p:nvSpPr>
        <p:spPr/>
        <p:txBody>
          <a:bodyPr/>
          <a:lstStyle/>
          <a:p>
            <a:fld id="{E72DE830-7372-4545-AA32-3FAC0685BA95}" type="slidenum">
              <a:rPr lang="en-US" smtClean="0">
                <a:cs typeface="Times New Roman"/>
              </a:rPr>
              <a:t>17</a:t>
            </a:fld>
            <a:endParaRPr lang="en-US">
              <a:cs typeface="Times New Roman"/>
            </a:endParaRPr>
          </a:p>
        </p:txBody>
      </p:sp>
      <p:sp>
        <p:nvSpPr>
          <p:cNvPr id="8" name="Content Placeholder 2"/>
          <p:cNvSpPr txBox="1">
            <a:spLocks/>
          </p:cNvSpPr>
          <p:nvPr/>
        </p:nvSpPr>
        <p:spPr bwMode="auto">
          <a:xfrm>
            <a:off x="635696" y="1217222"/>
            <a:ext cx="8229486"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1" fontAlgn="base" hangingPunct="1">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1" fontAlgn="base" hangingPunct="1">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eaLnBrk="1" fontAlgn="base" hangingPunct="1">
              <a:spcBef>
                <a:spcPct val="20000"/>
              </a:spcBef>
              <a:spcAft>
                <a:spcPct val="0"/>
              </a:spcAft>
              <a:buClr>
                <a:srgbClr val="3A65BC"/>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3A65BC"/>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3A65BC"/>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3A65BC"/>
              </a:buClr>
              <a:buChar char="»"/>
              <a:defRPr sz="2000">
                <a:solidFill>
                  <a:schemeClr val="tx1"/>
                </a:solidFill>
                <a:latin typeface="+mn-lt"/>
                <a:ea typeface="+mn-ea"/>
              </a:defRPr>
            </a:lvl9pPr>
          </a:lstStyle>
          <a:p>
            <a:r>
              <a:rPr lang="en-US" sz="2000" dirty="0" smtClean="0">
                <a:solidFill>
                  <a:schemeClr val="bg1">
                    <a:lumMod val="65000"/>
                  </a:schemeClr>
                </a:solidFill>
                <a:cs typeface="Times New Roman"/>
              </a:rPr>
              <a:t>Background</a:t>
            </a:r>
          </a:p>
          <a:p>
            <a:r>
              <a:rPr lang="en-US" sz="2000" dirty="0">
                <a:solidFill>
                  <a:schemeClr val="bg1">
                    <a:lumMod val="65000"/>
                  </a:schemeClr>
                </a:solidFill>
                <a:ea typeface="+mj-ea"/>
                <a:cs typeface="Times New Roman"/>
              </a:rPr>
              <a:t>Overview of GAC algorithms </a:t>
            </a:r>
          </a:p>
          <a:p>
            <a:pPr lvl="1"/>
            <a:r>
              <a:rPr lang="en-US" sz="1800" dirty="0">
                <a:solidFill>
                  <a:schemeClr val="bg1">
                    <a:lumMod val="65000"/>
                  </a:schemeClr>
                </a:solidFill>
                <a:ea typeface="+mj-ea"/>
                <a:cs typeface="Times New Roman"/>
              </a:rPr>
              <a:t>GAC2001</a:t>
            </a:r>
          </a:p>
          <a:p>
            <a:pPr lvl="1"/>
            <a:r>
              <a:rPr lang="en-US" sz="1800" dirty="0">
                <a:solidFill>
                  <a:schemeClr val="bg1">
                    <a:lumMod val="65000"/>
                  </a:schemeClr>
                </a:solidFill>
                <a:ea typeface="+mj-ea"/>
                <a:cs typeface="Times New Roman"/>
              </a:rPr>
              <a:t>Simple Tabular Reduction: STR1, STR2, STR3, STR-Ni, eSTR1, eSTR2 </a:t>
            </a:r>
          </a:p>
          <a:p>
            <a:pPr lvl="1"/>
            <a:r>
              <a:rPr lang="en-US" sz="1800" dirty="0">
                <a:solidFill>
                  <a:schemeClr val="bg1">
                    <a:lumMod val="65000"/>
                  </a:schemeClr>
                </a:solidFill>
                <a:ea typeface="+mj-ea"/>
                <a:cs typeface="Times New Roman"/>
              </a:rPr>
              <a:t>Multi-valued decision diagrams: </a:t>
            </a:r>
            <a:r>
              <a:rPr lang="en-US" sz="1800" dirty="0" err="1">
                <a:solidFill>
                  <a:schemeClr val="bg1">
                    <a:lumMod val="65000"/>
                  </a:schemeClr>
                </a:solidFill>
                <a:ea typeface="+mj-ea"/>
                <a:cs typeface="Times New Roman"/>
              </a:rPr>
              <a:t>mddc</a:t>
            </a:r>
            <a:endParaRPr lang="en-US" sz="1800" dirty="0">
              <a:solidFill>
                <a:schemeClr val="bg1">
                  <a:lumMod val="65000"/>
                </a:schemeClr>
              </a:solidFill>
              <a:ea typeface="+mj-ea"/>
              <a:cs typeface="Times New Roman"/>
            </a:endParaRPr>
          </a:p>
          <a:p>
            <a:r>
              <a:rPr lang="en-US" sz="2000" dirty="0" smtClean="0">
                <a:solidFill>
                  <a:schemeClr val="bg1">
                    <a:lumMod val="65000"/>
                  </a:schemeClr>
                </a:solidFill>
                <a:cs typeface="Times New Roman"/>
              </a:rPr>
              <a:t>Our contribution</a:t>
            </a:r>
          </a:p>
          <a:p>
            <a:pPr lvl="1"/>
            <a:r>
              <a:rPr lang="en-US" sz="1800" dirty="0" smtClean="0">
                <a:solidFill>
                  <a:schemeClr val="bg1">
                    <a:lumMod val="65000"/>
                  </a:schemeClr>
                </a:solidFill>
                <a:cs typeface="Times New Roman"/>
              </a:rPr>
              <a:t>STR-h combines STR1 and STR-Ni</a:t>
            </a:r>
          </a:p>
          <a:p>
            <a:r>
              <a:rPr lang="en-US" sz="2000" dirty="0" smtClean="0">
                <a:solidFill>
                  <a:srgbClr val="3A4EAC"/>
                </a:solidFill>
                <a:cs typeface="Times New Roman"/>
              </a:rPr>
              <a:t>Evaluation and comparison of GAC algorithms</a:t>
            </a:r>
            <a:endParaRPr lang="en-US" sz="1600" dirty="0" smtClean="0">
              <a:solidFill>
                <a:srgbClr val="3A4EAC"/>
              </a:solidFill>
              <a:cs typeface="Times New Roman"/>
            </a:endParaRPr>
          </a:p>
          <a:p>
            <a:r>
              <a:rPr lang="en-US" sz="2000" dirty="0" smtClean="0">
                <a:solidFill>
                  <a:schemeClr val="bg1">
                    <a:lumMod val="65000"/>
                  </a:schemeClr>
                </a:solidFill>
                <a:cs typeface="Times New Roman"/>
              </a:rPr>
              <a:t>Conclusions </a:t>
            </a:r>
            <a:r>
              <a:rPr lang="en-US" sz="2000" dirty="0" smtClean="0">
                <a:solidFill>
                  <a:schemeClr val="bg1">
                    <a:lumMod val="65000"/>
                  </a:schemeClr>
                </a:solidFill>
                <a:cs typeface="Times New Roman"/>
              </a:rPr>
              <a:t>and future work</a:t>
            </a:r>
          </a:p>
          <a:p>
            <a:endParaRPr lang="en-US" sz="2000" dirty="0" smtClean="0">
              <a:cs typeface="Times New Roman"/>
            </a:endParaRPr>
          </a:p>
        </p:txBody>
      </p:sp>
    </p:spTree>
    <p:extLst>
      <p:ext uri="{BB962C8B-B14F-4D97-AF65-F5344CB8AC3E}">
        <p14:creationId xmlns:p14="http://schemas.microsoft.com/office/powerpoint/2010/main" val="8322340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Evaluations</a:t>
            </a:r>
            <a:endParaRPr lang="en-US" dirty="0"/>
          </a:p>
        </p:txBody>
      </p:sp>
      <p:sp>
        <p:nvSpPr>
          <p:cNvPr id="3" name="Content Placeholder 2"/>
          <p:cNvSpPr>
            <a:spLocks noGrp="1"/>
          </p:cNvSpPr>
          <p:nvPr>
            <p:ph idx="1"/>
          </p:nvPr>
        </p:nvSpPr>
        <p:spPr/>
        <p:txBody>
          <a:bodyPr/>
          <a:lstStyle/>
          <a:p>
            <a:r>
              <a:rPr lang="en-US" sz="2800" dirty="0" smtClean="0"/>
              <a:t>Tested</a:t>
            </a:r>
          </a:p>
          <a:p>
            <a:pPr lvl="1"/>
            <a:r>
              <a:rPr lang="en-US" sz="2400" dirty="0" smtClean="0"/>
              <a:t>Randomly generated CSPs</a:t>
            </a:r>
          </a:p>
          <a:p>
            <a:pPr lvl="1"/>
            <a:r>
              <a:rPr lang="en-US" sz="2400" dirty="0" smtClean="0"/>
              <a:t>Benchmark problems</a:t>
            </a:r>
          </a:p>
          <a:p>
            <a:r>
              <a:rPr lang="en-US" sz="2800" dirty="0" smtClean="0"/>
              <a:t>Solving the CSP</a:t>
            </a:r>
          </a:p>
          <a:p>
            <a:pPr lvl="1"/>
            <a:r>
              <a:rPr lang="en-US" sz="2400" dirty="0" smtClean="0"/>
              <a:t>Backtrack search finds first solution</a:t>
            </a:r>
          </a:p>
          <a:p>
            <a:pPr lvl="1"/>
            <a:r>
              <a:rPr lang="en-US" sz="2400" dirty="0" smtClean="0"/>
              <a:t>Consistency algorithm enforces real full </a:t>
            </a:r>
            <a:r>
              <a:rPr lang="en-US" sz="2400" dirty="0" err="1" smtClean="0"/>
              <a:t>lookahead</a:t>
            </a:r>
            <a:endParaRPr lang="en-US" sz="2400" dirty="0" smtClean="0"/>
          </a:p>
          <a:p>
            <a:r>
              <a:rPr lang="en-US" sz="2800" dirty="0" smtClean="0"/>
              <a:t>Running </a:t>
            </a:r>
            <a:r>
              <a:rPr lang="en-US" sz="2800" dirty="0"/>
              <a:t>time </a:t>
            </a:r>
            <a:r>
              <a:rPr lang="en-US" sz="2800" dirty="0" smtClean="0"/>
              <a:t>2 hours </a:t>
            </a:r>
            <a:r>
              <a:rPr lang="en-US" sz="2800" dirty="0"/>
              <a:t>per </a:t>
            </a:r>
            <a:r>
              <a:rPr lang="en-US" sz="2800" dirty="0" smtClean="0"/>
              <a:t>instance</a:t>
            </a:r>
            <a:endParaRPr lang="en-US" sz="2800" dirty="0"/>
          </a:p>
          <a:p>
            <a:pPr lvl="1"/>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18</a:t>
            </a:fld>
            <a:endParaRPr lang="en-US"/>
          </a:p>
        </p:txBody>
      </p:sp>
    </p:spTree>
    <p:extLst>
      <p:ext uri="{BB962C8B-B14F-4D97-AF65-F5344CB8AC3E}">
        <p14:creationId xmlns:p14="http://schemas.microsoft.com/office/powerpoint/2010/main" val="23797610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Randomly Generated CSPs</a:t>
            </a:r>
            <a:endParaRPr lang="en-US" dirty="0"/>
          </a:p>
        </p:txBody>
      </p:sp>
      <p:sp>
        <p:nvSpPr>
          <p:cNvPr id="3" name="Content Placeholder 2"/>
          <p:cNvSpPr>
            <a:spLocks noGrp="1"/>
          </p:cNvSpPr>
          <p:nvPr>
            <p:ph idx="1"/>
          </p:nvPr>
        </p:nvSpPr>
        <p:spPr>
          <a:xfrm>
            <a:off x="533400" y="1265238"/>
            <a:ext cx="7839842" cy="4525962"/>
          </a:xfrm>
        </p:spPr>
        <p:txBody>
          <a:bodyPr/>
          <a:lstStyle/>
          <a:p>
            <a:pPr marL="0" indent="0">
              <a:buNone/>
            </a:pPr>
            <a:r>
              <a:rPr lang="en-US" sz="2000" dirty="0" smtClean="0"/>
              <a:t>Generator Model RB for non-binary CSPs</a:t>
            </a:r>
          </a:p>
          <a:p>
            <a:r>
              <a:rPr lang="en-US" sz="2000" dirty="0" smtClean="0"/>
              <a:t>Parameters</a:t>
            </a:r>
          </a:p>
          <a:p>
            <a:pPr lvl="1">
              <a:tabLst>
                <a:tab pos="8232775" algn="r"/>
              </a:tabLst>
            </a:pPr>
            <a:r>
              <a:rPr lang="en-US" sz="1800" dirty="0" smtClean="0"/>
              <a:t>Constraint </a:t>
            </a:r>
            <a:r>
              <a:rPr lang="en-US" sz="1800" dirty="0"/>
              <a:t>tightness </a:t>
            </a:r>
            <a:r>
              <a:rPr lang="en-US" sz="1800" dirty="0" smtClean="0"/>
              <a:t>in {0.1,0.2,…,0.9}</a:t>
            </a:r>
            <a:endParaRPr lang="en-US" sz="1800" dirty="0"/>
          </a:p>
          <a:p>
            <a:pPr lvl="1">
              <a:tabLst>
                <a:tab pos="8232775" algn="r"/>
              </a:tabLst>
            </a:pPr>
            <a:r>
              <a:rPr lang="en-US" sz="1800" dirty="0" smtClean="0"/>
              <a:t>Fixed: Number of variables, domain size, constraint </a:t>
            </a:r>
            <a:r>
              <a:rPr lang="en-US" sz="1800" dirty="0" err="1" smtClean="0"/>
              <a:t>arity</a:t>
            </a:r>
            <a:r>
              <a:rPr lang="en-US" sz="1800" dirty="0" smtClean="0"/>
              <a:t>, constraint density </a:t>
            </a:r>
          </a:p>
          <a:p>
            <a:r>
              <a:rPr lang="en-US" sz="2000" dirty="0" smtClean="0"/>
              <a:t>30 instances per value of constraint tightness</a:t>
            </a:r>
          </a:p>
          <a:p>
            <a:endParaRPr lang="en-US" dirty="0"/>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19</a:t>
            </a:fld>
            <a:endParaRPr lang="en-US"/>
          </a:p>
        </p:txBody>
      </p:sp>
      <p:pic>
        <p:nvPicPr>
          <p:cNvPr id="7" name="Picture 6" descr="phase-transitio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752" y="3266961"/>
            <a:ext cx="4597972" cy="2660312"/>
          </a:xfrm>
          <a:prstGeom prst="rect">
            <a:avLst/>
          </a:prstGeom>
        </p:spPr>
      </p:pic>
    </p:spTree>
    <p:extLst>
      <p:ext uri="{BB962C8B-B14F-4D97-AF65-F5344CB8AC3E}">
        <p14:creationId xmlns:p14="http://schemas.microsoft.com/office/powerpoint/2010/main" val="24876794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Times New Roman"/>
              </a:rPr>
              <a:t>Outline</a:t>
            </a:r>
            <a:endParaRPr lang="en-US" dirty="0">
              <a:latin typeface="+mn-lt"/>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cs typeface="Times New Roman"/>
              </a:rPr>
              <a:t>10/13/14</a:t>
            </a:fld>
            <a:endParaRPr lang="en-US">
              <a:cs typeface="Times New Roman"/>
            </a:endParaRPr>
          </a:p>
        </p:txBody>
      </p:sp>
      <p:sp>
        <p:nvSpPr>
          <p:cNvPr id="5" name="Footer Placeholder 4"/>
          <p:cNvSpPr>
            <a:spLocks noGrp="1"/>
          </p:cNvSpPr>
          <p:nvPr>
            <p:ph type="ftr" sz="quarter" idx="11"/>
          </p:nvPr>
        </p:nvSpPr>
        <p:spPr/>
        <p:txBody>
          <a:bodyPr/>
          <a:lstStyle/>
          <a:p>
            <a:r>
              <a:rPr lang="en-US" smtClean="0">
                <a:cs typeface="Times New Roman"/>
              </a:rPr>
              <a:t>Adetunji-MS Thesis-Defense</a:t>
            </a:r>
            <a:endParaRPr lang="en-US">
              <a:cs typeface="Times New Roman"/>
            </a:endParaRPr>
          </a:p>
        </p:txBody>
      </p:sp>
      <p:sp>
        <p:nvSpPr>
          <p:cNvPr id="6" name="Slide Number Placeholder 5"/>
          <p:cNvSpPr>
            <a:spLocks noGrp="1"/>
          </p:cNvSpPr>
          <p:nvPr>
            <p:ph type="sldNum" sz="quarter" idx="12"/>
          </p:nvPr>
        </p:nvSpPr>
        <p:spPr/>
        <p:txBody>
          <a:bodyPr/>
          <a:lstStyle/>
          <a:p>
            <a:fld id="{E72DE830-7372-4545-AA32-3FAC0685BA95}" type="slidenum">
              <a:rPr lang="en-US" smtClean="0">
                <a:cs typeface="Times New Roman"/>
              </a:rPr>
              <a:t>2</a:t>
            </a:fld>
            <a:endParaRPr lang="en-US">
              <a:cs typeface="Times New Roman"/>
            </a:endParaRPr>
          </a:p>
        </p:txBody>
      </p:sp>
      <p:sp>
        <p:nvSpPr>
          <p:cNvPr id="8" name="Content Placeholder 2"/>
          <p:cNvSpPr txBox="1">
            <a:spLocks/>
          </p:cNvSpPr>
          <p:nvPr/>
        </p:nvSpPr>
        <p:spPr bwMode="auto">
          <a:xfrm>
            <a:off x="635696" y="1217222"/>
            <a:ext cx="8229486"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1" fontAlgn="base" hangingPunct="1">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1" fontAlgn="base" hangingPunct="1">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eaLnBrk="1" fontAlgn="base" hangingPunct="1">
              <a:spcBef>
                <a:spcPct val="20000"/>
              </a:spcBef>
              <a:spcAft>
                <a:spcPct val="0"/>
              </a:spcAft>
              <a:buClr>
                <a:srgbClr val="3A65BC"/>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3A65BC"/>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3A65BC"/>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3A65BC"/>
              </a:buClr>
              <a:buChar char="»"/>
              <a:defRPr sz="2000">
                <a:solidFill>
                  <a:schemeClr val="tx1"/>
                </a:solidFill>
                <a:latin typeface="+mn-lt"/>
                <a:ea typeface="+mn-ea"/>
              </a:defRPr>
            </a:lvl9pPr>
          </a:lstStyle>
          <a:p>
            <a:r>
              <a:rPr lang="en-US" sz="2000" dirty="0" smtClean="0">
                <a:cs typeface="Times New Roman"/>
              </a:rPr>
              <a:t>Background</a:t>
            </a:r>
          </a:p>
          <a:p>
            <a:r>
              <a:rPr lang="en-US" sz="2000" dirty="0" smtClean="0">
                <a:cs typeface="Times New Roman"/>
              </a:rPr>
              <a:t>Overview of GAC algorithms </a:t>
            </a:r>
          </a:p>
          <a:p>
            <a:pPr lvl="1"/>
            <a:r>
              <a:rPr lang="en-US" sz="1800" dirty="0" smtClean="0">
                <a:cs typeface="Times New Roman"/>
              </a:rPr>
              <a:t>GAC2001</a:t>
            </a:r>
          </a:p>
          <a:p>
            <a:pPr lvl="1"/>
            <a:r>
              <a:rPr lang="en-US" sz="1800" dirty="0" smtClean="0">
                <a:cs typeface="Times New Roman"/>
              </a:rPr>
              <a:t>Simple </a:t>
            </a:r>
            <a:r>
              <a:rPr lang="en-US" sz="1800" dirty="0">
                <a:cs typeface="Times New Roman"/>
              </a:rPr>
              <a:t>T</a:t>
            </a:r>
            <a:r>
              <a:rPr lang="en-US" sz="1800" dirty="0" smtClean="0">
                <a:cs typeface="Times New Roman"/>
              </a:rPr>
              <a:t>abular Reduction: STR1, STR2, STR3, STR-Ni, eSTR1, eSTR2 </a:t>
            </a:r>
          </a:p>
          <a:p>
            <a:pPr lvl="1"/>
            <a:r>
              <a:rPr lang="en-US" sz="1800" dirty="0" smtClean="0">
                <a:cs typeface="Times New Roman"/>
              </a:rPr>
              <a:t>Multi-valued decision diagrams: </a:t>
            </a:r>
            <a:r>
              <a:rPr lang="en-US" sz="1800" dirty="0" err="1" smtClean="0">
                <a:cs typeface="Times New Roman"/>
              </a:rPr>
              <a:t>mddc</a:t>
            </a:r>
            <a:endParaRPr lang="en-US" sz="1800" dirty="0" smtClean="0">
              <a:cs typeface="Times New Roman"/>
            </a:endParaRPr>
          </a:p>
          <a:p>
            <a:r>
              <a:rPr lang="en-US" sz="2000" dirty="0" smtClean="0">
                <a:cs typeface="Times New Roman"/>
              </a:rPr>
              <a:t>Our contribution</a:t>
            </a:r>
          </a:p>
          <a:p>
            <a:pPr lvl="1"/>
            <a:r>
              <a:rPr lang="en-US" sz="1800" dirty="0" smtClean="0">
                <a:cs typeface="Times New Roman"/>
              </a:rPr>
              <a:t>STR-h combines STR1 and STR-Ni</a:t>
            </a:r>
          </a:p>
          <a:p>
            <a:r>
              <a:rPr lang="en-US" sz="2000" dirty="0" smtClean="0">
                <a:cs typeface="Times New Roman"/>
              </a:rPr>
              <a:t>Evaluation and comparison of GAC algorithms</a:t>
            </a:r>
          </a:p>
          <a:p>
            <a:r>
              <a:rPr lang="en-US" sz="2000" dirty="0" smtClean="0">
                <a:cs typeface="Times New Roman"/>
              </a:rPr>
              <a:t>Conclusions </a:t>
            </a:r>
            <a:r>
              <a:rPr lang="en-US" sz="2000" dirty="0" smtClean="0">
                <a:cs typeface="Times New Roman"/>
              </a:rPr>
              <a:t>and future work</a:t>
            </a:r>
          </a:p>
          <a:p>
            <a:endParaRPr lang="en-US" sz="2000" dirty="0" smtClean="0">
              <a:cs typeface="Times New Roman"/>
            </a:endParaRPr>
          </a:p>
        </p:txBody>
      </p:sp>
    </p:spTree>
    <p:extLst>
      <p:ext uri="{BB962C8B-B14F-4D97-AF65-F5344CB8AC3E}">
        <p14:creationId xmlns:p14="http://schemas.microsoft.com/office/powerpoint/2010/main" val="30070785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cs typeface="Times New Roman"/>
              </a:rPr>
              <a:t>Comparing STR* algorithms against GAC2001</a:t>
            </a:r>
            <a:endParaRPr lang="en-US" sz="2800" dirty="0">
              <a:latin typeface="+mn-lt"/>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20</a:t>
            </a:fld>
            <a:endParaRPr lang="en-US"/>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1562" y="1065756"/>
            <a:ext cx="7389412" cy="4633586"/>
          </a:xfrm>
        </p:spPr>
      </p:pic>
    </p:spTree>
    <p:extLst>
      <p:ext uri="{BB962C8B-B14F-4D97-AF65-F5344CB8AC3E}">
        <p14:creationId xmlns:p14="http://schemas.microsoft.com/office/powerpoint/2010/main" val="38792964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cs typeface="Times New Roman"/>
              </a:rPr>
              <a:t>Comparing STR* algorithms against GAC2001</a:t>
            </a:r>
            <a:endParaRPr lang="en-US" sz="2800" dirty="0">
              <a:latin typeface="+mn-lt"/>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21</a:t>
            </a:fld>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3879" y="1127452"/>
            <a:ext cx="7603299" cy="4525962"/>
          </a:xfrm>
        </p:spPr>
      </p:pic>
    </p:spTree>
    <p:extLst>
      <p:ext uri="{BB962C8B-B14F-4D97-AF65-F5344CB8AC3E}">
        <p14:creationId xmlns:p14="http://schemas.microsoft.com/office/powerpoint/2010/main" val="18716903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cs typeface="Times New Roman"/>
              </a:rPr>
              <a:t>Comparing STR-h against STR1 and STR-Ni</a:t>
            </a:r>
            <a:endParaRPr lang="en-US" sz="2800" dirty="0">
              <a:latin typeface="+mn-lt"/>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22</a:t>
            </a:fld>
            <a:endParaRPr lang="en-US"/>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3879" y="1165030"/>
            <a:ext cx="7596003" cy="4525962"/>
          </a:xfrm>
        </p:spPr>
      </p:pic>
    </p:spTree>
    <p:extLst>
      <p:ext uri="{BB962C8B-B14F-4D97-AF65-F5344CB8AC3E}">
        <p14:creationId xmlns:p14="http://schemas.microsoft.com/office/powerpoint/2010/main" val="42628152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n-lt"/>
                <a:cs typeface="Times New Roman"/>
              </a:rPr>
              <a:t>Comparing eSTR1 and eSTR2 against STR1</a:t>
            </a:r>
            <a:endParaRPr lang="en-US" sz="2400" dirty="0">
              <a:latin typeface="+mn-lt"/>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23</a:t>
            </a:fld>
            <a:endParaRPr lang="en-US"/>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5829" y="1114816"/>
            <a:ext cx="7828542" cy="4588702"/>
          </a:xfrm>
        </p:spPr>
      </p:pic>
    </p:spTree>
    <p:extLst>
      <p:ext uri="{BB962C8B-B14F-4D97-AF65-F5344CB8AC3E}">
        <p14:creationId xmlns:p14="http://schemas.microsoft.com/office/powerpoint/2010/main" val="29528243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cs typeface="Times New Roman"/>
              </a:rPr>
              <a:t>Comparing eSTR1 and eSTR2 against STR1 and STR2</a:t>
            </a:r>
            <a:endParaRPr lang="en-US" sz="2400" dirty="0">
              <a:latin typeface="+mn-lt"/>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24</a:t>
            </a:fld>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8827" y="1089764"/>
            <a:ext cx="7737925" cy="4597052"/>
          </a:xfrm>
        </p:spPr>
      </p:pic>
    </p:spTree>
    <p:extLst>
      <p:ext uri="{BB962C8B-B14F-4D97-AF65-F5344CB8AC3E}">
        <p14:creationId xmlns:p14="http://schemas.microsoft.com/office/powerpoint/2010/main" val="18977377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cs typeface="Times New Roman"/>
              </a:rPr>
              <a:t>Comparing </a:t>
            </a:r>
            <a:r>
              <a:rPr lang="en-US" sz="2800" dirty="0" err="1" smtClean="0">
                <a:latin typeface="+mn-lt"/>
                <a:cs typeface="Times New Roman"/>
              </a:rPr>
              <a:t>mddc</a:t>
            </a:r>
            <a:r>
              <a:rPr lang="en-US" sz="2800" dirty="0" smtClean="0">
                <a:latin typeface="+mn-lt"/>
                <a:cs typeface="Times New Roman"/>
              </a:rPr>
              <a:t> against STR2</a:t>
            </a:r>
            <a:r>
              <a:rPr lang="en-US" sz="2800" dirty="0">
                <a:latin typeface="+mn-lt"/>
                <a:cs typeface="Times New Roman"/>
              </a:rPr>
              <a:t> </a:t>
            </a:r>
            <a:r>
              <a:rPr lang="en-US" sz="2800" dirty="0" smtClean="0">
                <a:latin typeface="+mn-lt"/>
                <a:cs typeface="Times New Roman"/>
              </a:rPr>
              <a:t>and eSTR1</a:t>
            </a:r>
            <a:endParaRPr lang="en-US" sz="2800" dirty="0">
              <a:latin typeface="+mn-lt"/>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25</a:t>
            </a:fld>
            <a:endParaRPr lang="en-US"/>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932" y="1177556"/>
            <a:ext cx="7590772" cy="4525962"/>
          </a:xfrm>
        </p:spPr>
      </p:pic>
      <p:sp>
        <p:nvSpPr>
          <p:cNvPr id="3" name="TextBox 2"/>
          <p:cNvSpPr txBox="1"/>
          <p:nvPr/>
        </p:nvSpPr>
        <p:spPr>
          <a:xfrm>
            <a:off x="4728374" y="3165759"/>
            <a:ext cx="289773" cy="138499"/>
          </a:xfrm>
          <a:prstGeom prst="rect">
            <a:avLst/>
          </a:prstGeom>
          <a:solidFill>
            <a:schemeClr val="bg1"/>
          </a:solidFill>
        </p:spPr>
        <p:txBody>
          <a:bodyPr wrap="square" lIns="0" tIns="0" rIns="0" bIns="0" rtlCol="0">
            <a:spAutoFit/>
          </a:bodyPr>
          <a:lstStyle/>
          <a:p>
            <a:r>
              <a:rPr lang="en-US" sz="900" dirty="0" smtClean="0"/>
              <a:t>STR2</a:t>
            </a:r>
            <a:endParaRPr lang="en-US" sz="900" dirty="0"/>
          </a:p>
        </p:txBody>
      </p:sp>
    </p:spTree>
    <p:extLst>
      <p:ext uri="{BB962C8B-B14F-4D97-AF65-F5344CB8AC3E}">
        <p14:creationId xmlns:p14="http://schemas.microsoft.com/office/powerpoint/2010/main" val="312904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Problems</a:t>
            </a:r>
            <a:endParaRPr lang="en-US" dirty="0"/>
          </a:p>
        </p:txBody>
      </p:sp>
      <p:sp>
        <p:nvSpPr>
          <p:cNvPr id="3" name="Content Placeholder 2"/>
          <p:cNvSpPr>
            <a:spLocks noGrp="1"/>
          </p:cNvSpPr>
          <p:nvPr>
            <p:ph idx="1"/>
          </p:nvPr>
        </p:nvSpPr>
        <p:spPr/>
        <p:txBody>
          <a:bodyPr/>
          <a:lstStyle/>
          <a:p>
            <a:r>
              <a:rPr lang="en-US" sz="2800" dirty="0" smtClean="0"/>
              <a:t>Number of instances tested: </a:t>
            </a:r>
            <a:r>
              <a:rPr lang="en-US" sz="2800" dirty="0"/>
              <a:t>2875 </a:t>
            </a:r>
            <a:endParaRPr lang="en-US" sz="2800" dirty="0" smtClean="0"/>
          </a:p>
          <a:p>
            <a:pPr lvl="1"/>
            <a:r>
              <a:rPr lang="en-US" sz="2400" dirty="0" smtClean="0"/>
              <a:t>Binary: 1915</a:t>
            </a:r>
          </a:p>
          <a:p>
            <a:pPr lvl="1"/>
            <a:r>
              <a:rPr lang="en-US" sz="2400" dirty="0" smtClean="0"/>
              <a:t>Non-binary: 960</a:t>
            </a:r>
          </a:p>
          <a:p>
            <a:r>
              <a:rPr lang="en-US" sz="2800" dirty="0" smtClean="0"/>
              <a:t>Algorithm ranking</a:t>
            </a:r>
          </a:p>
          <a:p>
            <a:pPr lvl="1"/>
            <a:r>
              <a:rPr lang="en-US" sz="2400" dirty="0"/>
              <a:t>Kaplan-Meier </a:t>
            </a:r>
            <a:r>
              <a:rPr lang="en-US" sz="2400" dirty="0" smtClean="0"/>
              <a:t>method, </a:t>
            </a:r>
            <a:r>
              <a:rPr lang="en-US" sz="2400" dirty="0"/>
              <a:t>a non-parametric test</a:t>
            </a:r>
            <a:endParaRPr lang="en-US" sz="2400" dirty="0" smtClean="0"/>
          </a:p>
          <a:p>
            <a:pPr lvl="1"/>
            <a:r>
              <a:rPr lang="en-US" sz="2400" dirty="0" smtClean="0"/>
              <a:t>Computes </a:t>
            </a:r>
            <a:r>
              <a:rPr lang="en-US" sz="2400" dirty="0"/>
              <a:t>the survival time of each </a:t>
            </a:r>
            <a:r>
              <a:rPr lang="en-US" sz="2400" dirty="0" smtClean="0"/>
              <a:t>algorithm</a:t>
            </a:r>
          </a:p>
          <a:p>
            <a:r>
              <a:rPr lang="en-US" sz="2800" dirty="0" smtClean="0"/>
              <a:t>Discuss three representative benchmarks</a:t>
            </a:r>
          </a:p>
          <a:p>
            <a:pPr lvl="1"/>
            <a:r>
              <a:rPr lang="en-US" sz="2400" dirty="0" smtClean="0"/>
              <a:t>Detailed results are in Appendix B</a:t>
            </a:r>
            <a:endParaRPr lang="en-US" sz="2400" dirty="0"/>
          </a:p>
          <a:p>
            <a:pPr lvl="1"/>
            <a:endParaRPr lang="en-US" dirty="0" smtClean="0"/>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26</a:t>
            </a:fld>
            <a:endParaRPr lang="en-US"/>
          </a:p>
        </p:txBody>
      </p:sp>
    </p:spTree>
    <p:extLst>
      <p:ext uri="{BB962C8B-B14F-4D97-AF65-F5344CB8AC3E}">
        <p14:creationId xmlns:p14="http://schemas.microsoft.com/office/powerpoint/2010/main" val="34673834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Qualitative </a:t>
            </a:r>
            <a:r>
              <a:rPr lang="en-US" dirty="0" smtClean="0">
                <a:latin typeface="+mn-lt"/>
              </a:rPr>
              <a:t>analysis (1)</a:t>
            </a:r>
            <a:endParaRPr lang="en-US" dirty="0">
              <a:latin typeface="+mn-lt"/>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27</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4170796"/>
              </p:ext>
            </p:extLst>
          </p:nvPr>
        </p:nvGraphicFramePr>
        <p:xfrm>
          <a:off x="968990" y="2169997"/>
          <a:ext cx="6714700" cy="3258772"/>
        </p:xfrm>
        <a:graphic>
          <a:graphicData uri="http://schemas.openxmlformats.org/drawingml/2006/table">
            <a:tbl>
              <a:tblPr/>
              <a:tblGrid>
                <a:gridCol w="1231690"/>
                <a:gridCol w="1258179"/>
                <a:gridCol w="768151"/>
                <a:gridCol w="844512"/>
                <a:gridCol w="963430"/>
                <a:gridCol w="963430"/>
                <a:gridCol w="685308"/>
              </a:tblGrid>
              <a:tr h="296252">
                <a:tc>
                  <a:txBody>
                    <a:bodyPr/>
                    <a:lstStyle/>
                    <a:p>
                      <a:pPr algn="ctr" fontAlgn="b"/>
                      <a:r>
                        <a:rPr lang="en-US" sz="1800" b="1" i="0" u="none" strike="noStrike" dirty="0">
                          <a:solidFill>
                            <a:srgbClr val="000000"/>
                          </a:solidFill>
                          <a:effectLst/>
                          <a:latin typeface="+mn-lt"/>
                        </a:rPr>
                        <a:t>Algorithm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mn-lt"/>
                        </a:rPr>
                        <a:t>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mn-lt"/>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dirty="0" smtClean="0">
                          <a:latin typeface="+mn-lt"/>
                        </a:rPr>
                        <a:t>[⋅]</a:t>
                      </a:r>
                      <a:r>
                        <a:rPr lang="en-US" sz="1800" b="1" baseline="-25000" dirty="0" smtClean="0">
                          <a:latin typeface="+mn-lt"/>
                        </a:rPr>
                        <a:t>CPU</a:t>
                      </a:r>
                      <a:endParaRPr lang="en-US" sz="18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mn-lt"/>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dirty="0" smtClean="0">
                          <a:latin typeface="+mn-lt"/>
                        </a:rPr>
                        <a:t>#BT-free</a:t>
                      </a:r>
                      <a:endParaRPr lang="en-US" sz="18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mn-lt"/>
                        </a:rPr>
                        <a:t>#NV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252">
                <a:tc gridSpan="7">
                  <a:txBody>
                    <a:bodyPr/>
                    <a:lstStyle/>
                    <a:p>
                      <a:pPr algn="ctr" fontAlgn="b"/>
                      <a:r>
                        <a:rPr lang="en-US" sz="1800" b="1" i="0" u="none" strike="noStrike" dirty="0" err="1">
                          <a:solidFill>
                            <a:srgbClr val="000000"/>
                          </a:solidFill>
                          <a:effectLst/>
                          <a:latin typeface="+mn-lt"/>
                        </a:rPr>
                        <a:t>lexVg</a:t>
                      </a:r>
                      <a:r>
                        <a:rPr lang="en-US" sz="1800" b="1" i="0" u="none" strike="noStrike" dirty="0">
                          <a:solidFill>
                            <a:srgbClr val="000000"/>
                          </a:solidFill>
                          <a:effectLst/>
                          <a:latin typeface="+mn-lt"/>
                        </a:rPr>
                        <a:t>: </a:t>
                      </a:r>
                      <a:r>
                        <a:rPr lang="en-US" sz="1800" b="0" i="0" u="none" strike="noStrike" dirty="0">
                          <a:solidFill>
                            <a:srgbClr val="000000"/>
                          </a:solidFill>
                          <a:effectLst/>
                          <a:latin typeface="+mn-lt"/>
                        </a:rPr>
                        <a:t>63(2) instances</a:t>
                      </a:r>
                      <a:endParaRPr lang="en-US" sz="18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252">
                <a:tc>
                  <a:txBody>
                    <a:bodyPr/>
                    <a:lstStyle/>
                    <a:p>
                      <a:pPr algn="ctr" fontAlgn="b"/>
                      <a:r>
                        <a:rPr lang="en-US" sz="1800" b="1" i="0" u="none" strike="noStrike" dirty="0" smtClean="0">
                          <a:solidFill>
                            <a:srgbClr val="000000"/>
                          </a:solidFill>
                          <a:effectLst/>
                          <a:latin typeface="+mn-lt"/>
                        </a:rPr>
                        <a:t>GAC2001</a:t>
                      </a:r>
                      <a:endParaRPr lang="en-US" sz="18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mn-lt"/>
                        </a:rPr>
                        <a:t>38,838.41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252">
                <a:tc>
                  <a:txBody>
                    <a:bodyPr/>
                    <a:lstStyle/>
                    <a:p>
                      <a:pPr algn="ctr" fontAlgn="b"/>
                      <a:r>
                        <a:rPr lang="en-US" sz="1800" b="1" i="0" u="none" strike="noStrike" dirty="0">
                          <a:solidFill>
                            <a:srgbClr val="000000"/>
                          </a:solidFill>
                          <a:effectLst/>
                          <a:latin typeface="+mn-lt"/>
                        </a:rPr>
                        <a:t>STR1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mn-lt"/>
                        </a:rPr>
                        <a:t>10,414.50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252">
                <a:tc>
                  <a:txBody>
                    <a:bodyPr/>
                    <a:lstStyle/>
                    <a:p>
                      <a:pPr algn="ctr" fontAlgn="b"/>
                      <a:r>
                        <a:rPr lang="en-US" sz="1800" b="1" i="0" u="none" strike="noStrike" dirty="0">
                          <a:solidFill>
                            <a:srgbClr val="000000"/>
                          </a:solidFill>
                          <a:effectLst/>
                          <a:latin typeface="+mn-lt"/>
                        </a:rPr>
                        <a:t>STR2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FF0000"/>
                          </a:solidFill>
                          <a:effectLst/>
                          <a:latin typeface="+mn-lt"/>
                        </a:rPr>
                        <a:t>5,490.16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252">
                <a:tc>
                  <a:txBody>
                    <a:bodyPr/>
                    <a:lstStyle/>
                    <a:p>
                      <a:pPr algn="ctr" fontAlgn="b"/>
                      <a:r>
                        <a:rPr lang="en-US" sz="1800" b="1" i="0" u="none" strike="noStrike" dirty="0">
                          <a:solidFill>
                            <a:srgbClr val="000000"/>
                          </a:solidFill>
                          <a:effectLst/>
                          <a:latin typeface="+mn-lt"/>
                        </a:rPr>
                        <a:t>STR3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mn-lt"/>
                        </a:rPr>
                        <a:t>120,270.34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252">
                <a:tc>
                  <a:txBody>
                    <a:bodyPr/>
                    <a:lstStyle/>
                    <a:p>
                      <a:pPr algn="ctr" fontAlgn="b"/>
                      <a:r>
                        <a:rPr lang="en-US" sz="1800" b="1" i="0" u="none" strike="noStrike" dirty="0">
                          <a:solidFill>
                            <a:srgbClr val="000000"/>
                          </a:solidFill>
                          <a:effectLst/>
                          <a:latin typeface="+mn-lt"/>
                        </a:rPr>
                        <a:t>eSTR1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mn-lt"/>
                        </a:rPr>
                        <a:t>5,074.00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252">
                <a:tc>
                  <a:txBody>
                    <a:bodyPr/>
                    <a:lstStyle/>
                    <a:p>
                      <a:pPr algn="ctr" fontAlgn="b"/>
                      <a:r>
                        <a:rPr lang="en-US" sz="1800" b="1" i="0" u="none" strike="noStrike" dirty="0">
                          <a:solidFill>
                            <a:srgbClr val="000000"/>
                          </a:solidFill>
                          <a:effectLst/>
                          <a:latin typeface="+mn-lt"/>
                        </a:rPr>
                        <a:t>eSTR2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mn-lt"/>
                        </a:rPr>
                        <a:t>10,202.50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252">
                <a:tc>
                  <a:txBody>
                    <a:bodyPr/>
                    <a:lstStyle/>
                    <a:p>
                      <a:pPr algn="ctr" fontAlgn="b"/>
                      <a:r>
                        <a:rPr lang="en-US" sz="1800" b="1" i="0" u="none" strike="noStrike" dirty="0" smtClean="0">
                          <a:solidFill>
                            <a:srgbClr val="000000"/>
                          </a:solidFill>
                          <a:effectLst/>
                          <a:latin typeface="+mn-lt"/>
                        </a:rPr>
                        <a:t>STR-Ni</a:t>
                      </a:r>
                      <a:endParaRPr lang="en-US" sz="18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mn-lt"/>
                        </a:rPr>
                        <a:t>25,370.00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252">
                <a:tc>
                  <a:txBody>
                    <a:bodyPr/>
                    <a:lstStyle/>
                    <a:p>
                      <a:pPr algn="ctr" fontAlgn="b"/>
                      <a:r>
                        <a:rPr lang="en-US" sz="1800" b="1" i="0" u="none" strike="noStrike" dirty="0">
                          <a:solidFill>
                            <a:srgbClr val="000000"/>
                          </a:solidFill>
                          <a:effectLst/>
                          <a:latin typeface="+mn-lt"/>
                        </a:rPr>
                        <a:t>STR-h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mn-lt"/>
                        </a:rPr>
                        <a:t>136,883.33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252">
                <a:tc>
                  <a:txBody>
                    <a:bodyPr/>
                    <a:lstStyle/>
                    <a:p>
                      <a:pPr algn="ctr" fontAlgn="b"/>
                      <a:r>
                        <a:rPr lang="en-US" sz="1800" b="1" i="0" u="none" strike="noStrike" dirty="0" err="1">
                          <a:solidFill>
                            <a:srgbClr val="000000"/>
                          </a:solidFill>
                          <a:effectLst/>
                          <a:latin typeface="+mn-lt"/>
                        </a:rPr>
                        <a:t>mddc</a:t>
                      </a:r>
                      <a:endParaRPr lang="en-US" sz="18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mn-lt"/>
                        </a:rPr>
                        <a:t>214,408.41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Content Placeholder 2"/>
          <p:cNvSpPr txBox="1">
            <a:spLocks/>
          </p:cNvSpPr>
          <p:nvPr/>
        </p:nvSpPr>
        <p:spPr bwMode="auto">
          <a:xfrm>
            <a:off x="336550" y="1082675"/>
            <a:ext cx="4457700" cy="108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1" fontAlgn="base" hangingPunct="1">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1" fontAlgn="base" hangingPunct="1">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eaLnBrk="1" fontAlgn="base" hangingPunct="1">
              <a:spcBef>
                <a:spcPct val="20000"/>
              </a:spcBef>
              <a:spcAft>
                <a:spcPct val="0"/>
              </a:spcAft>
              <a:buClr>
                <a:srgbClr val="3A65BC"/>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3A65BC"/>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3A65BC"/>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3A65BC"/>
              </a:buClr>
              <a:buChar char="»"/>
              <a:defRPr sz="2000">
                <a:solidFill>
                  <a:schemeClr val="tx1"/>
                </a:solidFill>
                <a:latin typeface="+mn-lt"/>
                <a:ea typeface="+mn-ea"/>
              </a:defRPr>
            </a:lvl9pPr>
          </a:lstStyle>
          <a:p>
            <a:pPr marL="177800" indent="-177800"/>
            <a:r>
              <a:rPr lang="en-US" sz="1600" dirty="0" smtClean="0"/>
              <a:t>Statistical analysis on CP benchmarks</a:t>
            </a:r>
          </a:p>
          <a:p>
            <a:pPr marL="177800" indent="-177800"/>
            <a:r>
              <a:rPr lang="en-US" sz="1600" b="1" dirty="0" smtClean="0"/>
              <a:t>Time</a:t>
            </a:r>
            <a:r>
              <a:rPr lang="en-US" sz="1600" dirty="0" smtClean="0"/>
              <a:t>: Censored data calculated mean</a:t>
            </a:r>
          </a:p>
          <a:p>
            <a:pPr marL="177800" indent="-177800"/>
            <a:r>
              <a:rPr lang="en-US" sz="1600" b="1" dirty="0" smtClean="0"/>
              <a:t>#F</a:t>
            </a:r>
            <a:r>
              <a:rPr lang="en-US" sz="1600" dirty="0" smtClean="0"/>
              <a:t>: Number of instances fastest</a:t>
            </a:r>
          </a:p>
        </p:txBody>
      </p:sp>
      <p:sp>
        <p:nvSpPr>
          <p:cNvPr id="11" name="Content Placeholder 2"/>
          <p:cNvSpPr txBox="1">
            <a:spLocks/>
          </p:cNvSpPr>
          <p:nvPr/>
        </p:nvSpPr>
        <p:spPr bwMode="auto">
          <a:xfrm>
            <a:off x="4038600" y="1082675"/>
            <a:ext cx="5219700" cy="108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1" fontAlgn="base" hangingPunct="1">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1" fontAlgn="base" hangingPunct="1">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eaLnBrk="1" fontAlgn="base" hangingPunct="1">
              <a:spcBef>
                <a:spcPct val="20000"/>
              </a:spcBef>
              <a:spcAft>
                <a:spcPct val="0"/>
              </a:spcAft>
              <a:buClr>
                <a:srgbClr val="3A65BC"/>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3A65BC"/>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3A65BC"/>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3A65BC"/>
              </a:buClr>
              <a:buChar char="»"/>
              <a:defRPr sz="2000">
                <a:solidFill>
                  <a:schemeClr val="tx1"/>
                </a:solidFill>
                <a:latin typeface="+mn-lt"/>
                <a:ea typeface="+mn-ea"/>
              </a:defRPr>
            </a:lvl9pPr>
          </a:lstStyle>
          <a:p>
            <a:pPr marL="177800" indent="-177800"/>
            <a:r>
              <a:rPr lang="en-US" sz="1600" b="1" dirty="0" smtClean="0"/>
              <a:t>[⋅]</a:t>
            </a:r>
            <a:r>
              <a:rPr lang="en-US" sz="1600" b="1" baseline="-25000" dirty="0" smtClean="0"/>
              <a:t>CPU</a:t>
            </a:r>
            <a:r>
              <a:rPr lang="en-US" sz="1600" dirty="0" smtClean="0"/>
              <a:t>: Equivalence classes based on CPU</a:t>
            </a:r>
            <a:endParaRPr lang="en-US" sz="1600" b="1" dirty="0" smtClean="0"/>
          </a:p>
          <a:p>
            <a:pPr marL="177800" indent="-177800"/>
            <a:r>
              <a:rPr lang="en-US" sz="1600" b="1" dirty="0" smtClean="0"/>
              <a:t>#C</a:t>
            </a:r>
            <a:r>
              <a:rPr lang="en-US" sz="1600" dirty="0" smtClean="0"/>
              <a:t>: Number of instances completed</a:t>
            </a:r>
          </a:p>
          <a:p>
            <a:pPr marL="177800" indent="-177800"/>
            <a:r>
              <a:rPr lang="en-US" sz="1600" b="1" dirty="0" smtClean="0"/>
              <a:t>#BT-free</a:t>
            </a:r>
            <a:r>
              <a:rPr lang="en-US" sz="1600" dirty="0" smtClean="0"/>
              <a:t>: # instances solved backtrack free</a:t>
            </a:r>
            <a:endParaRPr lang="en-US" sz="1800" dirty="0" smtClean="0"/>
          </a:p>
        </p:txBody>
      </p:sp>
    </p:spTree>
    <p:extLst>
      <p:ext uri="{BB962C8B-B14F-4D97-AF65-F5344CB8AC3E}">
        <p14:creationId xmlns:p14="http://schemas.microsoft.com/office/powerpoint/2010/main" val="20006407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n-lt"/>
              </a:rPr>
              <a:t>Qualitative analysis (2)</a:t>
            </a:r>
            <a:endParaRPr lang="en-US" sz="4000" dirty="0">
              <a:latin typeface="+mn-lt"/>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28</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54153737"/>
              </p:ext>
            </p:extLst>
          </p:nvPr>
        </p:nvGraphicFramePr>
        <p:xfrm>
          <a:off x="928047" y="2305249"/>
          <a:ext cx="6755642" cy="3122295"/>
        </p:xfrm>
        <a:graphic>
          <a:graphicData uri="http://schemas.openxmlformats.org/drawingml/2006/table">
            <a:tbl>
              <a:tblPr/>
              <a:tblGrid>
                <a:gridCol w="1411420"/>
                <a:gridCol w="1493641"/>
                <a:gridCol w="657750"/>
                <a:gridCol w="767376"/>
                <a:gridCol w="786238"/>
                <a:gridCol w="874422"/>
                <a:gridCol w="134451"/>
                <a:gridCol w="630344"/>
              </a:tblGrid>
              <a:tr h="281751">
                <a:tc>
                  <a:txBody>
                    <a:bodyPr/>
                    <a:lstStyle/>
                    <a:p>
                      <a:pPr algn="ctr" fontAlgn="b"/>
                      <a:r>
                        <a:rPr lang="en-US" sz="1800" b="1" i="0" u="none" strike="noStrike" dirty="0">
                          <a:solidFill>
                            <a:srgbClr val="000000"/>
                          </a:solidFill>
                          <a:effectLst/>
                          <a:latin typeface="+mn-lt"/>
                        </a:rPr>
                        <a:t>Algorithm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mn-lt"/>
                        </a:rPr>
                        <a:t>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mn-lt"/>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dirty="0" smtClean="0"/>
                        <a:t>[⋅]</a:t>
                      </a:r>
                      <a:r>
                        <a:rPr lang="en-US" sz="1800" b="1" baseline="-25000" dirty="0" smtClean="0"/>
                        <a:t>CPU</a:t>
                      </a:r>
                      <a:endParaRPr lang="en-US" sz="18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mn-lt"/>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b="1" dirty="0" smtClean="0"/>
                        <a:t>#BT-free</a:t>
                      </a:r>
                      <a:endParaRPr lang="en-US" sz="18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8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mn-lt"/>
                        </a:rPr>
                        <a:t>#NV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751">
                <a:tc gridSpan="8">
                  <a:txBody>
                    <a:bodyPr/>
                    <a:lstStyle/>
                    <a:p>
                      <a:pPr algn="ctr" fontAlgn="b"/>
                      <a:r>
                        <a:rPr lang="en-US" sz="1800" b="1" i="0" u="none" strike="noStrike" dirty="0">
                          <a:solidFill>
                            <a:srgbClr val="000000"/>
                          </a:solidFill>
                          <a:effectLst/>
                          <a:latin typeface="+mn-lt"/>
                        </a:rPr>
                        <a:t>dag-rand</a:t>
                      </a:r>
                      <a:r>
                        <a:rPr lang="en-US" sz="1800" b="0" i="0" u="none" strike="noStrike" dirty="0">
                          <a:solidFill>
                            <a:srgbClr val="000000"/>
                          </a:solidFill>
                          <a:effectLst/>
                          <a:latin typeface="+mn-lt"/>
                        </a:rPr>
                        <a:t>: </a:t>
                      </a:r>
                      <a:r>
                        <a:rPr lang="en-US" sz="1800" b="0" i="0" u="none" strike="noStrike" dirty="0" smtClean="0">
                          <a:solidFill>
                            <a:srgbClr val="000000"/>
                          </a:solidFill>
                          <a:effectLst/>
                          <a:latin typeface="+mn-lt"/>
                        </a:rPr>
                        <a:t>25</a:t>
                      </a:r>
                      <a:r>
                        <a:rPr lang="en-US" sz="1800" b="0" i="0" u="none" strike="noStrike" baseline="0" dirty="0" smtClean="0">
                          <a:solidFill>
                            <a:srgbClr val="000000"/>
                          </a:solidFill>
                          <a:effectLst/>
                          <a:latin typeface="+mn-lt"/>
                        </a:rPr>
                        <a:t> </a:t>
                      </a:r>
                      <a:r>
                        <a:rPr lang="en-US" sz="1800" b="0" i="0" u="none" strike="noStrike" dirty="0" smtClean="0">
                          <a:solidFill>
                            <a:srgbClr val="000000"/>
                          </a:solidFill>
                          <a:effectLst/>
                          <a:latin typeface="+mn-lt"/>
                        </a:rPr>
                        <a:t>instances</a:t>
                      </a:r>
                      <a:endParaRPr lang="en-US" sz="18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1751">
                <a:tc>
                  <a:txBody>
                    <a:bodyPr/>
                    <a:lstStyle/>
                    <a:p>
                      <a:pPr algn="ctr" fontAlgn="b"/>
                      <a:r>
                        <a:rPr lang="en-US" sz="1800" b="1" i="0" u="none" strike="noStrike" dirty="0" smtClean="0">
                          <a:solidFill>
                            <a:srgbClr val="000000"/>
                          </a:solidFill>
                          <a:effectLst/>
                          <a:latin typeface="+mn-lt"/>
                        </a:rPr>
                        <a:t>GAC2001</a:t>
                      </a:r>
                      <a:endParaRPr lang="en-US" sz="18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mn-lt"/>
                        </a:rPr>
                        <a:t>2,934,000.00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81751">
                <a:tc>
                  <a:txBody>
                    <a:bodyPr/>
                    <a:lstStyle/>
                    <a:p>
                      <a:pPr algn="ctr" fontAlgn="b"/>
                      <a:r>
                        <a:rPr lang="en-US" sz="1800" b="1" i="0" u="none" strike="noStrike" dirty="0">
                          <a:solidFill>
                            <a:srgbClr val="000000"/>
                          </a:solidFill>
                          <a:effectLst/>
                          <a:latin typeface="+mn-lt"/>
                        </a:rPr>
                        <a:t>STR1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mn-lt"/>
                        </a:rPr>
                        <a:t>1,348,394.00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81751">
                <a:tc>
                  <a:txBody>
                    <a:bodyPr/>
                    <a:lstStyle/>
                    <a:p>
                      <a:pPr algn="ctr" fontAlgn="b"/>
                      <a:r>
                        <a:rPr lang="en-US" sz="1800" b="1" i="0" u="none" strike="noStrike" dirty="0">
                          <a:solidFill>
                            <a:srgbClr val="000000"/>
                          </a:solidFill>
                          <a:effectLst/>
                          <a:latin typeface="+mn-lt"/>
                        </a:rPr>
                        <a:t>STR2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mn-lt"/>
                        </a:rPr>
                        <a:t>1,331,438.00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81751">
                <a:tc>
                  <a:txBody>
                    <a:bodyPr/>
                    <a:lstStyle/>
                    <a:p>
                      <a:pPr algn="ctr" fontAlgn="b"/>
                      <a:r>
                        <a:rPr lang="en-US" sz="1800" b="1" i="0" u="none" strike="noStrike" dirty="0">
                          <a:solidFill>
                            <a:srgbClr val="000000"/>
                          </a:solidFill>
                          <a:effectLst/>
                          <a:latin typeface="+mn-lt"/>
                        </a:rPr>
                        <a:t>STR3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81751">
                <a:tc>
                  <a:txBody>
                    <a:bodyPr/>
                    <a:lstStyle/>
                    <a:p>
                      <a:pPr algn="ctr" fontAlgn="b"/>
                      <a:r>
                        <a:rPr lang="en-US" sz="1800" b="1" i="0" u="none" strike="noStrike" dirty="0">
                          <a:solidFill>
                            <a:srgbClr val="000000"/>
                          </a:solidFill>
                          <a:effectLst/>
                          <a:latin typeface="+mn-lt"/>
                        </a:rPr>
                        <a:t>eSTR1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mn-lt"/>
                        </a:rPr>
                        <a:t>108,003.20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81751">
                <a:tc>
                  <a:txBody>
                    <a:bodyPr/>
                    <a:lstStyle/>
                    <a:p>
                      <a:pPr algn="ctr" fontAlgn="b"/>
                      <a:r>
                        <a:rPr lang="en-US" sz="1800" b="1" i="0" u="none" strike="noStrike" dirty="0">
                          <a:solidFill>
                            <a:srgbClr val="000000"/>
                          </a:solidFill>
                          <a:effectLst/>
                          <a:latin typeface="+mn-lt"/>
                        </a:rPr>
                        <a:t>eSTR2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FF0000"/>
                          </a:solidFill>
                          <a:effectLst/>
                          <a:latin typeface="+mn-lt"/>
                        </a:rPr>
                        <a:t>101,985.20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81751">
                <a:tc>
                  <a:txBody>
                    <a:bodyPr/>
                    <a:lstStyle/>
                    <a:p>
                      <a:pPr algn="ctr" fontAlgn="b"/>
                      <a:r>
                        <a:rPr lang="en-US" sz="1800" b="1" i="0" u="none" strike="noStrike" dirty="0" smtClean="0">
                          <a:solidFill>
                            <a:srgbClr val="000000"/>
                          </a:solidFill>
                          <a:effectLst/>
                          <a:latin typeface="+mn-lt"/>
                        </a:rPr>
                        <a:t>STR-Ni</a:t>
                      </a:r>
                      <a:endParaRPr lang="en-US" sz="18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81751">
                <a:tc>
                  <a:txBody>
                    <a:bodyPr/>
                    <a:lstStyle/>
                    <a:p>
                      <a:pPr algn="ctr" fontAlgn="b"/>
                      <a:r>
                        <a:rPr lang="en-US" sz="1800" b="1" i="0" u="none" strike="noStrike" dirty="0">
                          <a:solidFill>
                            <a:srgbClr val="000000"/>
                          </a:solidFill>
                          <a:effectLst/>
                          <a:latin typeface="+mn-lt"/>
                        </a:rPr>
                        <a:t>STR-h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81751">
                <a:tc>
                  <a:txBody>
                    <a:bodyPr/>
                    <a:lstStyle/>
                    <a:p>
                      <a:pPr algn="ctr" fontAlgn="b"/>
                      <a:r>
                        <a:rPr lang="en-US" sz="1800" b="1" i="0" u="none" strike="noStrike" dirty="0" err="1">
                          <a:solidFill>
                            <a:srgbClr val="000000"/>
                          </a:solidFill>
                          <a:effectLst/>
                          <a:latin typeface="+mn-lt"/>
                        </a:rPr>
                        <a:t>mddc</a:t>
                      </a:r>
                      <a:endParaRPr lang="en-US" sz="18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10" name="Content Placeholder 2"/>
          <p:cNvSpPr txBox="1">
            <a:spLocks/>
          </p:cNvSpPr>
          <p:nvPr/>
        </p:nvSpPr>
        <p:spPr bwMode="auto">
          <a:xfrm>
            <a:off x="336550" y="1082675"/>
            <a:ext cx="4457700" cy="108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1" fontAlgn="base" hangingPunct="1">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1" fontAlgn="base" hangingPunct="1">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eaLnBrk="1" fontAlgn="base" hangingPunct="1">
              <a:spcBef>
                <a:spcPct val="20000"/>
              </a:spcBef>
              <a:spcAft>
                <a:spcPct val="0"/>
              </a:spcAft>
              <a:buClr>
                <a:srgbClr val="3A65BC"/>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3A65BC"/>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3A65BC"/>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3A65BC"/>
              </a:buClr>
              <a:buChar char="»"/>
              <a:defRPr sz="2000">
                <a:solidFill>
                  <a:schemeClr val="tx1"/>
                </a:solidFill>
                <a:latin typeface="+mn-lt"/>
                <a:ea typeface="+mn-ea"/>
              </a:defRPr>
            </a:lvl9pPr>
          </a:lstStyle>
          <a:p>
            <a:pPr marL="177800" indent="-177800"/>
            <a:r>
              <a:rPr lang="en-US" sz="1600" dirty="0" smtClean="0"/>
              <a:t>Statistical analysis on CP benchmarks</a:t>
            </a:r>
          </a:p>
          <a:p>
            <a:pPr marL="177800" indent="-177800"/>
            <a:r>
              <a:rPr lang="en-US" sz="1600" b="1" dirty="0" smtClean="0"/>
              <a:t>Time</a:t>
            </a:r>
            <a:r>
              <a:rPr lang="en-US" sz="1600" dirty="0" smtClean="0"/>
              <a:t>: Censored data calculated mean</a:t>
            </a:r>
          </a:p>
          <a:p>
            <a:pPr marL="177800" indent="-177800"/>
            <a:r>
              <a:rPr lang="en-US" sz="1600" b="1" dirty="0" smtClean="0"/>
              <a:t>#F</a:t>
            </a:r>
            <a:r>
              <a:rPr lang="en-US" sz="1600" dirty="0" smtClean="0"/>
              <a:t>: Number of instances fastest</a:t>
            </a:r>
          </a:p>
        </p:txBody>
      </p:sp>
      <p:sp>
        <p:nvSpPr>
          <p:cNvPr id="11" name="Content Placeholder 2"/>
          <p:cNvSpPr txBox="1">
            <a:spLocks/>
          </p:cNvSpPr>
          <p:nvPr/>
        </p:nvSpPr>
        <p:spPr bwMode="auto">
          <a:xfrm>
            <a:off x="4038600" y="1082675"/>
            <a:ext cx="5219700" cy="108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1" fontAlgn="base" hangingPunct="1">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1" fontAlgn="base" hangingPunct="1">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eaLnBrk="1" fontAlgn="base" hangingPunct="1">
              <a:spcBef>
                <a:spcPct val="20000"/>
              </a:spcBef>
              <a:spcAft>
                <a:spcPct val="0"/>
              </a:spcAft>
              <a:buClr>
                <a:srgbClr val="3A65BC"/>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3A65BC"/>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3A65BC"/>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3A65BC"/>
              </a:buClr>
              <a:buChar char="»"/>
              <a:defRPr sz="2000">
                <a:solidFill>
                  <a:schemeClr val="tx1"/>
                </a:solidFill>
                <a:latin typeface="+mn-lt"/>
                <a:ea typeface="+mn-ea"/>
              </a:defRPr>
            </a:lvl9pPr>
          </a:lstStyle>
          <a:p>
            <a:pPr marL="177800" indent="-177800"/>
            <a:r>
              <a:rPr lang="en-US" sz="1600" b="1" dirty="0" smtClean="0"/>
              <a:t>[⋅]</a:t>
            </a:r>
            <a:r>
              <a:rPr lang="en-US" sz="1600" b="1" baseline="-25000" dirty="0" smtClean="0"/>
              <a:t>CPU</a:t>
            </a:r>
            <a:r>
              <a:rPr lang="en-US" sz="1600" dirty="0" smtClean="0"/>
              <a:t>: Equivalence classes based on CPU</a:t>
            </a:r>
            <a:endParaRPr lang="en-US" sz="1600" b="1" dirty="0" smtClean="0"/>
          </a:p>
          <a:p>
            <a:pPr marL="177800" indent="-177800"/>
            <a:r>
              <a:rPr lang="en-US" sz="1600" b="1" dirty="0" smtClean="0"/>
              <a:t>#C</a:t>
            </a:r>
            <a:r>
              <a:rPr lang="en-US" sz="1600" dirty="0" smtClean="0"/>
              <a:t>: Number of instances completed</a:t>
            </a:r>
          </a:p>
          <a:p>
            <a:pPr marL="177800" indent="-177800"/>
            <a:r>
              <a:rPr lang="en-US" sz="1600" b="1" dirty="0" smtClean="0"/>
              <a:t>#BT-free</a:t>
            </a:r>
            <a:r>
              <a:rPr lang="en-US" sz="1600" dirty="0" smtClean="0"/>
              <a:t>: # instances solved backtrack free</a:t>
            </a:r>
            <a:endParaRPr lang="en-US" sz="1800" dirty="0" smtClean="0"/>
          </a:p>
        </p:txBody>
      </p:sp>
    </p:spTree>
    <p:extLst>
      <p:ext uri="{BB962C8B-B14F-4D97-AF65-F5344CB8AC3E}">
        <p14:creationId xmlns:p14="http://schemas.microsoft.com/office/powerpoint/2010/main" val="387115913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mn-lt"/>
              </a:rPr>
              <a:t>Qualitative </a:t>
            </a:r>
            <a:r>
              <a:rPr lang="en-US" sz="4000" dirty="0" smtClean="0">
                <a:latin typeface="+mn-lt"/>
              </a:rPr>
              <a:t>analysis (3)</a:t>
            </a:r>
            <a:endParaRPr lang="en-US" sz="4000" dirty="0">
              <a:latin typeface="+mn-lt"/>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29</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12021950"/>
              </p:ext>
            </p:extLst>
          </p:nvPr>
        </p:nvGraphicFramePr>
        <p:xfrm>
          <a:off x="928048" y="2196069"/>
          <a:ext cx="6823883" cy="3122295"/>
        </p:xfrm>
        <a:graphic>
          <a:graphicData uri="http://schemas.openxmlformats.org/drawingml/2006/table">
            <a:tbl>
              <a:tblPr/>
              <a:tblGrid>
                <a:gridCol w="1255594"/>
                <a:gridCol w="1241947"/>
                <a:gridCol w="736979"/>
                <a:gridCol w="770032"/>
                <a:gridCol w="939777"/>
                <a:gridCol w="939777"/>
                <a:gridCol w="939777"/>
              </a:tblGrid>
              <a:tr h="254456">
                <a:tc>
                  <a:txBody>
                    <a:bodyPr/>
                    <a:lstStyle/>
                    <a:p>
                      <a:pPr algn="ctr" fontAlgn="b"/>
                      <a:r>
                        <a:rPr lang="en-US" sz="1800" b="1" i="0" u="none" strike="noStrike" dirty="0">
                          <a:solidFill>
                            <a:srgbClr val="000000"/>
                          </a:solidFill>
                          <a:effectLst/>
                          <a:latin typeface="+mn-lt"/>
                        </a:rPr>
                        <a:t>Algorithm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mn-lt"/>
                        </a:rPr>
                        <a:t>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mn-lt"/>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dirty="0" smtClean="0">
                          <a:latin typeface="+mn-lt"/>
                        </a:rPr>
                        <a:t>[⋅]</a:t>
                      </a:r>
                      <a:r>
                        <a:rPr lang="en-US" sz="1800" b="1" baseline="-25000" dirty="0" smtClean="0">
                          <a:latin typeface="+mn-lt"/>
                        </a:rPr>
                        <a:t>CPU</a:t>
                      </a:r>
                      <a:endParaRPr lang="en-US" sz="18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mn-lt"/>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dirty="0" smtClean="0">
                          <a:latin typeface="+mn-lt"/>
                        </a:rPr>
                        <a:t>#BT-free</a:t>
                      </a:r>
                      <a:endParaRPr lang="en-US" sz="18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mn-lt"/>
                        </a:rPr>
                        <a:t>#NV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456">
                <a:tc gridSpan="7">
                  <a:txBody>
                    <a:bodyPr/>
                    <a:lstStyle/>
                    <a:p>
                      <a:pPr algn="ctr" fontAlgn="b"/>
                      <a:r>
                        <a:rPr lang="en-US" sz="1800" b="1" i="0" u="none" strike="noStrike" dirty="0">
                          <a:solidFill>
                            <a:srgbClr val="000000"/>
                          </a:solidFill>
                          <a:effectLst/>
                          <a:latin typeface="+mn-lt"/>
                        </a:rPr>
                        <a:t>travellingSalesman-20</a:t>
                      </a:r>
                      <a:r>
                        <a:rPr lang="en-US" sz="1800" b="0" i="0" u="none" strike="noStrike" dirty="0">
                          <a:solidFill>
                            <a:srgbClr val="000000"/>
                          </a:solidFill>
                          <a:effectLst/>
                          <a:latin typeface="+mn-lt"/>
                        </a:rPr>
                        <a:t>: </a:t>
                      </a:r>
                      <a:r>
                        <a:rPr lang="en-US" sz="1800" b="0" i="0" u="none" strike="noStrike" dirty="0" smtClean="0">
                          <a:solidFill>
                            <a:srgbClr val="000000"/>
                          </a:solidFill>
                          <a:effectLst/>
                          <a:latin typeface="+mn-lt"/>
                        </a:rPr>
                        <a:t>15 </a:t>
                      </a:r>
                      <a:r>
                        <a:rPr lang="en-US" sz="1800" b="0" i="0" u="none" strike="noStrike" dirty="0">
                          <a:solidFill>
                            <a:srgbClr val="000000"/>
                          </a:solidFill>
                          <a:effectLst/>
                          <a:latin typeface="+mn-lt"/>
                        </a:rPr>
                        <a:t>instances</a:t>
                      </a:r>
                      <a:endParaRPr lang="en-US" sz="18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4456">
                <a:tc>
                  <a:txBody>
                    <a:bodyPr/>
                    <a:lstStyle/>
                    <a:p>
                      <a:pPr algn="ctr" fontAlgn="b"/>
                      <a:r>
                        <a:rPr lang="en-US" sz="1800" b="1" i="0" u="none" strike="noStrike" dirty="0" smtClean="0">
                          <a:solidFill>
                            <a:srgbClr val="000000"/>
                          </a:solidFill>
                          <a:effectLst/>
                          <a:latin typeface="+mn-lt"/>
                        </a:rPr>
                        <a:t>GAC2001</a:t>
                      </a:r>
                      <a:endParaRPr lang="en-US" sz="18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FF0000"/>
                          </a:solidFill>
                          <a:effectLst/>
                          <a:latin typeface="+mn-lt"/>
                        </a:rPr>
                        <a:t>67,176.67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456">
                <a:tc>
                  <a:txBody>
                    <a:bodyPr/>
                    <a:lstStyle/>
                    <a:p>
                      <a:pPr algn="ctr" fontAlgn="b"/>
                      <a:r>
                        <a:rPr lang="en-US" sz="1800" b="1" i="0" u="none" strike="noStrike" dirty="0">
                          <a:solidFill>
                            <a:srgbClr val="000000"/>
                          </a:solidFill>
                          <a:effectLst/>
                          <a:latin typeface="+mn-lt"/>
                        </a:rPr>
                        <a:t>STR1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mn-lt"/>
                        </a:rPr>
                        <a:t>13,179.17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456">
                <a:tc>
                  <a:txBody>
                    <a:bodyPr/>
                    <a:lstStyle/>
                    <a:p>
                      <a:pPr algn="ctr" fontAlgn="b"/>
                      <a:r>
                        <a:rPr lang="en-US" sz="1800" b="1" i="0" u="none" strike="noStrike" dirty="0">
                          <a:solidFill>
                            <a:srgbClr val="000000"/>
                          </a:solidFill>
                          <a:effectLst/>
                          <a:latin typeface="+mn-lt"/>
                        </a:rPr>
                        <a:t>STR2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mn-lt"/>
                        </a:rPr>
                        <a:t>13,635.83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456">
                <a:tc>
                  <a:txBody>
                    <a:bodyPr/>
                    <a:lstStyle/>
                    <a:p>
                      <a:pPr algn="ctr" fontAlgn="b"/>
                      <a:r>
                        <a:rPr lang="en-US" sz="1800" b="1" i="0" u="none" strike="noStrike">
                          <a:solidFill>
                            <a:srgbClr val="000000"/>
                          </a:solidFill>
                          <a:effectLst/>
                          <a:latin typeface="+mn-lt"/>
                        </a:rPr>
                        <a:t>STR3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mn-lt"/>
                        </a:rPr>
                        <a:t>7,440.00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456">
                <a:tc>
                  <a:txBody>
                    <a:bodyPr/>
                    <a:lstStyle/>
                    <a:p>
                      <a:pPr algn="ctr" fontAlgn="b"/>
                      <a:r>
                        <a:rPr lang="en-US" sz="1800" b="1" i="0" u="none" strike="noStrike">
                          <a:solidFill>
                            <a:srgbClr val="000000"/>
                          </a:solidFill>
                          <a:effectLst/>
                          <a:latin typeface="+mn-lt"/>
                        </a:rPr>
                        <a:t>eSTR1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mn-lt"/>
                        </a:rPr>
                        <a:t>19,076.67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456">
                <a:tc>
                  <a:txBody>
                    <a:bodyPr/>
                    <a:lstStyle/>
                    <a:p>
                      <a:pPr algn="ctr" fontAlgn="b"/>
                      <a:r>
                        <a:rPr lang="en-US" sz="1800" b="1" i="0" u="none" strike="noStrike">
                          <a:solidFill>
                            <a:srgbClr val="000000"/>
                          </a:solidFill>
                          <a:effectLst/>
                          <a:latin typeface="+mn-lt"/>
                        </a:rPr>
                        <a:t>eSTR2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mn-lt"/>
                        </a:rPr>
                        <a:t>13,820.83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456">
                <a:tc>
                  <a:txBody>
                    <a:bodyPr/>
                    <a:lstStyle/>
                    <a:p>
                      <a:pPr algn="ctr" fontAlgn="b"/>
                      <a:r>
                        <a:rPr lang="en-US" sz="1800" b="1" i="0" u="none" strike="noStrike" dirty="0" smtClean="0">
                          <a:solidFill>
                            <a:srgbClr val="000000"/>
                          </a:solidFill>
                          <a:effectLst/>
                          <a:latin typeface="+mn-lt"/>
                        </a:rPr>
                        <a:t>STR-Ni</a:t>
                      </a:r>
                      <a:endParaRPr lang="en-US" sz="18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456">
                <a:tc>
                  <a:txBody>
                    <a:bodyPr/>
                    <a:lstStyle/>
                    <a:p>
                      <a:pPr algn="ctr" fontAlgn="b"/>
                      <a:r>
                        <a:rPr lang="en-US" sz="1800" b="1" i="0" u="none" strike="noStrike" dirty="0">
                          <a:solidFill>
                            <a:srgbClr val="000000"/>
                          </a:solidFill>
                          <a:effectLst/>
                          <a:latin typeface="+mn-lt"/>
                        </a:rPr>
                        <a:t>STR-h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mn-lt"/>
                        </a:rPr>
                        <a:t>15,281.67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456">
                <a:tc>
                  <a:txBody>
                    <a:bodyPr/>
                    <a:lstStyle/>
                    <a:p>
                      <a:pPr algn="ctr" fontAlgn="b"/>
                      <a:r>
                        <a:rPr lang="en-US" sz="1800" b="1" i="0" u="none" strike="noStrike" dirty="0" err="1">
                          <a:solidFill>
                            <a:srgbClr val="000000"/>
                          </a:solidFill>
                          <a:effectLst/>
                          <a:latin typeface="+mn-lt"/>
                        </a:rPr>
                        <a:t>mddc</a:t>
                      </a:r>
                      <a:endParaRPr lang="en-US" sz="18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mn-lt"/>
                        </a:rPr>
                        <a:t>989,813.33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Content Placeholder 2"/>
          <p:cNvSpPr txBox="1">
            <a:spLocks/>
          </p:cNvSpPr>
          <p:nvPr/>
        </p:nvSpPr>
        <p:spPr bwMode="auto">
          <a:xfrm>
            <a:off x="336550" y="1082675"/>
            <a:ext cx="4457700" cy="108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1" fontAlgn="base" hangingPunct="1">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1" fontAlgn="base" hangingPunct="1">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eaLnBrk="1" fontAlgn="base" hangingPunct="1">
              <a:spcBef>
                <a:spcPct val="20000"/>
              </a:spcBef>
              <a:spcAft>
                <a:spcPct val="0"/>
              </a:spcAft>
              <a:buClr>
                <a:srgbClr val="3A65BC"/>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3A65BC"/>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3A65BC"/>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3A65BC"/>
              </a:buClr>
              <a:buChar char="»"/>
              <a:defRPr sz="2000">
                <a:solidFill>
                  <a:schemeClr val="tx1"/>
                </a:solidFill>
                <a:latin typeface="+mn-lt"/>
                <a:ea typeface="+mn-ea"/>
              </a:defRPr>
            </a:lvl9pPr>
          </a:lstStyle>
          <a:p>
            <a:pPr marL="177800" indent="-177800"/>
            <a:r>
              <a:rPr lang="en-US" sz="1600" dirty="0" smtClean="0"/>
              <a:t>Statistical analysis on CP benchmarks</a:t>
            </a:r>
          </a:p>
          <a:p>
            <a:pPr marL="177800" indent="-177800"/>
            <a:r>
              <a:rPr lang="en-US" sz="1600" b="1" dirty="0" smtClean="0"/>
              <a:t>Time</a:t>
            </a:r>
            <a:r>
              <a:rPr lang="en-US" sz="1600" dirty="0" smtClean="0"/>
              <a:t>: Censored data calculated mean</a:t>
            </a:r>
          </a:p>
          <a:p>
            <a:pPr marL="177800" indent="-177800"/>
            <a:r>
              <a:rPr lang="en-US" sz="1600" b="1" dirty="0" smtClean="0"/>
              <a:t>#F</a:t>
            </a:r>
            <a:r>
              <a:rPr lang="en-US" sz="1600" dirty="0" smtClean="0"/>
              <a:t>: Number of instances fastest</a:t>
            </a:r>
          </a:p>
        </p:txBody>
      </p:sp>
      <p:sp>
        <p:nvSpPr>
          <p:cNvPr id="10" name="Content Placeholder 2"/>
          <p:cNvSpPr txBox="1">
            <a:spLocks/>
          </p:cNvSpPr>
          <p:nvPr/>
        </p:nvSpPr>
        <p:spPr bwMode="auto">
          <a:xfrm>
            <a:off x="4038600" y="1082675"/>
            <a:ext cx="5219700" cy="108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1" fontAlgn="base" hangingPunct="1">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1" fontAlgn="base" hangingPunct="1">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eaLnBrk="1" fontAlgn="base" hangingPunct="1">
              <a:spcBef>
                <a:spcPct val="20000"/>
              </a:spcBef>
              <a:spcAft>
                <a:spcPct val="0"/>
              </a:spcAft>
              <a:buClr>
                <a:srgbClr val="3A65BC"/>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3A65BC"/>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3A65BC"/>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3A65BC"/>
              </a:buClr>
              <a:buChar char="»"/>
              <a:defRPr sz="2000">
                <a:solidFill>
                  <a:schemeClr val="tx1"/>
                </a:solidFill>
                <a:latin typeface="+mn-lt"/>
                <a:ea typeface="+mn-ea"/>
              </a:defRPr>
            </a:lvl9pPr>
          </a:lstStyle>
          <a:p>
            <a:pPr marL="177800" indent="-177800"/>
            <a:r>
              <a:rPr lang="en-US" sz="1600" b="1" dirty="0" smtClean="0"/>
              <a:t>[⋅]</a:t>
            </a:r>
            <a:r>
              <a:rPr lang="en-US" sz="1600" b="1" baseline="-25000" dirty="0" smtClean="0"/>
              <a:t>CPU</a:t>
            </a:r>
            <a:r>
              <a:rPr lang="en-US" sz="1600" dirty="0" smtClean="0"/>
              <a:t>: Equivalence classes based on CPU</a:t>
            </a:r>
            <a:endParaRPr lang="en-US" sz="1600" b="1" dirty="0" smtClean="0"/>
          </a:p>
          <a:p>
            <a:pPr marL="177800" indent="-177800"/>
            <a:r>
              <a:rPr lang="en-US" sz="1600" b="1" dirty="0" smtClean="0"/>
              <a:t>#C</a:t>
            </a:r>
            <a:r>
              <a:rPr lang="en-US" sz="1600" dirty="0" smtClean="0"/>
              <a:t>: Number of instances completed</a:t>
            </a:r>
          </a:p>
          <a:p>
            <a:pPr marL="177800" indent="-177800"/>
            <a:r>
              <a:rPr lang="en-US" sz="1600" b="1" dirty="0" smtClean="0"/>
              <a:t>#BT-free</a:t>
            </a:r>
            <a:r>
              <a:rPr lang="en-US" sz="1600" dirty="0" smtClean="0"/>
              <a:t>: # instances solved backtrack free</a:t>
            </a:r>
            <a:endParaRPr lang="en-US" sz="1800" dirty="0" smtClean="0"/>
          </a:p>
        </p:txBody>
      </p:sp>
    </p:spTree>
    <p:extLst>
      <p:ext uri="{BB962C8B-B14F-4D97-AF65-F5344CB8AC3E}">
        <p14:creationId xmlns:p14="http://schemas.microsoft.com/office/powerpoint/2010/main" val="31391285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ea typeface="宋体" charset="0"/>
                <a:cs typeface="Times New Roman"/>
              </a:rPr>
              <a:t>CSP</a:t>
            </a:r>
          </a:p>
          <a:p>
            <a:pPr lvl="1"/>
            <a:r>
              <a:rPr lang="en-US" sz="2000" dirty="0" smtClean="0">
                <a:ea typeface="宋体" charset="0"/>
                <a:cs typeface="Times New Roman"/>
              </a:rPr>
              <a:t>Variables, domains, constraints</a:t>
            </a:r>
          </a:p>
          <a:p>
            <a:pPr lvl="1"/>
            <a:r>
              <a:rPr lang="en-US" sz="2000" dirty="0" smtClean="0">
                <a:ea typeface="宋体" charset="0"/>
                <a:cs typeface="Times New Roman"/>
              </a:rPr>
              <a:t>Solution</a:t>
            </a:r>
            <a:endParaRPr lang="en-US" sz="1400" dirty="0">
              <a:ea typeface="宋体" charset="0"/>
              <a:cs typeface="Times New Roman"/>
            </a:endParaRPr>
          </a:p>
          <a:p>
            <a:r>
              <a:rPr lang="en-US" sz="2400" dirty="0">
                <a:ea typeface="宋体" charset="0"/>
                <a:cs typeface="Times New Roman"/>
              </a:rPr>
              <a:t>Representation</a:t>
            </a:r>
          </a:p>
          <a:p>
            <a:pPr lvl="1"/>
            <a:r>
              <a:rPr lang="en-US" sz="2000" dirty="0" smtClean="0">
                <a:ea typeface="宋体" charset="0"/>
                <a:cs typeface="Times New Roman"/>
              </a:rPr>
              <a:t>Constraint graph</a:t>
            </a:r>
          </a:p>
          <a:p>
            <a:r>
              <a:rPr lang="en-US" sz="2400" dirty="0" smtClean="0">
                <a:ea typeface="宋体" charset="0"/>
                <a:cs typeface="Times New Roman"/>
              </a:rPr>
              <a:t>Solving CSPs</a:t>
            </a:r>
          </a:p>
          <a:p>
            <a:pPr lvl="1"/>
            <a:r>
              <a:rPr lang="en-US" sz="2000" dirty="0" smtClean="0">
                <a:ea typeface="宋体" charset="0"/>
                <a:cs typeface="Times New Roman"/>
              </a:rPr>
              <a:t>Search</a:t>
            </a:r>
            <a:endParaRPr lang="en-US" sz="2000" dirty="0">
              <a:ea typeface="宋体" charset="0"/>
              <a:cs typeface="Times New Roman"/>
            </a:endParaRPr>
          </a:p>
          <a:p>
            <a:pPr lvl="1"/>
            <a:r>
              <a:rPr lang="en-US" sz="2000" dirty="0">
                <a:ea typeface="宋体" charset="0"/>
                <a:cs typeface="Times New Roman"/>
              </a:rPr>
              <a:t>Enforcing consistency</a:t>
            </a:r>
          </a:p>
          <a:p>
            <a:pPr lvl="1"/>
            <a:r>
              <a:rPr lang="en-US" sz="2000" dirty="0" err="1">
                <a:ea typeface="宋体" charset="0"/>
                <a:cs typeface="Times New Roman"/>
              </a:rPr>
              <a:t>Lookahead</a:t>
            </a:r>
            <a:r>
              <a:rPr lang="en-US" sz="2000" dirty="0">
                <a:ea typeface="宋体" charset="0"/>
                <a:cs typeface="Times New Roman"/>
              </a:rPr>
              <a:t> = Search + </a:t>
            </a:r>
            <a:r>
              <a:rPr lang="en-US" sz="2000" dirty="0" smtClean="0">
                <a:ea typeface="宋体" charset="0"/>
                <a:cs typeface="Times New Roman"/>
              </a:rPr>
              <a:t>Enforcing </a:t>
            </a:r>
            <a:r>
              <a:rPr lang="en-US" sz="2000" dirty="0">
                <a:ea typeface="宋体" charset="0"/>
                <a:cs typeface="Times New Roman"/>
              </a:rPr>
              <a:t>consistency</a:t>
            </a:r>
          </a:p>
          <a:p>
            <a:endParaRPr lang="en-US" dirty="0">
              <a:cs typeface="Times New Roman"/>
            </a:endParaRPr>
          </a:p>
        </p:txBody>
      </p:sp>
      <p:sp>
        <p:nvSpPr>
          <p:cNvPr id="2" name="Title 1"/>
          <p:cNvSpPr>
            <a:spLocks noGrp="1"/>
          </p:cNvSpPr>
          <p:nvPr>
            <p:ph type="title"/>
          </p:nvPr>
        </p:nvSpPr>
        <p:spPr>
          <a:xfrm>
            <a:off x="381000" y="312941"/>
            <a:ext cx="8229600" cy="685800"/>
          </a:xfrm>
        </p:spPr>
        <p:txBody>
          <a:bodyPr/>
          <a:lstStyle/>
          <a:p>
            <a:r>
              <a:rPr lang="en-US" sz="4000" dirty="0" smtClean="0">
                <a:latin typeface="+mn-lt"/>
                <a:cs typeface="Times New Roman"/>
              </a:rPr>
              <a:t>Constraint Satisfaction Problem</a:t>
            </a:r>
            <a:endParaRPr lang="en-US" sz="4000" dirty="0">
              <a:latin typeface="+mn-lt"/>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3</a:t>
            </a:fld>
            <a:endParaRPr lang="en-US"/>
          </a:p>
        </p:txBody>
      </p:sp>
      <p:pic>
        <p:nvPicPr>
          <p:cNvPr id="42" name="Picture 41"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3530467"/>
            <a:ext cx="2360391" cy="1684840"/>
          </a:xfrm>
          <a:prstGeom prst="rect">
            <a:avLst/>
          </a:prstGeom>
        </p:spPr>
      </p:pic>
      <p:pic>
        <p:nvPicPr>
          <p:cNvPr id="7" name="Picture 6" descr="4-queen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265237"/>
            <a:ext cx="1904949" cy="2206049"/>
          </a:xfrm>
          <a:prstGeom prst="rect">
            <a:avLst/>
          </a:prstGeom>
        </p:spPr>
      </p:pic>
    </p:spTree>
    <p:extLst>
      <p:ext uri="{BB962C8B-B14F-4D97-AF65-F5344CB8AC3E}">
        <p14:creationId xmlns:p14="http://schemas.microsoft.com/office/powerpoint/2010/main" val="39735533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Times New Roman"/>
              </a:rPr>
              <a:t>Outline</a:t>
            </a:r>
            <a:endParaRPr lang="en-US" dirty="0">
              <a:latin typeface="+mn-lt"/>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cs typeface="Times New Roman"/>
              </a:rPr>
              <a:t>10/13/14</a:t>
            </a:fld>
            <a:endParaRPr lang="en-US">
              <a:cs typeface="Times New Roman"/>
            </a:endParaRPr>
          </a:p>
        </p:txBody>
      </p:sp>
      <p:sp>
        <p:nvSpPr>
          <p:cNvPr id="5" name="Footer Placeholder 4"/>
          <p:cNvSpPr>
            <a:spLocks noGrp="1"/>
          </p:cNvSpPr>
          <p:nvPr>
            <p:ph type="ftr" sz="quarter" idx="11"/>
          </p:nvPr>
        </p:nvSpPr>
        <p:spPr/>
        <p:txBody>
          <a:bodyPr/>
          <a:lstStyle/>
          <a:p>
            <a:r>
              <a:rPr lang="en-US" smtClean="0">
                <a:cs typeface="Times New Roman"/>
              </a:rPr>
              <a:t>Adetunji-MS Thesis-Defense</a:t>
            </a:r>
            <a:endParaRPr lang="en-US">
              <a:cs typeface="Times New Roman"/>
            </a:endParaRPr>
          </a:p>
        </p:txBody>
      </p:sp>
      <p:sp>
        <p:nvSpPr>
          <p:cNvPr id="6" name="Slide Number Placeholder 5"/>
          <p:cNvSpPr>
            <a:spLocks noGrp="1"/>
          </p:cNvSpPr>
          <p:nvPr>
            <p:ph type="sldNum" sz="quarter" idx="12"/>
          </p:nvPr>
        </p:nvSpPr>
        <p:spPr/>
        <p:txBody>
          <a:bodyPr/>
          <a:lstStyle/>
          <a:p>
            <a:fld id="{E72DE830-7372-4545-AA32-3FAC0685BA95}" type="slidenum">
              <a:rPr lang="en-US" smtClean="0">
                <a:cs typeface="Times New Roman"/>
              </a:rPr>
              <a:t>30</a:t>
            </a:fld>
            <a:endParaRPr lang="en-US">
              <a:cs typeface="Times New Roman"/>
            </a:endParaRPr>
          </a:p>
        </p:txBody>
      </p:sp>
      <p:sp>
        <p:nvSpPr>
          <p:cNvPr id="8" name="Content Placeholder 2"/>
          <p:cNvSpPr txBox="1">
            <a:spLocks/>
          </p:cNvSpPr>
          <p:nvPr/>
        </p:nvSpPr>
        <p:spPr bwMode="auto">
          <a:xfrm>
            <a:off x="635696" y="1217222"/>
            <a:ext cx="8229486"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1" fontAlgn="base" hangingPunct="1">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1" fontAlgn="base" hangingPunct="1">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eaLnBrk="1" fontAlgn="base" hangingPunct="1">
              <a:spcBef>
                <a:spcPct val="20000"/>
              </a:spcBef>
              <a:spcAft>
                <a:spcPct val="0"/>
              </a:spcAft>
              <a:buClr>
                <a:srgbClr val="3A65BC"/>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3A65BC"/>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3A65BC"/>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3A65BC"/>
              </a:buClr>
              <a:buChar char="»"/>
              <a:defRPr sz="2000">
                <a:solidFill>
                  <a:schemeClr val="tx1"/>
                </a:solidFill>
                <a:latin typeface="+mn-lt"/>
                <a:ea typeface="+mn-ea"/>
              </a:defRPr>
            </a:lvl9pPr>
          </a:lstStyle>
          <a:p>
            <a:r>
              <a:rPr lang="en-US" sz="2000" dirty="0" smtClean="0">
                <a:solidFill>
                  <a:schemeClr val="bg1">
                    <a:lumMod val="65000"/>
                  </a:schemeClr>
                </a:solidFill>
                <a:cs typeface="Times New Roman"/>
              </a:rPr>
              <a:t>Background</a:t>
            </a:r>
          </a:p>
          <a:p>
            <a:r>
              <a:rPr lang="en-US" sz="2000" dirty="0">
                <a:solidFill>
                  <a:schemeClr val="bg1">
                    <a:lumMod val="65000"/>
                  </a:schemeClr>
                </a:solidFill>
                <a:ea typeface="+mj-ea"/>
                <a:cs typeface="Times New Roman"/>
              </a:rPr>
              <a:t>Overview of GAC algorithms </a:t>
            </a:r>
          </a:p>
          <a:p>
            <a:pPr lvl="1"/>
            <a:r>
              <a:rPr lang="en-US" sz="1800" dirty="0">
                <a:solidFill>
                  <a:schemeClr val="bg1">
                    <a:lumMod val="65000"/>
                  </a:schemeClr>
                </a:solidFill>
                <a:ea typeface="+mj-ea"/>
                <a:cs typeface="Times New Roman"/>
              </a:rPr>
              <a:t>GAC2001</a:t>
            </a:r>
          </a:p>
          <a:p>
            <a:pPr lvl="1"/>
            <a:r>
              <a:rPr lang="en-US" sz="1800" dirty="0">
                <a:solidFill>
                  <a:schemeClr val="bg1">
                    <a:lumMod val="65000"/>
                  </a:schemeClr>
                </a:solidFill>
                <a:ea typeface="+mj-ea"/>
                <a:cs typeface="Times New Roman"/>
              </a:rPr>
              <a:t>Simple Tabular Reduction: STR1, STR2, STR3, STR-Ni, eSTR1, eSTR2 </a:t>
            </a:r>
          </a:p>
          <a:p>
            <a:pPr lvl="1"/>
            <a:r>
              <a:rPr lang="en-US" sz="1800" dirty="0">
                <a:solidFill>
                  <a:schemeClr val="bg1">
                    <a:lumMod val="65000"/>
                  </a:schemeClr>
                </a:solidFill>
                <a:ea typeface="+mj-ea"/>
                <a:cs typeface="Times New Roman"/>
              </a:rPr>
              <a:t>Multi-valued decision diagrams: </a:t>
            </a:r>
            <a:r>
              <a:rPr lang="en-US" sz="1800" dirty="0" err="1">
                <a:solidFill>
                  <a:schemeClr val="bg1">
                    <a:lumMod val="65000"/>
                  </a:schemeClr>
                </a:solidFill>
                <a:ea typeface="+mj-ea"/>
                <a:cs typeface="Times New Roman"/>
              </a:rPr>
              <a:t>mddc</a:t>
            </a:r>
            <a:endParaRPr lang="en-US" sz="1800" dirty="0">
              <a:solidFill>
                <a:schemeClr val="bg1">
                  <a:lumMod val="65000"/>
                </a:schemeClr>
              </a:solidFill>
              <a:ea typeface="+mj-ea"/>
              <a:cs typeface="Times New Roman"/>
            </a:endParaRPr>
          </a:p>
          <a:p>
            <a:r>
              <a:rPr lang="en-US" sz="2000" dirty="0" smtClean="0">
                <a:solidFill>
                  <a:schemeClr val="bg1">
                    <a:lumMod val="65000"/>
                  </a:schemeClr>
                </a:solidFill>
                <a:cs typeface="Times New Roman"/>
              </a:rPr>
              <a:t>Our contribution</a:t>
            </a:r>
          </a:p>
          <a:p>
            <a:pPr lvl="1"/>
            <a:r>
              <a:rPr lang="en-US" sz="1800" dirty="0" smtClean="0">
                <a:solidFill>
                  <a:schemeClr val="bg1">
                    <a:lumMod val="65000"/>
                  </a:schemeClr>
                </a:solidFill>
                <a:cs typeface="Times New Roman"/>
              </a:rPr>
              <a:t>STR-h combines STR1 and STR-Ni</a:t>
            </a:r>
          </a:p>
          <a:p>
            <a:r>
              <a:rPr lang="en-US" sz="2000" dirty="0" smtClean="0">
                <a:solidFill>
                  <a:schemeClr val="bg1">
                    <a:lumMod val="65000"/>
                  </a:schemeClr>
                </a:solidFill>
                <a:cs typeface="Times New Roman"/>
              </a:rPr>
              <a:t>Evaluation and comparison of GAC algorithms</a:t>
            </a:r>
          </a:p>
          <a:p>
            <a:pPr lvl="1"/>
            <a:r>
              <a:rPr lang="en-US" sz="1600" dirty="0" smtClean="0">
                <a:solidFill>
                  <a:schemeClr val="bg1">
                    <a:lumMod val="65000"/>
                  </a:schemeClr>
                </a:solidFill>
                <a:cs typeface="Times New Roman"/>
              </a:rPr>
              <a:t>Randomly generated CSPs</a:t>
            </a:r>
          </a:p>
          <a:p>
            <a:pPr lvl="1"/>
            <a:r>
              <a:rPr lang="en-US" sz="1600" dirty="0" smtClean="0">
                <a:solidFill>
                  <a:schemeClr val="bg1">
                    <a:lumMod val="65000"/>
                  </a:schemeClr>
                </a:solidFill>
                <a:cs typeface="Times New Roman"/>
              </a:rPr>
              <a:t>Benchmark problems</a:t>
            </a:r>
          </a:p>
          <a:p>
            <a:r>
              <a:rPr lang="en-US" sz="2000" dirty="0" smtClean="0">
                <a:solidFill>
                  <a:srgbClr val="3A4EAC"/>
                </a:solidFill>
                <a:cs typeface="Times New Roman"/>
              </a:rPr>
              <a:t>Conclusions and future work</a:t>
            </a:r>
          </a:p>
        </p:txBody>
      </p:sp>
    </p:spTree>
    <p:extLst>
      <p:ext uri="{BB962C8B-B14F-4D97-AF65-F5344CB8AC3E}">
        <p14:creationId xmlns:p14="http://schemas.microsoft.com/office/powerpoint/2010/main" val="5388426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Times New Roman"/>
              </a:rPr>
              <a:t>Conclusions (I)</a:t>
            </a:r>
            <a:endParaRPr lang="en-US" dirty="0">
              <a:latin typeface="+mn-lt"/>
              <a:cs typeface="Times New Roman"/>
            </a:endParaRPr>
          </a:p>
        </p:txBody>
      </p:sp>
      <p:sp>
        <p:nvSpPr>
          <p:cNvPr id="3" name="Content Placeholder 2"/>
          <p:cNvSpPr>
            <a:spLocks noGrp="1"/>
          </p:cNvSpPr>
          <p:nvPr>
            <p:ph idx="1"/>
          </p:nvPr>
        </p:nvSpPr>
        <p:spPr>
          <a:xfrm>
            <a:off x="457200" y="1215193"/>
            <a:ext cx="8153400" cy="4525962"/>
          </a:xfrm>
        </p:spPr>
        <p:txBody>
          <a:bodyPr/>
          <a:lstStyle/>
          <a:p>
            <a:r>
              <a:rPr lang="en-US" sz="2000" dirty="0" smtClean="0">
                <a:cs typeface="Times New Roman" pitchFamily="18" charset="0"/>
              </a:rPr>
              <a:t>GAC2001 </a:t>
            </a:r>
          </a:p>
          <a:p>
            <a:pPr lvl="1"/>
            <a:r>
              <a:rPr lang="en-US" sz="1800" dirty="0">
                <a:cs typeface="Times New Roman" pitchFamily="18" charset="0"/>
              </a:rPr>
              <a:t>Easy to implement</a:t>
            </a:r>
          </a:p>
          <a:p>
            <a:pPr lvl="1"/>
            <a:r>
              <a:rPr lang="en-US" sz="1800" dirty="0" smtClean="0">
                <a:cs typeface="Times New Roman" pitchFamily="18" charset="0"/>
              </a:rPr>
              <a:t>Particularly effective on binary but occasionally on non-binary CSPs</a:t>
            </a:r>
          </a:p>
          <a:p>
            <a:pPr lvl="1"/>
            <a:r>
              <a:rPr lang="en-US" sz="1800" dirty="0" smtClean="0">
                <a:cs typeface="Times New Roman" pitchFamily="18" charset="0"/>
              </a:rPr>
              <a:t>Effective for ‘shorter’ tables</a:t>
            </a:r>
          </a:p>
          <a:p>
            <a:r>
              <a:rPr lang="en-US" sz="2000" dirty="0" smtClean="0">
                <a:cs typeface="Times New Roman" pitchFamily="18" charset="0"/>
              </a:rPr>
              <a:t>STR1 and STR2</a:t>
            </a:r>
            <a:endParaRPr lang="en-US" sz="2000" dirty="0">
              <a:cs typeface="Times New Roman" pitchFamily="18" charset="0"/>
            </a:endParaRPr>
          </a:p>
          <a:p>
            <a:pPr lvl="1"/>
            <a:r>
              <a:rPr lang="en-US" sz="1800" dirty="0">
                <a:cs typeface="Times New Roman" pitchFamily="18" charset="0"/>
              </a:rPr>
              <a:t>STR2 has (too?) complex data structures</a:t>
            </a:r>
          </a:p>
          <a:p>
            <a:pPr lvl="1"/>
            <a:r>
              <a:rPr lang="en-US" sz="1800" dirty="0" smtClean="0">
                <a:cs typeface="Times New Roman" pitchFamily="18" charset="0"/>
              </a:rPr>
              <a:t>Effective on many binary and non-binary CSPs</a:t>
            </a:r>
          </a:p>
          <a:p>
            <a:pPr lvl="1"/>
            <a:r>
              <a:rPr lang="en-US" sz="1800" dirty="0">
                <a:cs typeface="Times New Roman" pitchFamily="18" charset="0"/>
              </a:rPr>
              <a:t>E</a:t>
            </a:r>
            <a:r>
              <a:rPr lang="en-US" sz="1800" dirty="0" smtClean="0">
                <a:cs typeface="Times New Roman" pitchFamily="18" charset="0"/>
              </a:rPr>
              <a:t>specially when the positive tables are smaller than the negative tables (i.e., tight constraints)</a:t>
            </a:r>
          </a:p>
          <a:p>
            <a:r>
              <a:rPr lang="en-US" sz="2000" dirty="0" smtClean="0">
                <a:cs typeface="Times New Roman" pitchFamily="18" charset="0"/>
              </a:rPr>
              <a:t>STR3</a:t>
            </a:r>
            <a:endParaRPr lang="en-US" sz="2000" dirty="0">
              <a:cs typeface="Times New Roman" pitchFamily="18" charset="0"/>
            </a:endParaRPr>
          </a:p>
          <a:p>
            <a:pPr lvl="1"/>
            <a:r>
              <a:rPr lang="en-US" sz="1800" dirty="0" smtClean="0">
                <a:cs typeface="Times New Roman" pitchFamily="18" charset="0"/>
              </a:rPr>
              <a:t>Heavy on (bookkeeping) data structures </a:t>
            </a:r>
          </a:p>
          <a:p>
            <a:pPr lvl="1"/>
            <a:r>
              <a:rPr lang="en-US" sz="1800" dirty="0" smtClean="0">
                <a:cs typeface="Times New Roman" pitchFamily="18" charset="0"/>
              </a:rPr>
              <a:t>Requires more memory than all other algorithms we tested </a:t>
            </a:r>
          </a:p>
          <a:p>
            <a:pPr lvl="1"/>
            <a:r>
              <a:rPr lang="en-US" sz="1800" dirty="0" smtClean="0">
                <a:cs typeface="Times New Roman" pitchFamily="18" charset="0"/>
              </a:rPr>
              <a:t>Our implementation fails to show the promised improvements </a:t>
            </a:r>
            <a:r>
              <a:rPr lang="en-US" sz="1800" b="1" dirty="0" smtClean="0">
                <a:solidFill>
                  <a:srgbClr val="FF6600"/>
                </a:solidFill>
                <a:cs typeface="Times New Roman" pitchFamily="18" charset="0"/>
                <a:sym typeface="Wingdings"/>
              </a:rPr>
              <a:t></a:t>
            </a:r>
            <a:endParaRPr lang="en-US" sz="1800" b="1" dirty="0" smtClean="0">
              <a:solidFill>
                <a:srgbClr val="FF6600"/>
              </a:solidFill>
              <a:cs typeface="Times New Roman" pitchFamily="18" charset="0"/>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dirty="0"/>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31</a:t>
            </a:fld>
            <a:endParaRPr lang="en-US"/>
          </a:p>
        </p:txBody>
      </p:sp>
    </p:spTree>
    <p:extLst>
      <p:ext uri="{BB962C8B-B14F-4D97-AF65-F5344CB8AC3E}">
        <p14:creationId xmlns:p14="http://schemas.microsoft.com/office/powerpoint/2010/main" val="13880197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Times New Roman"/>
              </a:rPr>
              <a:t>Conclusions (II)</a:t>
            </a:r>
            <a:endParaRPr lang="en-US" dirty="0">
              <a:latin typeface="+mn-lt"/>
              <a:cs typeface="Times New Roman"/>
            </a:endParaRPr>
          </a:p>
        </p:txBody>
      </p:sp>
      <p:sp>
        <p:nvSpPr>
          <p:cNvPr id="3" name="Content Placeholder 2"/>
          <p:cNvSpPr>
            <a:spLocks noGrp="1"/>
          </p:cNvSpPr>
          <p:nvPr>
            <p:ph idx="1"/>
          </p:nvPr>
        </p:nvSpPr>
        <p:spPr>
          <a:xfrm>
            <a:off x="457200" y="1215193"/>
            <a:ext cx="8153400" cy="4525962"/>
          </a:xfrm>
        </p:spPr>
        <p:txBody>
          <a:bodyPr/>
          <a:lstStyle/>
          <a:p>
            <a:r>
              <a:rPr lang="en-US" sz="2000" dirty="0" smtClean="0">
                <a:cs typeface="Times New Roman" pitchFamily="18" charset="0"/>
              </a:rPr>
              <a:t>STR-Ni</a:t>
            </a:r>
            <a:endParaRPr lang="en-US" sz="2000" dirty="0">
              <a:cs typeface="Times New Roman" pitchFamily="18" charset="0"/>
            </a:endParaRPr>
          </a:p>
          <a:p>
            <a:pPr lvl="1"/>
            <a:r>
              <a:rPr lang="en-US" sz="1800" dirty="0">
                <a:cs typeface="Times New Roman" pitchFamily="18" charset="0"/>
              </a:rPr>
              <a:t>Lightweight data structures</a:t>
            </a:r>
          </a:p>
          <a:p>
            <a:pPr lvl="1"/>
            <a:r>
              <a:rPr lang="en-US" sz="1800" dirty="0" smtClean="0">
                <a:cs typeface="Times New Roman" pitchFamily="18" charset="0"/>
              </a:rPr>
              <a:t>Effective when the negative tables are smaller than the positive tables</a:t>
            </a:r>
          </a:p>
          <a:p>
            <a:r>
              <a:rPr lang="en-US" sz="2000" dirty="0" smtClean="0">
                <a:cs typeface="Times New Roman" pitchFamily="18" charset="0"/>
              </a:rPr>
              <a:t>STR-h</a:t>
            </a:r>
            <a:endParaRPr lang="en-US" sz="2000" dirty="0">
              <a:cs typeface="Times New Roman" pitchFamily="18" charset="0"/>
            </a:endParaRPr>
          </a:p>
          <a:p>
            <a:pPr lvl="1"/>
            <a:r>
              <a:rPr lang="en-US" sz="1800" dirty="0">
                <a:cs typeface="Times New Roman" pitchFamily="18" charset="0"/>
              </a:rPr>
              <a:t>C</a:t>
            </a:r>
            <a:r>
              <a:rPr lang="en-US" sz="1800" dirty="0" smtClean="0">
                <a:cs typeface="Times New Roman" pitchFamily="18" charset="0"/>
              </a:rPr>
              <a:t>ombines STR1 and STR-Ni</a:t>
            </a:r>
            <a:endParaRPr lang="en-US" sz="1800" dirty="0">
              <a:cs typeface="Times New Roman" pitchFamily="18" charset="0"/>
            </a:endParaRPr>
          </a:p>
          <a:p>
            <a:pPr lvl="1"/>
            <a:r>
              <a:rPr lang="en-US" sz="1800" dirty="0">
                <a:cs typeface="Times New Roman" pitchFamily="18" charset="0"/>
              </a:rPr>
              <a:t>D</a:t>
            </a:r>
            <a:r>
              <a:rPr lang="en-US" sz="1800" dirty="0" smtClean="0">
                <a:cs typeface="Times New Roman" pitchFamily="18" charset="0"/>
              </a:rPr>
              <a:t>oes not perform worse than the worse of STR1 and STR-Ni</a:t>
            </a:r>
          </a:p>
          <a:p>
            <a:pPr lvl="1"/>
            <a:r>
              <a:rPr lang="en-US" sz="1800" dirty="0" smtClean="0">
                <a:cs typeface="Times New Roman" pitchFamily="18" charset="0"/>
              </a:rPr>
              <a:t>Effective when a CSP has a mixture of tight and loose constraints</a:t>
            </a:r>
          </a:p>
          <a:p>
            <a:r>
              <a:rPr lang="en-US" sz="1800" dirty="0" err="1">
                <a:cs typeface="Times New Roman" pitchFamily="18" charset="0"/>
              </a:rPr>
              <a:t>eSTR</a:t>
            </a:r>
            <a:r>
              <a:rPr lang="en-US" sz="1800" dirty="0">
                <a:cs typeface="Times New Roman" pitchFamily="18" charset="0"/>
              </a:rPr>
              <a:t>*</a:t>
            </a:r>
            <a:endParaRPr lang="en-US" sz="1600" dirty="0">
              <a:cs typeface="Times New Roman" pitchFamily="18" charset="0"/>
            </a:endParaRPr>
          </a:p>
          <a:p>
            <a:pPr lvl="1"/>
            <a:r>
              <a:rPr lang="en-US" sz="1800" dirty="0" smtClean="0">
                <a:cs typeface="Times New Roman" pitchFamily="18" charset="0"/>
              </a:rPr>
              <a:t>Enforces </a:t>
            </a:r>
            <a:r>
              <a:rPr lang="en-US" sz="1800" dirty="0">
                <a:cs typeface="Times New Roman" pitchFamily="18" charset="0"/>
              </a:rPr>
              <a:t>both GAC and </a:t>
            </a:r>
            <a:r>
              <a:rPr lang="en-US" sz="1800" dirty="0" smtClean="0">
                <a:cs typeface="Times New Roman" pitchFamily="18" charset="0"/>
              </a:rPr>
              <a:t>PWC</a:t>
            </a:r>
            <a:endParaRPr lang="en-US" sz="1800" dirty="0">
              <a:cs typeface="Times New Roman" pitchFamily="18" charset="0"/>
            </a:endParaRPr>
          </a:p>
          <a:p>
            <a:pPr lvl="1"/>
            <a:r>
              <a:rPr lang="en-US" sz="1800" dirty="0" smtClean="0">
                <a:cs typeface="Times New Roman" pitchFamily="18" charset="0"/>
              </a:rPr>
              <a:t>Very effective on non</a:t>
            </a:r>
            <a:r>
              <a:rPr lang="en-US" sz="1800" dirty="0">
                <a:cs typeface="Times New Roman" pitchFamily="18" charset="0"/>
              </a:rPr>
              <a:t>-binary CSPs, especially </a:t>
            </a:r>
            <a:r>
              <a:rPr lang="en-US" sz="1800" dirty="0" smtClean="0">
                <a:cs typeface="Times New Roman" pitchFamily="18" charset="0"/>
              </a:rPr>
              <a:t>on ‘</a:t>
            </a:r>
            <a:r>
              <a:rPr lang="en-US" sz="1800" dirty="0">
                <a:cs typeface="Times New Roman" pitchFamily="18" charset="0"/>
              </a:rPr>
              <a:t>difficult</a:t>
            </a:r>
            <a:r>
              <a:rPr lang="en-US" sz="1800" dirty="0" smtClean="0">
                <a:cs typeface="Times New Roman" pitchFamily="18" charset="0"/>
              </a:rPr>
              <a:t>’ problems</a:t>
            </a:r>
            <a:endParaRPr lang="en-US" sz="1800" dirty="0">
              <a:cs typeface="Times New Roman" pitchFamily="18" charset="0"/>
            </a:endParaRPr>
          </a:p>
          <a:p>
            <a:r>
              <a:rPr lang="en-US" sz="1800" dirty="0" err="1" smtClean="0">
                <a:cs typeface="Times New Roman" pitchFamily="18" charset="0"/>
              </a:rPr>
              <a:t>mddc</a:t>
            </a:r>
            <a:endParaRPr lang="en-US" sz="1600" dirty="0">
              <a:cs typeface="Times New Roman" pitchFamily="18" charset="0"/>
            </a:endParaRPr>
          </a:p>
          <a:p>
            <a:pPr lvl="1"/>
            <a:r>
              <a:rPr lang="en-US" sz="1800" dirty="0">
                <a:cs typeface="Times New Roman" pitchFamily="18" charset="0"/>
              </a:rPr>
              <a:t>Advantageous when constraints can be represented compactly as an MDD (e.g., pseudo</a:t>
            </a:r>
            <a:r>
              <a:rPr lang="en-US" sz="1800" dirty="0" smtClean="0">
                <a:cs typeface="Times New Roman" pitchFamily="18" charset="0"/>
              </a:rPr>
              <a:t>-Boolean </a:t>
            </a:r>
            <a:r>
              <a:rPr lang="en-US" sz="1800" dirty="0">
                <a:cs typeface="Times New Roman" pitchFamily="18" charset="0"/>
              </a:rPr>
              <a:t>CSPs)</a:t>
            </a:r>
          </a:p>
          <a:p>
            <a:pPr lvl="1"/>
            <a:r>
              <a:rPr lang="en-US" sz="1800" dirty="0">
                <a:cs typeface="Times New Roman" pitchFamily="18" charset="0"/>
              </a:rPr>
              <a:t>Our implementation </a:t>
            </a:r>
            <a:r>
              <a:rPr lang="en-US" sz="1800" dirty="0" smtClean="0">
                <a:cs typeface="Times New Roman" pitchFamily="18" charset="0"/>
              </a:rPr>
              <a:t>fails </a:t>
            </a:r>
            <a:r>
              <a:rPr lang="en-US" sz="1800" dirty="0">
                <a:cs typeface="Times New Roman" pitchFamily="18" charset="0"/>
              </a:rPr>
              <a:t>to show </a:t>
            </a:r>
            <a:r>
              <a:rPr lang="en-US" sz="1800" dirty="0" smtClean="0">
                <a:cs typeface="Times New Roman" pitchFamily="18" charset="0"/>
              </a:rPr>
              <a:t>promised improvements </a:t>
            </a:r>
            <a:r>
              <a:rPr lang="en-US" sz="1800" b="1" dirty="0">
                <a:solidFill>
                  <a:srgbClr val="FF6600"/>
                </a:solidFill>
                <a:cs typeface="Times New Roman" pitchFamily="18" charset="0"/>
                <a:sym typeface="Wingdings"/>
              </a:rPr>
              <a:t></a:t>
            </a:r>
            <a:endParaRPr lang="en-US" sz="1800" b="1" dirty="0">
              <a:solidFill>
                <a:srgbClr val="FF6600"/>
              </a:solidFill>
              <a:cs typeface="Times New Roman" pitchFamily="18" charset="0"/>
            </a:endParaRPr>
          </a:p>
          <a:p>
            <a:pPr lvl="1"/>
            <a:endParaRPr lang="en-US" sz="1800" dirty="0" smtClean="0">
              <a:cs typeface="Times New Roman" pitchFamily="18" charset="0"/>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dirty="0"/>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32</a:t>
            </a:fld>
            <a:endParaRPr lang="en-US"/>
          </a:p>
        </p:txBody>
      </p:sp>
    </p:spTree>
    <p:extLst>
      <p:ext uri="{BB962C8B-B14F-4D97-AF65-F5344CB8AC3E}">
        <p14:creationId xmlns:p14="http://schemas.microsoft.com/office/powerpoint/2010/main" val="13242207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Times New Roman"/>
              </a:rPr>
              <a:t>Future Work</a:t>
            </a:r>
            <a:endParaRPr lang="en-US" dirty="0">
              <a:latin typeface="+mn-lt"/>
              <a:cs typeface="Times New Roman"/>
            </a:endParaRPr>
          </a:p>
        </p:txBody>
      </p:sp>
      <p:sp>
        <p:nvSpPr>
          <p:cNvPr id="3" name="Content Placeholder 2"/>
          <p:cNvSpPr>
            <a:spLocks noGrp="1"/>
          </p:cNvSpPr>
          <p:nvPr>
            <p:ph idx="1"/>
          </p:nvPr>
        </p:nvSpPr>
        <p:spPr>
          <a:xfrm>
            <a:off x="270630" y="1234885"/>
            <a:ext cx="8943428" cy="4525962"/>
          </a:xfrm>
        </p:spPr>
        <p:txBody>
          <a:bodyPr/>
          <a:lstStyle/>
          <a:p>
            <a:r>
              <a:rPr lang="en-US" sz="2400" dirty="0" smtClean="0"/>
              <a:t>Performance </a:t>
            </a:r>
            <a:r>
              <a:rPr lang="en-US" sz="2400" dirty="0"/>
              <a:t>of our </a:t>
            </a:r>
            <a:r>
              <a:rPr lang="en-US" sz="2400" dirty="0" smtClean="0"/>
              <a:t>STR3 </a:t>
            </a:r>
            <a:r>
              <a:rPr lang="en-US" sz="2400" dirty="0"/>
              <a:t>and </a:t>
            </a:r>
            <a:r>
              <a:rPr lang="en-US" sz="2400" dirty="0" err="1"/>
              <a:t>mddc</a:t>
            </a:r>
            <a:r>
              <a:rPr lang="en-US" sz="2400" dirty="0"/>
              <a:t> is a major </a:t>
            </a:r>
            <a:r>
              <a:rPr lang="en-US" sz="2400" dirty="0" smtClean="0"/>
              <a:t>concern </a:t>
            </a:r>
          </a:p>
          <a:p>
            <a:pPr lvl="1"/>
            <a:r>
              <a:rPr lang="en-US" sz="2000" dirty="0" smtClean="0"/>
              <a:t>It </a:t>
            </a:r>
            <a:r>
              <a:rPr lang="en-US" sz="2000" dirty="0"/>
              <a:t>requires a more careful examination than allowed in the time </a:t>
            </a:r>
            <a:r>
              <a:rPr lang="en-US" sz="2000" dirty="0" smtClean="0"/>
              <a:t>frame</a:t>
            </a:r>
            <a:br>
              <a:rPr lang="en-US" sz="2000" dirty="0" smtClean="0"/>
            </a:br>
            <a:r>
              <a:rPr lang="en-US" sz="2000" dirty="0" smtClean="0"/>
              <a:t>of this thesis</a:t>
            </a:r>
          </a:p>
          <a:p>
            <a:r>
              <a:rPr lang="en-US" sz="2400" dirty="0" smtClean="0"/>
              <a:t>New developments reported in the literature</a:t>
            </a:r>
          </a:p>
          <a:p>
            <a:pPr lvl="1"/>
            <a:r>
              <a:rPr lang="en-US" sz="2000" dirty="0"/>
              <a:t>T</a:t>
            </a:r>
            <a:r>
              <a:rPr lang="en-US" sz="2000" dirty="0" smtClean="0"/>
              <a:t>arget STR and MDD-represented constraints</a:t>
            </a:r>
          </a:p>
          <a:p>
            <a:r>
              <a:rPr lang="en-US" sz="2400" dirty="0" smtClean="0"/>
              <a:t>Extend </a:t>
            </a:r>
            <a:r>
              <a:rPr lang="en-US" sz="2400" dirty="0"/>
              <a:t>our idea of a </a:t>
            </a:r>
            <a:r>
              <a:rPr lang="en-US" sz="2400" dirty="0" smtClean="0"/>
              <a:t>hybrid algorithm </a:t>
            </a:r>
          </a:p>
          <a:p>
            <a:pPr lvl="1"/>
            <a:r>
              <a:rPr lang="en-US" sz="2000" dirty="0" smtClean="0"/>
              <a:t>Use the </a:t>
            </a:r>
            <a:r>
              <a:rPr lang="en-US" sz="2000" dirty="0"/>
              <a:t>most appropriate representation for </a:t>
            </a:r>
            <a:r>
              <a:rPr lang="en-US" sz="2000" dirty="0" smtClean="0"/>
              <a:t>each individual </a:t>
            </a:r>
            <a:r>
              <a:rPr lang="en-US" sz="2000" dirty="0"/>
              <a:t>constraint </a:t>
            </a:r>
          </a:p>
          <a:p>
            <a:pPr lvl="1"/>
            <a:r>
              <a:rPr lang="en-US" sz="2000" dirty="0" smtClean="0"/>
              <a:t>Apply the GAC algorithm most adapted to constraint’s representation</a:t>
            </a:r>
          </a:p>
          <a:p>
            <a:pPr lvl="1"/>
            <a:r>
              <a:rPr lang="en-US" sz="2000" dirty="0" smtClean="0"/>
              <a:t>Challenge: data </a:t>
            </a:r>
            <a:r>
              <a:rPr lang="en-US" sz="2000" dirty="0"/>
              <a:t>structures </a:t>
            </a:r>
            <a:r>
              <a:rPr lang="en-US" sz="2000" dirty="0" smtClean="0"/>
              <a:t>for transparent </a:t>
            </a:r>
            <a:r>
              <a:rPr lang="en-US" sz="2000" dirty="0"/>
              <a:t>and </a:t>
            </a:r>
            <a:r>
              <a:rPr lang="en-US" sz="2000" dirty="0" smtClean="0"/>
              <a:t>efficient </a:t>
            </a:r>
            <a:r>
              <a:rPr lang="en-US" sz="2000" dirty="0"/>
              <a:t>interoperability of </a:t>
            </a:r>
            <a:r>
              <a:rPr lang="en-US" sz="2000" dirty="0" smtClean="0"/>
              <a:t>the various algorithms</a:t>
            </a:r>
            <a:endParaRPr lang="en-US" sz="1600" dirty="0">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33</a:t>
            </a:fld>
            <a:endParaRPr lang="en-US"/>
          </a:p>
        </p:txBody>
      </p:sp>
    </p:spTree>
    <p:extLst>
      <p:ext uri="{BB962C8B-B14F-4D97-AF65-F5344CB8AC3E}">
        <p14:creationId xmlns:p14="http://schemas.microsoft.com/office/powerpoint/2010/main" val="220279774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533400" y="3087031"/>
            <a:ext cx="8153400" cy="714210"/>
          </a:xfrm>
        </p:spPr>
        <p:txBody>
          <a:bodyPr/>
          <a:lstStyle/>
          <a:p>
            <a:pPr marL="0" indent="0" algn="r">
              <a:buNone/>
            </a:pPr>
            <a:r>
              <a:rPr lang="en-US" dirty="0" smtClean="0">
                <a:solidFill>
                  <a:srgbClr val="3A4EAC"/>
                </a:solidFill>
              </a:rPr>
              <a:t>Ready for your questions</a:t>
            </a:r>
            <a:endParaRPr lang="en-US" dirty="0">
              <a:solidFill>
                <a:srgbClr val="3A4EAC"/>
              </a:solidFill>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34</a:t>
            </a:fld>
            <a:endParaRPr lang="en-US"/>
          </a:p>
        </p:txBody>
      </p:sp>
    </p:spTree>
    <p:extLst>
      <p:ext uri="{BB962C8B-B14F-4D97-AF65-F5344CB8AC3E}">
        <p14:creationId xmlns:p14="http://schemas.microsoft.com/office/powerpoint/2010/main" val="336768401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Times New Roman"/>
              </a:rPr>
              <a:t>Contributions</a:t>
            </a:r>
            <a:endParaRPr lang="en-US" dirty="0">
              <a:latin typeface="+mn-lt"/>
              <a:cs typeface="Times New Roman"/>
            </a:endParaRPr>
          </a:p>
        </p:txBody>
      </p:sp>
      <p:sp>
        <p:nvSpPr>
          <p:cNvPr id="3" name="Content Placeholder 2"/>
          <p:cNvSpPr>
            <a:spLocks noGrp="1"/>
          </p:cNvSpPr>
          <p:nvPr>
            <p:ph idx="1"/>
          </p:nvPr>
        </p:nvSpPr>
        <p:spPr>
          <a:xfrm>
            <a:off x="533400" y="1265238"/>
            <a:ext cx="8299220" cy="4525962"/>
          </a:xfrm>
        </p:spPr>
        <p:txBody>
          <a:bodyPr/>
          <a:lstStyle/>
          <a:p>
            <a:r>
              <a:rPr lang="en-US" sz="2800" dirty="0" smtClean="0">
                <a:cs typeface="Times New Roman"/>
              </a:rPr>
              <a:t>Study of various generic GAC algorithms</a:t>
            </a:r>
          </a:p>
          <a:p>
            <a:pPr lvl="1">
              <a:tabLst>
                <a:tab pos="8059738" algn="r"/>
              </a:tabLst>
            </a:pPr>
            <a:r>
              <a:rPr lang="en-US" sz="2400" dirty="0" smtClean="0">
                <a:cs typeface="Times New Roman"/>
              </a:rPr>
              <a:t>Basic 	(1)</a:t>
            </a:r>
          </a:p>
          <a:p>
            <a:pPr lvl="1">
              <a:tabLst>
                <a:tab pos="8059738" algn="r"/>
              </a:tabLst>
            </a:pPr>
            <a:r>
              <a:rPr lang="en-US" sz="2400" dirty="0" smtClean="0">
                <a:cs typeface="Times New Roman"/>
              </a:rPr>
              <a:t>Simple </a:t>
            </a:r>
            <a:r>
              <a:rPr lang="en-US" sz="2400" dirty="0">
                <a:cs typeface="Times New Roman"/>
              </a:rPr>
              <a:t>T</a:t>
            </a:r>
            <a:r>
              <a:rPr lang="en-US" sz="2400" dirty="0" smtClean="0">
                <a:cs typeface="Times New Roman"/>
              </a:rPr>
              <a:t>abular Reduction (STR) 	(6)</a:t>
            </a:r>
          </a:p>
          <a:p>
            <a:pPr lvl="1">
              <a:tabLst>
                <a:tab pos="8059738" algn="r"/>
              </a:tabLst>
            </a:pPr>
            <a:r>
              <a:rPr lang="en-US" sz="2400" dirty="0" smtClean="0">
                <a:cs typeface="Times New Roman"/>
              </a:rPr>
              <a:t>For constraints as multi-valued decision diagrams 	(1)</a:t>
            </a:r>
          </a:p>
          <a:p>
            <a:r>
              <a:rPr lang="en-US" sz="2800" dirty="0" smtClean="0">
                <a:cs typeface="Times New Roman"/>
              </a:rPr>
              <a:t>New hybrid algorithm</a:t>
            </a:r>
          </a:p>
          <a:p>
            <a:pPr lvl="1"/>
            <a:r>
              <a:rPr lang="en-US" sz="2400" dirty="0" smtClean="0">
                <a:cs typeface="Times New Roman"/>
              </a:rPr>
              <a:t>STR for positive and negative table constraints</a:t>
            </a:r>
          </a:p>
          <a:p>
            <a:r>
              <a:rPr lang="en-US" sz="2800" dirty="0" smtClean="0">
                <a:cs typeface="Times New Roman"/>
              </a:rPr>
              <a:t>Empirical evaluation of all algorithms</a:t>
            </a:r>
          </a:p>
          <a:p>
            <a:pPr lvl="1"/>
            <a:r>
              <a:rPr lang="en-US" sz="2400" dirty="0" smtClean="0">
                <a:cs typeface="Times New Roman"/>
              </a:rPr>
              <a:t>Randomly generated problems</a:t>
            </a:r>
          </a:p>
          <a:p>
            <a:pPr lvl="1"/>
            <a:r>
              <a:rPr lang="en-US" sz="2400" dirty="0" smtClean="0">
                <a:cs typeface="Times New Roman"/>
              </a:rPr>
              <a:t>Benchmark problems</a:t>
            </a:r>
          </a:p>
          <a:p>
            <a:pPr marL="0" indent="0">
              <a:buNone/>
            </a:pPr>
            <a:endParaRPr lang="en-US" dirty="0" smtClean="0">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latin typeface="Times New Roman"/>
                <a:cs typeface="Times New Roman"/>
              </a:rPr>
              <a:t>10/13/14</a:t>
            </a:fld>
            <a:endParaRPr lang="en-US">
              <a:latin typeface="Times New Roman"/>
              <a:cs typeface="Times New Roman"/>
            </a:endParaRPr>
          </a:p>
        </p:txBody>
      </p:sp>
      <p:sp>
        <p:nvSpPr>
          <p:cNvPr id="5" name="Footer Placeholder 4"/>
          <p:cNvSpPr>
            <a:spLocks noGrp="1"/>
          </p:cNvSpPr>
          <p:nvPr>
            <p:ph type="ftr" sz="quarter" idx="11"/>
          </p:nvPr>
        </p:nvSpPr>
        <p:spPr/>
        <p:txBody>
          <a:bodyPr/>
          <a:lstStyle/>
          <a:p>
            <a:r>
              <a:rPr lang="en-US" dirty="0" err="1" smtClean="0">
                <a:latin typeface="Times New Roman"/>
                <a:cs typeface="Times New Roman"/>
              </a:rPr>
              <a:t>Adetunji</a:t>
            </a:r>
            <a:r>
              <a:rPr lang="en-US" dirty="0" smtClean="0">
                <a:latin typeface="Times New Roman"/>
                <a:cs typeface="Times New Roman"/>
              </a:rPr>
              <a:t>-MS Thesis Defense</a:t>
            </a:r>
            <a:endParaRPr lang="en-US" dirty="0">
              <a:latin typeface="Times New Roman"/>
              <a:cs typeface="Times New Roman"/>
            </a:endParaRPr>
          </a:p>
        </p:txBody>
      </p:sp>
      <p:sp>
        <p:nvSpPr>
          <p:cNvPr id="6" name="Slide Number Placeholder 5"/>
          <p:cNvSpPr>
            <a:spLocks noGrp="1"/>
          </p:cNvSpPr>
          <p:nvPr>
            <p:ph type="sldNum" sz="quarter" idx="12"/>
          </p:nvPr>
        </p:nvSpPr>
        <p:spPr/>
        <p:txBody>
          <a:bodyPr/>
          <a:lstStyle/>
          <a:p>
            <a:fld id="{E72DE830-7372-4545-AA32-3FAC0685BA95}" type="slidenum">
              <a:rPr lang="en-US" smtClean="0">
                <a:latin typeface="Times New Roman"/>
                <a:cs typeface="Times New Roman"/>
              </a:rPr>
              <a:t>35</a:t>
            </a:fld>
            <a:endParaRPr lang="en-US">
              <a:latin typeface="Times New Roman"/>
              <a:cs typeface="Times New Roman"/>
            </a:endParaRPr>
          </a:p>
        </p:txBody>
      </p:sp>
    </p:spTree>
    <p:extLst>
      <p:ext uri="{BB962C8B-B14F-4D97-AF65-F5344CB8AC3E}">
        <p14:creationId xmlns:p14="http://schemas.microsoft.com/office/powerpoint/2010/main" val="4018855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Times New Roman"/>
              </a:rPr>
              <a:t>Constraint Representation</a:t>
            </a:r>
            <a:endParaRPr lang="en-US" dirty="0">
              <a:latin typeface="+mn-lt"/>
              <a:cs typeface="Times New Roman"/>
            </a:endParaRPr>
          </a:p>
        </p:txBody>
      </p:sp>
      <p:sp>
        <p:nvSpPr>
          <p:cNvPr id="3" name="Content Placeholder 2"/>
          <p:cNvSpPr>
            <a:spLocks noGrp="1"/>
          </p:cNvSpPr>
          <p:nvPr>
            <p:ph idx="1"/>
          </p:nvPr>
        </p:nvSpPr>
        <p:spPr/>
        <p:txBody>
          <a:bodyPr/>
          <a:lstStyle/>
          <a:p>
            <a:r>
              <a:rPr lang="en-US" sz="2400" dirty="0" smtClean="0">
                <a:cs typeface="Times New Roman"/>
              </a:rPr>
              <a:t>General</a:t>
            </a:r>
          </a:p>
          <a:p>
            <a:pPr lvl="1"/>
            <a:r>
              <a:rPr lang="en-US" sz="2200" dirty="0" smtClean="0">
                <a:cs typeface="Times New Roman"/>
              </a:rPr>
              <a:t>Intension: set builder</a:t>
            </a:r>
          </a:p>
          <a:p>
            <a:pPr lvl="1"/>
            <a:r>
              <a:rPr lang="en-US" sz="2200" dirty="0" smtClean="0">
                <a:cs typeface="Times New Roman"/>
              </a:rPr>
              <a:t>Extension: set of tuples</a:t>
            </a:r>
          </a:p>
          <a:p>
            <a:r>
              <a:rPr lang="en-US" sz="2400" dirty="0" smtClean="0">
                <a:cs typeface="Times New Roman"/>
              </a:rPr>
              <a:t>Extension implemented as</a:t>
            </a:r>
          </a:p>
          <a:p>
            <a:pPr lvl="1">
              <a:buFont typeface="Lucida Grande"/>
              <a:buChar char="✗"/>
            </a:pPr>
            <a:r>
              <a:rPr lang="en-US" sz="2200" dirty="0" smtClean="0">
                <a:cs typeface="Times New Roman"/>
              </a:rPr>
              <a:t>A linked list</a:t>
            </a:r>
          </a:p>
          <a:p>
            <a:pPr lvl="1">
              <a:buFont typeface="Lucida Grande"/>
              <a:buChar char="✗"/>
            </a:pPr>
            <a:r>
              <a:rPr lang="en-US" sz="2200" dirty="0" smtClean="0">
                <a:cs typeface="Times New Roman"/>
              </a:rPr>
              <a:t>Bit map</a:t>
            </a:r>
          </a:p>
          <a:p>
            <a:pPr lvl="1">
              <a:buSzPct val="100000"/>
              <a:buFont typeface="Wingdings" charset="2"/>
              <a:buChar char="ü"/>
            </a:pPr>
            <a:r>
              <a:rPr lang="en-US" sz="2200" dirty="0" smtClean="0">
                <a:cs typeface="Times New Roman"/>
              </a:rPr>
              <a:t>Table</a:t>
            </a:r>
          </a:p>
          <a:p>
            <a:pPr lvl="2">
              <a:buSzPct val="100000"/>
              <a:buFont typeface="Lucida Grande"/>
              <a:buChar char="-"/>
            </a:pPr>
            <a:r>
              <a:rPr lang="en-US" sz="1800" dirty="0" smtClean="0">
                <a:cs typeface="Times New Roman"/>
              </a:rPr>
              <a:t>Positive table: </a:t>
            </a:r>
            <a:r>
              <a:rPr lang="en-US" sz="1800" dirty="0" smtClean="0">
                <a:solidFill>
                  <a:srgbClr val="3A4EAC"/>
                </a:solidFill>
                <a:cs typeface="Times New Roman"/>
              </a:rPr>
              <a:t>supports</a:t>
            </a:r>
          </a:p>
          <a:p>
            <a:pPr lvl="2">
              <a:buSzPct val="100000"/>
              <a:buFont typeface="Lucida Grande"/>
              <a:buChar char="-"/>
            </a:pPr>
            <a:r>
              <a:rPr lang="en-US" sz="1800" dirty="0" smtClean="0">
                <a:cs typeface="Times New Roman"/>
              </a:rPr>
              <a:t>Negative table: </a:t>
            </a:r>
            <a:r>
              <a:rPr lang="en-US" sz="1800" dirty="0" smtClean="0">
                <a:solidFill>
                  <a:srgbClr val="FF6600"/>
                </a:solidFill>
                <a:cs typeface="Times New Roman"/>
              </a:rPr>
              <a:t>conflicts</a:t>
            </a:r>
            <a:r>
              <a:rPr lang="en-US" sz="1800" dirty="0" smtClean="0">
                <a:cs typeface="Times New Roman"/>
              </a:rPr>
              <a:t>/</a:t>
            </a:r>
            <a:r>
              <a:rPr lang="en-US" sz="1800" dirty="0" err="1" smtClean="0">
                <a:solidFill>
                  <a:srgbClr val="FF6600"/>
                </a:solidFill>
                <a:cs typeface="Times New Roman"/>
              </a:rPr>
              <a:t>nogoods</a:t>
            </a:r>
            <a:endParaRPr lang="en-US" sz="1800" dirty="0" smtClean="0">
              <a:solidFill>
                <a:srgbClr val="FF6600"/>
              </a:solidFill>
              <a:cs typeface="Times New Roman"/>
            </a:endParaRPr>
          </a:p>
          <a:p>
            <a:pPr lvl="1">
              <a:buSzPct val="100000"/>
              <a:buFont typeface="Wingdings" charset="2"/>
              <a:buChar char="ü"/>
            </a:pPr>
            <a:r>
              <a:rPr lang="en-US" sz="2200" dirty="0" smtClean="0">
                <a:cs typeface="Times New Roman"/>
              </a:rPr>
              <a:t>Multi-valued </a:t>
            </a:r>
            <a:r>
              <a:rPr lang="en-US" sz="2200" dirty="0">
                <a:cs typeface="Times New Roman"/>
              </a:rPr>
              <a:t>d</a:t>
            </a:r>
            <a:r>
              <a:rPr lang="en-US" sz="2200" dirty="0" smtClean="0">
                <a:cs typeface="Times New Roman"/>
              </a:rPr>
              <a:t>ecision diagram</a:t>
            </a:r>
            <a:endParaRPr lang="en-US" sz="2200" dirty="0">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cs typeface="Times New Roman"/>
              </a:rPr>
              <a:t>10/13/14</a:t>
            </a:fld>
            <a:endParaRPr lang="en-US">
              <a:cs typeface="Times New Roman"/>
            </a:endParaRPr>
          </a:p>
        </p:txBody>
      </p:sp>
      <p:sp>
        <p:nvSpPr>
          <p:cNvPr id="5" name="Footer Placeholder 4"/>
          <p:cNvSpPr>
            <a:spLocks noGrp="1"/>
          </p:cNvSpPr>
          <p:nvPr>
            <p:ph type="ftr" sz="quarter" idx="11"/>
          </p:nvPr>
        </p:nvSpPr>
        <p:spPr/>
        <p:txBody>
          <a:bodyPr/>
          <a:lstStyle/>
          <a:p>
            <a:r>
              <a:rPr lang="en-US" smtClean="0">
                <a:cs typeface="Times New Roman"/>
              </a:rPr>
              <a:t>Adetunji-MS Thesis-Defense</a:t>
            </a:r>
            <a:endParaRPr lang="en-US">
              <a:cs typeface="Times New Roman"/>
            </a:endParaRPr>
          </a:p>
        </p:txBody>
      </p:sp>
      <p:sp>
        <p:nvSpPr>
          <p:cNvPr id="6" name="Slide Number Placeholder 5"/>
          <p:cNvSpPr>
            <a:spLocks noGrp="1"/>
          </p:cNvSpPr>
          <p:nvPr>
            <p:ph type="sldNum" sz="quarter" idx="12"/>
          </p:nvPr>
        </p:nvSpPr>
        <p:spPr/>
        <p:txBody>
          <a:bodyPr/>
          <a:lstStyle/>
          <a:p>
            <a:fld id="{E72DE830-7372-4545-AA32-3FAC0685BA95}" type="slidenum">
              <a:rPr lang="en-US" smtClean="0">
                <a:cs typeface="Times New Roman"/>
              </a:rPr>
              <a:t>4</a:t>
            </a:fld>
            <a:endParaRPr lang="en-US">
              <a:cs typeface="Times New Roman"/>
            </a:endParaRPr>
          </a:p>
        </p:txBody>
      </p:sp>
      <p:sp>
        <p:nvSpPr>
          <p:cNvPr id="8" name="TextBox 7"/>
          <p:cNvSpPr txBox="1"/>
          <p:nvPr/>
        </p:nvSpPr>
        <p:spPr>
          <a:xfrm>
            <a:off x="7343563" y="2234754"/>
            <a:ext cx="384527" cy="369332"/>
          </a:xfrm>
          <a:prstGeom prst="rect">
            <a:avLst/>
          </a:prstGeom>
          <a:noFill/>
          <a:effectLst/>
        </p:spPr>
        <p:txBody>
          <a:bodyPr wrap="square" rtlCol="0">
            <a:spAutoFit/>
          </a:bodyPr>
          <a:lstStyle/>
          <a:p>
            <a:r>
              <a:rPr lang="en-US" i="1" dirty="0" smtClean="0">
                <a:latin typeface="Times New Roman"/>
                <a:cs typeface="Times New Roman"/>
              </a:rPr>
              <a:t>n</a:t>
            </a:r>
            <a:r>
              <a:rPr lang="en-US" baseline="-25000" dirty="0">
                <a:latin typeface="Times New Roman"/>
                <a:cs typeface="Times New Roman"/>
              </a:rPr>
              <a:t>3</a:t>
            </a:r>
          </a:p>
        </p:txBody>
      </p:sp>
      <p:sp>
        <p:nvSpPr>
          <p:cNvPr id="10" name="TextBox 9"/>
          <p:cNvSpPr txBox="1"/>
          <p:nvPr/>
        </p:nvSpPr>
        <p:spPr>
          <a:xfrm>
            <a:off x="7262145" y="1219973"/>
            <a:ext cx="539161" cy="369332"/>
          </a:xfrm>
          <a:prstGeom prst="rect">
            <a:avLst/>
          </a:prstGeom>
          <a:noFill/>
          <a:effectLst/>
        </p:spPr>
        <p:txBody>
          <a:bodyPr wrap="square" rtlCol="0">
            <a:spAutoFit/>
          </a:bodyPr>
          <a:lstStyle/>
          <a:p>
            <a:r>
              <a:rPr lang="en-US" i="1" dirty="0" smtClean="0">
                <a:latin typeface="Times New Roman"/>
                <a:cs typeface="Times New Roman"/>
              </a:rPr>
              <a:t>n</a:t>
            </a:r>
            <a:r>
              <a:rPr lang="en-US" baseline="-25000" dirty="0" smtClean="0">
                <a:latin typeface="Times New Roman"/>
                <a:cs typeface="Times New Roman"/>
              </a:rPr>
              <a:t>1</a:t>
            </a:r>
            <a:endParaRPr lang="en-US" baseline="-25000" dirty="0">
              <a:latin typeface="Times New Roman"/>
              <a:cs typeface="Times New Roman"/>
            </a:endParaRPr>
          </a:p>
        </p:txBody>
      </p:sp>
      <p:sp>
        <p:nvSpPr>
          <p:cNvPr id="11" name="TextBox 10"/>
          <p:cNvSpPr txBox="1"/>
          <p:nvPr/>
        </p:nvSpPr>
        <p:spPr>
          <a:xfrm>
            <a:off x="8369449" y="2234754"/>
            <a:ext cx="374254" cy="369332"/>
          </a:xfrm>
          <a:prstGeom prst="rect">
            <a:avLst/>
          </a:prstGeom>
          <a:noFill/>
          <a:effectLst/>
        </p:spPr>
        <p:txBody>
          <a:bodyPr wrap="square" rtlCol="0">
            <a:spAutoFit/>
          </a:bodyPr>
          <a:lstStyle/>
          <a:p>
            <a:r>
              <a:rPr lang="en-US" i="1" dirty="0" smtClean="0">
                <a:latin typeface="Times New Roman"/>
                <a:cs typeface="Times New Roman"/>
              </a:rPr>
              <a:t>n</a:t>
            </a:r>
            <a:r>
              <a:rPr lang="en-US" baseline="-25000" dirty="0" smtClean="0">
                <a:latin typeface="Times New Roman"/>
                <a:cs typeface="Times New Roman"/>
              </a:rPr>
              <a:t>4</a:t>
            </a:r>
            <a:endParaRPr lang="en-US" baseline="-25000" dirty="0">
              <a:latin typeface="Times New Roman"/>
              <a:cs typeface="Times New Roman"/>
            </a:endParaRPr>
          </a:p>
        </p:txBody>
      </p:sp>
      <p:sp>
        <p:nvSpPr>
          <p:cNvPr id="12" name="TextBox 11"/>
          <p:cNvSpPr txBox="1"/>
          <p:nvPr/>
        </p:nvSpPr>
        <p:spPr>
          <a:xfrm>
            <a:off x="7230464" y="3608108"/>
            <a:ext cx="539161" cy="369332"/>
          </a:xfrm>
          <a:prstGeom prst="rect">
            <a:avLst/>
          </a:prstGeom>
          <a:noFill/>
          <a:effectLst/>
        </p:spPr>
        <p:txBody>
          <a:bodyPr wrap="square" rtlCol="0">
            <a:spAutoFit/>
          </a:bodyPr>
          <a:lstStyle/>
          <a:p>
            <a:r>
              <a:rPr lang="en-US" i="1" dirty="0" smtClean="0">
                <a:latin typeface="Times New Roman"/>
                <a:cs typeface="Times New Roman"/>
              </a:rPr>
              <a:t>n</a:t>
            </a:r>
            <a:r>
              <a:rPr lang="en-US" baseline="-25000" dirty="0" smtClean="0">
                <a:latin typeface="Times New Roman"/>
                <a:cs typeface="Times New Roman"/>
              </a:rPr>
              <a:t>5</a:t>
            </a:r>
            <a:endParaRPr lang="en-US" baseline="-25000" dirty="0">
              <a:latin typeface="Times New Roman"/>
              <a:cs typeface="Times New Roman"/>
            </a:endParaRPr>
          </a:p>
        </p:txBody>
      </p:sp>
      <p:sp>
        <p:nvSpPr>
          <p:cNvPr id="13" name="TextBox 12"/>
          <p:cNvSpPr txBox="1"/>
          <p:nvPr/>
        </p:nvSpPr>
        <p:spPr>
          <a:xfrm>
            <a:off x="7236248" y="4104641"/>
            <a:ext cx="1271037" cy="400110"/>
          </a:xfrm>
          <a:prstGeom prst="rect">
            <a:avLst/>
          </a:prstGeom>
          <a:noFill/>
          <a:effectLst/>
        </p:spPr>
        <p:txBody>
          <a:bodyPr wrap="square" rtlCol="0">
            <a:spAutoFit/>
          </a:bodyPr>
          <a:lstStyle/>
          <a:p>
            <a:r>
              <a:rPr lang="en-US" sz="2000" b="1" i="1" dirty="0">
                <a:solidFill>
                  <a:srgbClr val="3A65BC"/>
                </a:solidFill>
                <a:latin typeface="Times New Roman"/>
                <a:ea typeface="+mj-ea"/>
                <a:cs typeface="Times New Roman"/>
              </a:rPr>
              <a:t>MDD</a:t>
            </a:r>
            <a:r>
              <a:rPr lang="en-US" sz="2000" b="1" dirty="0">
                <a:solidFill>
                  <a:srgbClr val="3A65BC"/>
                </a:solidFill>
                <a:latin typeface="Times New Roman"/>
                <a:ea typeface="+mj-ea"/>
                <a:cs typeface="Times New Roman"/>
              </a:rPr>
              <a:t>(</a:t>
            </a:r>
            <a:r>
              <a:rPr lang="en-US" sz="2000" b="1" i="1" dirty="0">
                <a:solidFill>
                  <a:srgbClr val="3A65BC"/>
                </a:solidFill>
                <a:latin typeface="Times New Roman"/>
                <a:ea typeface="+mj-ea"/>
                <a:cs typeface="Times New Roman"/>
              </a:rPr>
              <a:t>c</a:t>
            </a:r>
            <a:r>
              <a:rPr lang="en-US" sz="2000" b="1" baseline="-25000" dirty="0">
                <a:solidFill>
                  <a:srgbClr val="3A65BC"/>
                </a:solidFill>
                <a:latin typeface="Times New Roman"/>
                <a:ea typeface="+mj-ea"/>
                <a:cs typeface="Times New Roman"/>
              </a:rPr>
              <a:t>23</a:t>
            </a:r>
            <a:r>
              <a:rPr lang="en-US" sz="2000" b="1" dirty="0">
                <a:solidFill>
                  <a:srgbClr val="3A65BC"/>
                </a:solidFill>
                <a:latin typeface="Times New Roman"/>
                <a:ea typeface="+mj-ea"/>
                <a:cs typeface="Times New Roman"/>
              </a:rPr>
              <a:t>)</a:t>
            </a:r>
          </a:p>
        </p:txBody>
      </p:sp>
      <p:sp>
        <p:nvSpPr>
          <p:cNvPr id="14" name="Oval 13"/>
          <p:cNvSpPr/>
          <p:nvPr/>
        </p:nvSpPr>
        <p:spPr>
          <a:xfrm>
            <a:off x="7565173" y="1436872"/>
            <a:ext cx="411480" cy="411480"/>
          </a:xfrm>
          <a:prstGeom prst="ellipse">
            <a:avLst/>
          </a:prstGeom>
          <a:solidFill>
            <a:srgbClr val="FFFFFF"/>
          </a:solidFill>
          <a:ln w="9525" cap="flat" cmpd="sng" algn="ctr">
            <a:solidFill>
              <a:srgbClr val="000000"/>
            </a:solidFill>
            <a:prstDash val="solid"/>
          </a:ln>
          <a:effectLst/>
        </p:spPr>
        <p:txBody>
          <a:bodyPr lIns="0" tIns="0" rIns="0" bIns="1371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rgbClr val="000000"/>
                </a:solidFill>
                <a:effectLst/>
                <a:uLnTx/>
                <a:uFillTx/>
                <a:latin typeface="Times New Roman"/>
                <a:ea typeface="+mn-ea"/>
                <a:cs typeface="Times New Roman"/>
              </a:rPr>
              <a:t>x</a:t>
            </a:r>
            <a:r>
              <a:rPr kumimoji="0" lang="en-US" sz="2400" b="0" i="0" u="none" strike="noStrike" kern="0" cap="none" spc="0" normalizeH="0" baseline="-25000" noProof="0" dirty="0">
                <a:ln>
                  <a:noFill/>
                </a:ln>
                <a:solidFill>
                  <a:srgbClr val="000000"/>
                </a:solidFill>
                <a:effectLst/>
                <a:uLnTx/>
                <a:uFillTx/>
                <a:latin typeface="Times New Roman"/>
                <a:ea typeface="+mn-ea"/>
                <a:cs typeface="Times New Roman"/>
              </a:rPr>
              <a:t>2</a:t>
            </a:r>
            <a:endParaRPr kumimoji="0" lang="en-US" sz="2400" b="0" i="0" u="none" strike="noStrike" kern="0" cap="none" spc="0" normalizeH="0" baseline="0" noProof="0" dirty="0">
              <a:ln>
                <a:noFill/>
              </a:ln>
              <a:solidFill>
                <a:srgbClr val="000000"/>
              </a:solidFill>
              <a:effectLst/>
              <a:uLnTx/>
              <a:uFillTx/>
              <a:latin typeface="Times New Roman"/>
              <a:ea typeface="+mn-ea"/>
              <a:cs typeface="Times New Roman"/>
            </a:endParaRPr>
          </a:p>
        </p:txBody>
      </p:sp>
      <p:sp>
        <p:nvSpPr>
          <p:cNvPr id="15" name="Oval 14"/>
          <p:cNvSpPr/>
          <p:nvPr/>
        </p:nvSpPr>
        <p:spPr>
          <a:xfrm>
            <a:off x="8644565" y="2539892"/>
            <a:ext cx="411480" cy="411480"/>
          </a:xfrm>
          <a:prstGeom prst="ellipse">
            <a:avLst/>
          </a:prstGeom>
          <a:solidFill>
            <a:srgbClr val="FFFFFF"/>
          </a:solidFill>
          <a:ln w="9525" cap="flat" cmpd="sng" algn="ctr">
            <a:solidFill>
              <a:srgbClr val="000000"/>
            </a:solidFill>
            <a:prstDash val="solid"/>
          </a:ln>
          <a:effectLst/>
        </p:spPr>
        <p:txBody>
          <a:bodyPr lIns="0" tIns="0" rIns="0" bIns="1371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rgbClr val="000000"/>
                </a:solidFill>
                <a:effectLst/>
                <a:uLnTx/>
                <a:uFillTx/>
                <a:latin typeface="Times New Roman"/>
                <a:ea typeface="+mn-ea"/>
                <a:cs typeface="Times New Roman"/>
              </a:rPr>
              <a:t>x</a:t>
            </a:r>
            <a:r>
              <a:rPr kumimoji="0" lang="en-US" sz="2400" b="0" i="0" u="none" strike="noStrike" kern="0" cap="none" spc="0" normalizeH="0" baseline="-25000" noProof="0" dirty="0">
                <a:ln>
                  <a:noFill/>
                </a:ln>
                <a:solidFill>
                  <a:srgbClr val="000000"/>
                </a:solidFill>
                <a:effectLst/>
                <a:uLnTx/>
                <a:uFillTx/>
                <a:latin typeface="Times New Roman"/>
                <a:ea typeface="+mn-ea"/>
                <a:cs typeface="Times New Roman"/>
              </a:rPr>
              <a:t>3</a:t>
            </a:r>
            <a:endParaRPr kumimoji="0" lang="en-US" sz="2800" b="0" i="0" u="none" strike="noStrike" kern="0" cap="none" spc="0" normalizeH="0" baseline="0" noProof="0" dirty="0" smtClean="0">
              <a:ln>
                <a:noFill/>
              </a:ln>
              <a:solidFill>
                <a:srgbClr val="000000"/>
              </a:solidFill>
              <a:effectLst/>
              <a:uLnTx/>
              <a:uFillTx/>
              <a:latin typeface="Times New Roman"/>
              <a:ea typeface="+mn-ea"/>
              <a:cs typeface="Times New Roman"/>
            </a:endParaRPr>
          </a:p>
        </p:txBody>
      </p:sp>
      <p:sp>
        <p:nvSpPr>
          <p:cNvPr id="16" name="Oval 15"/>
          <p:cNvSpPr/>
          <p:nvPr/>
        </p:nvSpPr>
        <p:spPr>
          <a:xfrm>
            <a:off x="7566334" y="2539892"/>
            <a:ext cx="411480" cy="411480"/>
          </a:xfrm>
          <a:prstGeom prst="ellipse">
            <a:avLst/>
          </a:prstGeom>
          <a:solidFill>
            <a:srgbClr val="FFFFFF"/>
          </a:solidFill>
          <a:ln w="9525" cap="flat" cmpd="sng" algn="ctr">
            <a:solidFill>
              <a:srgbClr val="000000"/>
            </a:solidFill>
            <a:prstDash val="solid"/>
          </a:ln>
          <a:effectLst/>
        </p:spPr>
        <p:txBody>
          <a:bodyPr lIns="0" tIns="0" rIns="0" bIns="1371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rgbClr val="000000"/>
                </a:solidFill>
                <a:effectLst/>
                <a:uLnTx/>
                <a:uFillTx/>
                <a:latin typeface="Times New Roman"/>
                <a:ea typeface="+mn-ea"/>
                <a:cs typeface="Times New Roman"/>
              </a:rPr>
              <a:t>x</a:t>
            </a:r>
            <a:r>
              <a:rPr kumimoji="0" lang="en-US" sz="2400" b="0" i="0" u="none" strike="noStrike" kern="0" cap="none" spc="0" normalizeH="0" baseline="-25000" noProof="0" dirty="0">
                <a:ln>
                  <a:noFill/>
                </a:ln>
                <a:solidFill>
                  <a:srgbClr val="000000"/>
                </a:solidFill>
                <a:effectLst/>
                <a:uLnTx/>
                <a:uFillTx/>
                <a:latin typeface="Times New Roman"/>
                <a:ea typeface="+mn-ea"/>
                <a:cs typeface="Times New Roman"/>
              </a:rPr>
              <a:t>3</a:t>
            </a:r>
            <a:endParaRPr kumimoji="0" lang="en-US" sz="2400" b="0" i="0" u="none" strike="noStrike" kern="0" cap="none" spc="0" normalizeH="0" baseline="0" noProof="0" dirty="0" smtClean="0">
              <a:ln>
                <a:noFill/>
              </a:ln>
              <a:solidFill>
                <a:srgbClr val="000000"/>
              </a:solidFill>
              <a:effectLst/>
              <a:uLnTx/>
              <a:uFillTx/>
              <a:latin typeface="Times New Roman"/>
              <a:ea typeface="+mn-ea"/>
              <a:cs typeface="Times New Roman"/>
            </a:endParaRPr>
          </a:p>
        </p:txBody>
      </p:sp>
      <p:sp>
        <p:nvSpPr>
          <p:cNvPr id="17" name="Oval 16"/>
          <p:cNvSpPr/>
          <p:nvPr/>
        </p:nvSpPr>
        <p:spPr>
          <a:xfrm>
            <a:off x="6703102" y="2539892"/>
            <a:ext cx="411480" cy="411480"/>
          </a:xfrm>
          <a:prstGeom prst="ellipse">
            <a:avLst/>
          </a:prstGeom>
          <a:solidFill>
            <a:srgbClr val="FFFFFF"/>
          </a:solidFill>
          <a:ln w="9525" cap="flat" cmpd="sng" algn="ctr">
            <a:solidFill>
              <a:srgbClr val="000000"/>
            </a:solidFill>
            <a:prstDash val="solid"/>
          </a:ln>
          <a:effectLst/>
        </p:spPr>
        <p:txBody>
          <a:bodyPr lIns="0" tIns="0" rIns="0" bIns="1371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rgbClr val="000000"/>
                </a:solidFill>
                <a:effectLst/>
                <a:uLnTx/>
                <a:uFillTx/>
                <a:latin typeface="Times New Roman"/>
                <a:ea typeface="+mn-ea"/>
                <a:cs typeface="Times New Roman"/>
              </a:rPr>
              <a:t>x</a:t>
            </a:r>
            <a:r>
              <a:rPr kumimoji="0" lang="en-US" sz="2400" b="0" i="0" u="none" strike="noStrike" kern="0" cap="none" spc="0" normalizeH="0" baseline="-25000" noProof="0" dirty="0">
                <a:ln>
                  <a:noFill/>
                </a:ln>
                <a:solidFill>
                  <a:srgbClr val="000000"/>
                </a:solidFill>
                <a:effectLst/>
                <a:uLnTx/>
                <a:uFillTx/>
                <a:latin typeface="Times New Roman"/>
                <a:ea typeface="+mn-ea"/>
                <a:cs typeface="Times New Roman"/>
              </a:rPr>
              <a:t>3</a:t>
            </a:r>
            <a:endParaRPr kumimoji="0" lang="en-US" sz="2400" b="0" i="0" u="none" strike="noStrike" kern="0" cap="none" spc="0" normalizeH="0" baseline="0" noProof="0" dirty="0">
              <a:ln>
                <a:noFill/>
              </a:ln>
              <a:solidFill>
                <a:srgbClr val="000000"/>
              </a:solidFill>
              <a:effectLst/>
              <a:uLnTx/>
              <a:uFillTx/>
              <a:latin typeface="Times New Roman"/>
              <a:ea typeface="+mn-ea"/>
              <a:cs typeface="Times New Roman"/>
            </a:endParaRPr>
          </a:p>
        </p:txBody>
      </p:sp>
      <p:sp>
        <p:nvSpPr>
          <p:cNvPr id="18" name="Rectangle 17"/>
          <p:cNvSpPr/>
          <p:nvPr/>
        </p:nvSpPr>
        <p:spPr>
          <a:xfrm>
            <a:off x="7558582" y="3701560"/>
            <a:ext cx="516956" cy="347398"/>
          </a:xfrm>
          <a:prstGeom prst="rect">
            <a:avLst/>
          </a:prstGeom>
          <a:solidFill>
            <a:srgbClr val="FFFFFF"/>
          </a:solidFill>
          <a:ln w="9525" cap="flat" cmpd="sng" algn="ctr">
            <a:solidFill>
              <a:srgbClr val="000000"/>
            </a:solidFill>
            <a:prstDash val="solid"/>
          </a:ln>
          <a:effectLst/>
        </p:spPr>
        <p:txBody>
          <a:bodyPr lIns="0" tIns="0" rIns="0" bIns="1371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000000"/>
                </a:solidFill>
                <a:effectLst/>
                <a:uLnTx/>
                <a:uFillTx/>
                <a:latin typeface="Times New Roman"/>
                <a:ea typeface="+mn-ea"/>
                <a:cs typeface="Times New Roman"/>
              </a:rPr>
              <a:t>tt</a:t>
            </a:r>
            <a:endParaRPr kumimoji="0" lang="en-US" sz="2800" b="0" i="1" u="none" strike="noStrike" kern="0" cap="none" spc="0" normalizeH="0" baseline="0" noProof="0" dirty="0">
              <a:ln>
                <a:noFill/>
              </a:ln>
              <a:solidFill>
                <a:srgbClr val="000000"/>
              </a:solidFill>
              <a:effectLst/>
              <a:uLnTx/>
              <a:uFillTx/>
              <a:latin typeface="Times New Roman"/>
              <a:ea typeface="+mn-ea"/>
              <a:cs typeface="Times New Roman"/>
            </a:endParaRPr>
          </a:p>
        </p:txBody>
      </p:sp>
      <p:cxnSp>
        <p:nvCxnSpPr>
          <p:cNvPr id="19" name="Straight Connector 18"/>
          <p:cNvCxnSpPr>
            <a:stCxn id="17" idx="0"/>
            <a:endCxn id="14" idx="2"/>
          </p:cNvCxnSpPr>
          <p:nvPr/>
        </p:nvCxnSpPr>
        <p:spPr>
          <a:xfrm flipV="1">
            <a:off x="6908842" y="1642612"/>
            <a:ext cx="656331" cy="897280"/>
          </a:xfrm>
          <a:prstGeom prst="line">
            <a:avLst/>
          </a:prstGeom>
          <a:noFill/>
          <a:ln w="12700" cap="flat" cmpd="sng" algn="ctr">
            <a:solidFill>
              <a:srgbClr val="000000"/>
            </a:solidFill>
            <a:prstDash val="solid"/>
          </a:ln>
          <a:effectLst/>
        </p:spPr>
      </p:cxnSp>
      <p:cxnSp>
        <p:nvCxnSpPr>
          <p:cNvPr id="20" name="Straight Connector 19"/>
          <p:cNvCxnSpPr>
            <a:stCxn id="17" idx="4"/>
            <a:endCxn id="18" idx="1"/>
          </p:cNvCxnSpPr>
          <p:nvPr/>
        </p:nvCxnSpPr>
        <p:spPr>
          <a:xfrm>
            <a:off x="6908842" y="2951372"/>
            <a:ext cx="649740" cy="923887"/>
          </a:xfrm>
          <a:prstGeom prst="line">
            <a:avLst/>
          </a:prstGeom>
          <a:noFill/>
          <a:ln w="12700" cap="flat" cmpd="sng" algn="ctr">
            <a:solidFill>
              <a:srgbClr val="000000"/>
            </a:solidFill>
            <a:prstDash val="solid"/>
          </a:ln>
          <a:effectLst/>
        </p:spPr>
      </p:cxnSp>
      <p:cxnSp>
        <p:nvCxnSpPr>
          <p:cNvPr id="21" name="Straight Connector 20"/>
          <p:cNvCxnSpPr>
            <a:stCxn id="18" idx="3"/>
            <a:endCxn id="15" idx="4"/>
          </p:cNvCxnSpPr>
          <p:nvPr/>
        </p:nvCxnSpPr>
        <p:spPr>
          <a:xfrm flipV="1">
            <a:off x="8075538" y="2951372"/>
            <a:ext cx="774767" cy="923887"/>
          </a:xfrm>
          <a:prstGeom prst="line">
            <a:avLst/>
          </a:prstGeom>
          <a:noFill/>
          <a:ln w="12700" cap="flat" cmpd="sng" algn="ctr">
            <a:solidFill>
              <a:srgbClr val="000000"/>
            </a:solidFill>
            <a:prstDash val="solid"/>
          </a:ln>
          <a:effectLst/>
        </p:spPr>
      </p:cxnSp>
      <p:cxnSp>
        <p:nvCxnSpPr>
          <p:cNvPr id="22" name="Straight Connector 21"/>
          <p:cNvCxnSpPr>
            <a:stCxn id="16" idx="0"/>
            <a:endCxn id="14" idx="4"/>
          </p:cNvCxnSpPr>
          <p:nvPr/>
        </p:nvCxnSpPr>
        <p:spPr>
          <a:xfrm flipH="1" flipV="1">
            <a:off x="7770913" y="1848352"/>
            <a:ext cx="1161" cy="691540"/>
          </a:xfrm>
          <a:prstGeom prst="line">
            <a:avLst/>
          </a:prstGeom>
          <a:noFill/>
          <a:ln w="12700" cap="flat" cmpd="sng" algn="ctr">
            <a:solidFill>
              <a:srgbClr val="000000"/>
            </a:solidFill>
            <a:prstDash val="solid"/>
          </a:ln>
          <a:effectLst/>
        </p:spPr>
      </p:cxnSp>
      <p:cxnSp>
        <p:nvCxnSpPr>
          <p:cNvPr id="23" name="Straight Connector 22"/>
          <p:cNvCxnSpPr>
            <a:stCxn id="15" idx="0"/>
            <a:endCxn id="14" idx="6"/>
          </p:cNvCxnSpPr>
          <p:nvPr/>
        </p:nvCxnSpPr>
        <p:spPr>
          <a:xfrm flipH="1" flipV="1">
            <a:off x="7976653" y="1642612"/>
            <a:ext cx="873652" cy="897280"/>
          </a:xfrm>
          <a:prstGeom prst="line">
            <a:avLst/>
          </a:prstGeom>
          <a:noFill/>
          <a:ln w="12700" cap="flat" cmpd="sng" algn="ctr">
            <a:solidFill>
              <a:srgbClr val="000000"/>
            </a:solidFill>
            <a:prstDash val="solid"/>
          </a:ln>
          <a:effectLst/>
        </p:spPr>
      </p:cxnSp>
      <p:sp>
        <p:nvSpPr>
          <p:cNvPr id="24" name="TextBox 23"/>
          <p:cNvSpPr txBox="1"/>
          <p:nvPr/>
        </p:nvSpPr>
        <p:spPr>
          <a:xfrm>
            <a:off x="7920613" y="2897767"/>
            <a:ext cx="325086" cy="369332"/>
          </a:xfrm>
          <a:prstGeom prst="rect">
            <a:avLst/>
          </a:prstGeom>
          <a:noFill/>
          <a:effectLst/>
        </p:spPr>
        <p:txBody>
          <a:bodyPr wrap="square" rtlCol="0">
            <a:spAutoFit/>
          </a:bodyPr>
          <a:lstStyle/>
          <a:p>
            <a:r>
              <a:rPr lang="en-US" dirty="0" smtClean="0">
                <a:latin typeface="Times New Roman"/>
                <a:cs typeface="Times New Roman"/>
              </a:rPr>
              <a:t>2</a:t>
            </a:r>
            <a:endParaRPr lang="en-US" dirty="0">
              <a:latin typeface="Times New Roman"/>
              <a:cs typeface="Times New Roman"/>
            </a:endParaRPr>
          </a:p>
        </p:txBody>
      </p:sp>
      <p:sp>
        <p:nvSpPr>
          <p:cNvPr id="25" name="TextBox 24"/>
          <p:cNvSpPr txBox="1"/>
          <p:nvPr/>
        </p:nvSpPr>
        <p:spPr>
          <a:xfrm>
            <a:off x="6905148" y="1918495"/>
            <a:ext cx="325086" cy="369332"/>
          </a:xfrm>
          <a:prstGeom prst="rect">
            <a:avLst/>
          </a:prstGeom>
          <a:noFill/>
          <a:effectLst/>
        </p:spPr>
        <p:txBody>
          <a:bodyPr wrap="square" rtlCol="0">
            <a:spAutoFit/>
          </a:bodyPr>
          <a:lstStyle/>
          <a:p>
            <a:r>
              <a:rPr lang="en-US" dirty="0" smtClean="0">
                <a:latin typeface="Times New Roman"/>
                <a:cs typeface="Times New Roman"/>
              </a:rPr>
              <a:t>2</a:t>
            </a:r>
            <a:endParaRPr lang="en-US" dirty="0">
              <a:latin typeface="Times New Roman"/>
              <a:cs typeface="Times New Roman"/>
            </a:endParaRPr>
          </a:p>
        </p:txBody>
      </p:sp>
      <p:sp>
        <p:nvSpPr>
          <p:cNvPr id="26" name="TextBox 25"/>
          <p:cNvSpPr txBox="1"/>
          <p:nvPr/>
        </p:nvSpPr>
        <p:spPr>
          <a:xfrm>
            <a:off x="8270311" y="2897767"/>
            <a:ext cx="325086" cy="369332"/>
          </a:xfrm>
          <a:prstGeom prst="rect">
            <a:avLst/>
          </a:prstGeom>
          <a:noFill/>
          <a:effectLst/>
        </p:spPr>
        <p:txBody>
          <a:bodyPr wrap="square" rtlCol="0">
            <a:spAutoFit/>
          </a:bodyPr>
          <a:lstStyle/>
          <a:p>
            <a:r>
              <a:rPr lang="en-US" dirty="0" smtClean="0">
                <a:latin typeface="Times New Roman"/>
                <a:cs typeface="Times New Roman"/>
              </a:rPr>
              <a:t>1</a:t>
            </a:r>
            <a:endParaRPr lang="en-US" dirty="0">
              <a:latin typeface="Times New Roman"/>
              <a:cs typeface="Times New Roman"/>
            </a:endParaRPr>
          </a:p>
        </p:txBody>
      </p:sp>
      <p:sp>
        <p:nvSpPr>
          <p:cNvPr id="27" name="TextBox 26"/>
          <p:cNvSpPr txBox="1"/>
          <p:nvPr/>
        </p:nvSpPr>
        <p:spPr>
          <a:xfrm>
            <a:off x="7383348" y="2919859"/>
            <a:ext cx="325086" cy="369332"/>
          </a:xfrm>
          <a:prstGeom prst="rect">
            <a:avLst/>
          </a:prstGeom>
          <a:noFill/>
          <a:effectLst/>
        </p:spPr>
        <p:txBody>
          <a:bodyPr wrap="square" rtlCol="0">
            <a:spAutoFit/>
          </a:bodyPr>
          <a:lstStyle/>
          <a:p>
            <a:r>
              <a:rPr lang="en-US" dirty="0">
                <a:latin typeface="Times New Roman"/>
                <a:cs typeface="Times New Roman"/>
              </a:rPr>
              <a:t>1</a:t>
            </a:r>
          </a:p>
        </p:txBody>
      </p:sp>
      <p:sp>
        <p:nvSpPr>
          <p:cNvPr id="28" name="TextBox 27"/>
          <p:cNvSpPr txBox="1"/>
          <p:nvPr/>
        </p:nvSpPr>
        <p:spPr>
          <a:xfrm>
            <a:off x="6841332" y="3119862"/>
            <a:ext cx="325086" cy="369332"/>
          </a:xfrm>
          <a:prstGeom prst="rect">
            <a:avLst/>
          </a:prstGeom>
          <a:noFill/>
          <a:effectLst/>
        </p:spPr>
        <p:txBody>
          <a:bodyPr wrap="square" rtlCol="0">
            <a:spAutoFit/>
          </a:bodyPr>
          <a:lstStyle/>
          <a:p>
            <a:r>
              <a:rPr lang="en-US" dirty="0">
                <a:latin typeface="Times New Roman"/>
                <a:cs typeface="Times New Roman"/>
              </a:rPr>
              <a:t>1</a:t>
            </a:r>
          </a:p>
        </p:txBody>
      </p:sp>
      <p:sp>
        <p:nvSpPr>
          <p:cNvPr id="29" name="TextBox 28"/>
          <p:cNvSpPr txBox="1"/>
          <p:nvPr/>
        </p:nvSpPr>
        <p:spPr>
          <a:xfrm>
            <a:off x="8482022" y="1865913"/>
            <a:ext cx="325086" cy="369332"/>
          </a:xfrm>
          <a:prstGeom prst="rect">
            <a:avLst/>
          </a:prstGeom>
          <a:noFill/>
          <a:effectLst/>
        </p:spPr>
        <p:txBody>
          <a:bodyPr wrap="square" rtlCol="0">
            <a:spAutoFit/>
          </a:bodyPr>
          <a:lstStyle/>
          <a:p>
            <a:r>
              <a:rPr lang="en-US" dirty="0">
                <a:latin typeface="Times New Roman"/>
                <a:cs typeface="Times New Roman"/>
              </a:rPr>
              <a:t>4</a:t>
            </a:r>
          </a:p>
        </p:txBody>
      </p:sp>
      <p:sp>
        <p:nvSpPr>
          <p:cNvPr id="30" name="TextBox 29"/>
          <p:cNvSpPr txBox="1"/>
          <p:nvPr/>
        </p:nvSpPr>
        <p:spPr>
          <a:xfrm>
            <a:off x="8571573" y="3222892"/>
            <a:ext cx="325086" cy="369332"/>
          </a:xfrm>
          <a:prstGeom prst="rect">
            <a:avLst/>
          </a:prstGeom>
          <a:noFill/>
          <a:effectLst/>
        </p:spPr>
        <p:txBody>
          <a:bodyPr wrap="square" rtlCol="0">
            <a:spAutoFit/>
          </a:bodyPr>
          <a:lstStyle/>
          <a:p>
            <a:r>
              <a:rPr lang="en-US" dirty="0" smtClean="0">
                <a:latin typeface="Times New Roman"/>
                <a:cs typeface="Times New Roman"/>
              </a:rPr>
              <a:t>3</a:t>
            </a:r>
            <a:endParaRPr lang="en-US" dirty="0">
              <a:latin typeface="Times New Roman"/>
              <a:cs typeface="Times New Roman"/>
            </a:endParaRPr>
          </a:p>
        </p:txBody>
      </p:sp>
      <p:sp>
        <p:nvSpPr>
          <p:cNvPr id="31" name="TextBox 30"/>
          <p:cNvSpPr txBox="1"/>
          <p:nvPr/>
        </p:nvSpPr>
        <p:spPr>
          <a:xfrm>
            <a:off x="7558582" y="1946832"/>
            <a:ext cx="325086" cy="369332"/>
          </a:xfrm>
          <a:prstGeom prst="rect">
            <a:avLst/>
          </a:prstGeom>
          <a:noFill/>
          <a:effectLst/>
        </p:spPr>
        <p:txBody>
          <a:bodyPr wrap="square" rtlCol="0">
            <a:spAutoFit/>
          </a:bodyPr>
          <a:lstStyle/>
          <a:p>
            <a:r>
              <a:rPr lang="en-US" dirty="0">
                <a:latin typeface="Times New Roman"/>
                <a:cs typeface="Times New Roman"/>
              </a:rPr>
              <a:t>3</a:t>
            </a:r>
          </a:p>
        </p:txBody>
      </p:sp>
      <p:sp>
        <p:nvSpPr>
          <p:cNvPr id="32" name="TextBox 31"/>
          <p:cNvSpPr txBox="1"/>
          <p:nvPr/>
        </p:nvSpPr>
        <p:spPr>
          <a:xfrm>
            <a:off x="8268977" y="3413637"/>
            <a:ext cx="325086" cy="369332"/>
          </a:xfrm>
          <a:prstGeom prst="rect">
            <a:avLst/>
          </a:prstGeom>
          <a:noFill/>
          <a:effectLst/>
        </p:spPr>
        <p:txBody>
          <a:bodyPr wrap="square" rtlCol="0">
            <a:spAutoFit/>
          </a:bodyPr>
          <a:lstStyle/>
          <a:p>
            <a:r>
              <a:rPr lang="en-US" dirty="0" smtClean="0">
                <a:latin typeface="Times New Roman"/>
                <a:cs typeface="Times New Roman"/>
              </a:rPr>
              <a:t>2</a:t>
            </a:r>
            <a:endParaRPr lang="en-US" dirty="0">
              <a:latin typeface="Times New Roman"/>
              <a:cs typeface="Times New Roman"/>
            </a:endParaRPr>
          </a:p>
        </p:txBody>
      </p:sp>
      <p:sp>
        <p:nvSpPr>
          <p:cNvPr id="33" name="TextBox 32"/>
          <p:cNvSpPr txBox="1"/>
          <p:nvPr/>
        </p:nvSpPr>
        <p:spPr>
          <a:xfrm>
            <a:off x="6471677" y="2234754"/>
            <a:ext cx="394078" cy="369332"/>
          </a:xfrm>
          <a:prstGeom prst="rect">
            <a:avLst/>
          </a:prstGeom>
          <a:noFill/>
          <a:effectLst/>
        </p:spPr>
        <p:txBody>
          <a:bodyPr wrap="square" rtlCol="0">
            <a:spAutoFit/>
          </a:bodyPr>
          <a:lstStyle/>
          <a:p>
            <a:r>
              <a:rPr lang="en-US" i="1" dirty="0" smtClean="0">
                <a:latin typeface="Times New Roman"/>
                <a:cs typeface="Times New Roman"/>
              </a:rPr>
              <a:t>n</a:t>
            </a:r>
            <a:r>
              <a:rPr lang="en-US" baseline="-25000" dirty="0" smtClean="0">
                <a:latin typeface="Times New Roman"/>
                <a:cs typeface="Times New Roman"/>
              </a:rPr>
              <a:t>2</a:t>
            </a:r>
            <a:endParaRPr lang="en-US" baseline="-25000" dirty="0">
              <a:latin typeface="Times New Roman"/>
              <a:cs typeface="Times New Roman"/>
            </a:endParaRPr>
          </a:p>
        </p:txBody>
      </p:sp>
      <p:sp>
        <p:nvSpPr>
          <p:cNvPr id="35" name="Arc 34"/>
          <p:cNvSpPr/>
          <p:nvPr/>
        </p:nvSpPr>
        <p:spPr>
          <a:xfrm flipH="1">
            <a:off x="7586640" y="2802872"/>
            <a:ext cx="268487" cy="1363118"/>
          </a:xfrm>
          <a:prstGeom prst="arc">
            <a:avLst>
              <a:gd name="adj1" fmla="val 16578893"/>
              <a:gd name="adj2" fmla="val 3550955"/>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6" name="Arc 35"/>
          <p:cNvSpPr/>
          <p:nvPr/>
        </p:nvSpPr>
        <p:spPr>
          <a:xfrm>
            <a:off x="7722088" y="2826268"/>
            <a:ext cx="268487" cy="1363118"/>
          </a:xfrm>
          <a:prstGeom prst="arc">
            <a:avLst>
              <a:gd name="adj1" fmla="val 16512715"/>
              <a:gd name="adj2" fmla="val 3457530"/>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7" name="Arc 36"/>
          <p:cNvSpPr/>
          <p:nvPr/>
        </p:nvSpPr>
        <p:spPr>
          <a:xfrm rot="13452474">
            <a:off x="8491296" y="2464991"/>
            <a:ext cx="205534" cy="1463323"/>
          </a:xfrm>
          <a:prstGeom prst="arc">
            <a:avLst>
              <a:gd name="adj1" fmla="val 16200000"/>
              <a:gd name="adj2" fmla="val 4361208"/>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2" name="TextBox 41"/>
          <p:cNvSpPr txBox="1"/>
          <p:nvPr/>
        </p:nvSpPr>
        <p:spPr>
          <a:xfrm>
            <a:off x="5436560" y="4130368"/>
            <a:ext cx="1331670" cy="400110"/>
          </a:xfrm>
          <a:prstGeom prst="rect">
            <a:avLst/>
          </a:prstGeom>
          <a:noFill/>
          <a:effectLst/>
        </p:spPr>
        <p:txBody>
          <a:bodyPr wrap="square" rtlCol="0">
            <a:spAutoFit/>
          </a:bodyPr>
          <a:lstStyle/>
          <a:p>
            <a:r>
              <a:rPr lang="en-US" sz="2000" b="1" i="1" dirty="0" smtClean="0">
                <a:solidFill>
                  <a:srgbClr val="3A65BC"/>
                </a:solidFill>
                <a:latin typeface="Times New Roman"/>
                <a:ea typeface="+mj-ea"/>
                <a:cs typeface="Times New Roman"/>
              </a:rPr>
              <a:t>table</a:t>
            </a:r>
            <a:r>
              <a:rPr lang="en-US" sz="2000" b="1" dirty="0">
                <a:solidFill>
                  <a:srgbClr val="3A65BC"/>
                </a:solidFill>
                <a:latin typeface="Times New Roman"/>
                <a:ea typeface="+mj-ea"/>
                <a:cs typeface="Times New Roman"/>
              </a:rPr>
              <a:t>(</a:t>
            </a:r>
            <a:r>
              <a:rPr lang="en-US" sz="2000" b="1" i="1" dirty="0">
                <a:solidFill>
                  <a:srgbClr val="3A65BC"/>
                </a:solidFill>
                <a:latin typeface="Times New Roman"/>
                <a:ea typeface="+mj-ea"/>
                <a:cs typeface="Times New Roman"/>
              </a:rPr>
              <a:t>c</a:t>
            </a:r>
            <a:r>
              <a:rPr lang="en-US" sz="2000" b="1" i="1" baseline="-25000" dirty="0">
                <a:solidFill>
                  <a:srgbClr val="3A65BC"/>
                </a:solidFill>
                <a:latin typeface="Times New Roman"/>
                <a:ea typeface="+mj-ea"/>
                <a:cs typeface="Times New Roman"/>
              </a:rPr>
              <a:t>23</a:t>
            </a:r>
            <a:r>
              <a:rPr lang="en-US" sz="2000" b="1" dirty="0">
                <a:solidFill>
                  <a:srgbClr val="3A65BC"/>
                </a:solidFill>
                <a:latin typeface="Times New Roman"/>
                <a:ea typeface="+mj-ea"/>
                <a:cs typeface="Times New Roman"/>
              </a:rPr>
              <a:t>)</a:t>
            </a:r>
          </a:p>
        </p:txBody>
      </p:sp>
      <p:graphicFrame>
        <p:nvGraphicFramePr>
          <p:cNvPr id="43" name="Table 42"/>
          <p:cNvGraphicFramePr>
            <a:graphicFrameLocks noGrp="1"/>
          </p:cNvGraphicFramePr>
          <p:nvPr>
            <p:extLst>
              <p:ext uri="{D42A27DB-BD31-4B8C-83A1-F6EECF244321}">
                <p14:modId xmlns:p14="http://schemas.microsoft.com/office/powerpoint/2010/main" val="113536926"/>
              </p:ext>
            </p:extLst>
          </p:nvPr>
        </p:nvGraphicFramePr>
        <p:xfrm>
          <a:off x="5478659" y="1436384"/>
          <a:ext cx="838339" cy="2579232"/>
        </p:xfrm>
        <a:graphic>
          <a:graphicData uri="http://schemas.openxmlformats.org/drawingml/2006/table">
            <a:tbl>
              <a:tblPr firstRow="1" bandRow="1">
                <a:tableStyleId>{5C22544A-7EE6-4342-B048-85BDC9FD1C3A}</a:tableStyleId>
              </a:tblPr>
              <a:tblGrid>
                <a:gridCol w="249235"/>
                <a:gridCol w="294552"/>
                <a:gridCol w="294552"/>
              </a:tblGrid>
              <a:tr h="389039">
                <a:tc>
                  <a:txBody>
                    <a:bodyPr/>
                    <a:lstStyle/>
                    <a:p>
                      <a:pPr algn="r"/>
                      <a:endParaRPr lang="en-US" sz="2400" b="0" i="0" dirty="0">
                        <a:solidFill>
                          <a:srgbClr val="000000"/>
                        </a:solidFill>
                        <a:latin typeface="Times New Roman"/>
                        <a:cs typeface="Times New Roman"/>
                      </a:endParaRPr>
                    </a:p>
                  </a:txBody>
                  <a:tcPr marL="0" marR="0" marT="0" marB="91440">
                    <a:lnR w="12700" cap="flat" cmpd="sng" algn="ctr">
                      <a:noFill/>
                      <a:prstDash val="solid"/>
                      <a:round/>
                      <a:headEnd type="none" w="med" len="med"/>
                      <a:tailEnd type="none" w="med" len="med"/>
                    </a:lnR>
                    <a:noFill/>
                  </a:tcPr>
                </a:tc>
                <a:tc>
                  <a:txBody>
                    <a:bodyPr/>
                    <a:lstStyle/>
                    <a:p>
                      <a:pPr algn="ctr"/>
                      <a:r>
                        <a:rPr lang="en-US" sz="2400" b="0" i="1" dirty="0" smtClean="0">
                          <a:solidFill>
                            <a:srgbClr val="000000"/>
                          </a:solidFill>
                          <a:latin typeface="Times New Roman"/>
                          <a:cs typeface="Times New Roman"/>
                        </a:rPr>
                        <a:t>x</a:t>
                      </a:r>
                      <a:r>
                        <a:rPr lang="en-US" sz="2400" b="0" i="0" baseline="-25000" dirty="0" smtClean="0">
                          <a:solidFill>
                            <a:srgbClr val="000000"/>
                          </a:solidFill>
                          <a:latin typeface="Times New Roman"/>
                          <a:cs typeface="Times New Roman"/>
                        </a:rPr>
                        <a:t>2</a:t>
                      </a:r>
                      <a:endParaRPr lang="en-US" sz="2400" b="0" i="1" dirty="0">
                        <a:solidFill>
                          <a:srgbClr val="000000"/>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b="0" i="1" dirty="0" smtClean="0">
                          <a:solidFill>
                            <a:srgbClr val="000000"/>
                          </a:solidFill>
                          <a:latin typeface="Times New Roman"/>
                          <a:cs typeface="Times New Roman"/>
                        </a:rPr>
                        <a:t>x</a:t>
                      </a:r>
                      <a:r>
                        <a:rPr lang="en-US" sz="2400" b="0" i="1" baseline="-25000" dirty="0" smtClean="0">
                          <a:solidFill>
                            <a:srgbClr val="000000"/>
                          </a:solidFill>
                          <a:latin typeface="Times New Roman"/>
                          <a:cs typeface="Times New Roman"/>
                        </a:rPr>
                        <a:t>3</a:t>
                      </a:r>
                      <a:endParaRPr lang="en-US" sz="2400" b="0" i="1" dirty="0">
                        <a:solidFill>
                          <a:srgbClr val="000000"/>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53672">
                <a:tc>
                  <a:txBody>
                    <a:bodyPr/>
                    <a:lstStyle/>
                    <a:p>
                      <a:pPr algn="ctr"/>
                      <a:r>
                        <a:rPr lang="en-US" sz="1800" b="0" i="0" dirty="0" smtClean="0">
                          <a:solidFill>
                            <a:srgbClr val="000000"/>
                          </a:solidFill>
                          <a:latin typeface="Times New Roman"/>
                          <a:cs typeface="Times New Roman"/>
                        </a:rPr>
                        <a:t>0</a:t>
                      </a:r>
                      <a:endParaRPr lang="en-US" sz="18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800" b="0" i="0" dirty="0" smtClean="0">
                          <a:solidFill>
                            <a:srgbClr val="000000"/>
                          </a:solidFill>
                          <a:latin typeface="Times New Roman"/>
                          <a:cs typeface="Times New Roman"/>
                        </a:rPr>
                        <a:t>2</a:t>
                      </a:r>
                      <a:endParaRPr lang="en-US" sz="18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b="0" i="0" dirty="0" smtClean="0">
                          <a:solidFill>
                            <a:srgbClr val="000000"/>
                          </a:solidFill>
                          <a:latin typeface="Times New Roman"/>
                          <a:cs typeface="Times New Roman"/>
                        </a:rPr>
                        <a:t>1</a:t>
                      </a:r>
                      <a:endParaRPr lang="en-US" sz="18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53672">
                <a:tc>
                  <a:txBody>
                    <a:bodyPr/>
                    <a:lstStyle/>
                    <a:p>
                      <a:pPr algn="ctr"/>
                      <a:r>
                        <a:rPr lang="en-US" sz="1800" b="0" i="0" dirty="0" smtClean="0">
                          <a:solidFill>
                            <a:srgbClr val="000000"/>
                          </a:solidFill>
                          <a:latin typeface="Times New Roman"/>
                          <a:cs typeface="Times New Roman"/>
                        </a:rPr>
                        <a:t>1</a:t>
                      </a:r>
                      <a:endParaRPr lang="en-US" sz="18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800" b="0" i="0" dirty="0" smtClean="0">
                          <a:solidFill>
                            <a:srgbClr val="000000"/>
                          </a:solidFill>
                          <a:latin typeface="Times New Roman"/>
                          <a:cs typeface="Times New Roman"/>
                        </a:rPr>
                        <a:t>3</a:t>
                      </a:r>
                      <a:endParaRPr lang="en-US" sz="18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b="0" i="0" dirty="0" smtClean="0">
                          <a:solidFill>
                            <a:srgbClr val="000000"/>
                          </a:solidFill>
                          <a:latin typeface="Times New Roman"/>
                          <a:cs typeface="Times New Roman"/>
                        </a:rPr>
                        <a:t>1</a:t>
                      </a:r>
                      <a:endParaRPr lang="en-US" sz="18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53672">
                <a:tc>
                  <a:txBody>
                    <a:bodyPr/>
                    <a:lstStyle/>
                    <a:p>
                      <a:pPr algn="ctr"/>
                      <a:r>
                        <a:rPr lang="en-US" sz="1800" b="0" i="0" dirty="0" smtClean="0">
                          <a:solidFill>
                            <a:srgbClr val="000000"/>
                          </a:solidFill>
                          <a:latin typeface="Times New Roman"/>
                          <a:cs typeface="Times New Roman"/>
                        </a:rPr>
                        <a:t>2</a:t>
                      </a:r>
                      <a:endParaRPr lang="en-US" sz="18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800" b="0" i="0" dirty="0" smtClean="0">
                          <a:solidFill>
                            <a:srgbClr val="000000"/>
                          </a:solidFill>
                          <a:latin typeface="Times New Roman"/>
                          <a:cs typeface="Times New Roman"/>
                        </a:rPr>
                        <a:t>3</a:t>
                      </a:r>
                      <a:endParaRPr lang="en-US" sz="18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b="0" i="0" dirty="0" smtClean="0">
                          <a:solidFill>
                            <a:srgbClr val="000000"/>
                          </a:solidFill>
                          <a:latin typeface="Times New Roman"/>
                          <a:cs typeface="Times New Roman"/>
                        </a:rPr>
                        <a:t>2</a:t>
                      </a:r>
                      <a:endParaRPr lang="en-US" sz="18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53672">
                <a:tc>
                  <a:txBody>
                    <a:bodyPr/>
                    <a:lstStyle/>
                    <a:p>
                      <a:pPr algn="ctr"/>
                      <a:r>
                        <a:rPr lang="en-US" sz="1800" b="0" i="0" dirty="0" smtClean="0">
                          <a:solidFill>
                            <a:srgbClr val="000000"/>
                          </a:solidFill>
                          <a:latin typeface="Times New Roman"/>
                          <a:cs typeface="Times New Roman"/>
                        </a:rPr>
                        <a:t>3</a:t>
                      </a:r>
                      <a:endParaRPr lang="en-US" sz="18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800" b="0" i="0" dirty="0" smtClean="0">
                          <a:solidFill>
                            <a:srgbClr val="000000"/>
                          </a:solidFill>
                          <a:latin typeface="Times New Roman"/>
                          <a:cs typeface="Times New Roman"/>
                        </a:rPr>
                        <a:t>4</a:t>
                      </a:r>
                      <a:endParaRPr lang="en-US" sz="18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b="0" i="0" dirty="0" smtClean="0">
                          <a:solidFill>
                            <a:srgbClr val="000000"/>
                          </a:solidFill>
                          <a:latin typeface="Times New Roman"/>
                          <a:cs typeface="Times New Roman"/>
                        </a:rPr>
                        <a:t>1</a:t>
                      </a:r>
                      <a:endParaRPr lang="en-US" sz="18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53672">
                <a:tc>
                  <a:txBody>
                    <a:bodyPr/>
                    <a:lstStyle/>
                    <a:p>
                      <a:pPr algn="ctr"/>
                      <a:r>
                        <a:rPr lang="en-US" sz="1800" b="0" i="0" dirty="0" smtClean="0">
                          <a:solidFill>
                            <a:srgbClr val="000000"/>
                          </a:solidFill>
                          <a:latin typeface="Times New Roman"/>
                          <a:cs typeface="Times New Roman"/>
                        </a:rPr>
                        <a:t>4</a:t>
                      </a:r>
                      <a:endParaRPr lang="en-US" sz="18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800" b="0" i="0" dirty="0" smtClean="0">
                          <a:solidFill>
                            <a:srgbClr val="000000"/>
                          </a:solidFill>
                          <a:latin typeface="Times New Roman"/>
                          <a:cs typeface="Times New Roman"/>
                        </a:rPr>
                        <a:t>4</a:t>
                      </a:r>
                      <a:endParaRPr lang="en-US" sz="18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b="0" i="0" dirty="0" smtClean="0">
                          <a:solidFill>
                            <a:srgbClr val="000000"/>
                          </a:solidFill>
                          <a:latin typeface="Times New Roman"/>
                          <a:cs typeface="Times New Roman"/>
                        </a:rPr>
                        <a:t>2</a:t>
                      </a:r>
                      <a:endParaRPr lang="en-US" sz="18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53672">
                <a:tc>
                  <a:txBody>
                    <a:bodyPr/>
                    <a:lstStyle/>
                    <a:p>
                      <a:pPr algn="ctr"/>
                      <a:r>
                        <a:rPr lang="en-US" sz="1800" b="0" i="0" dirty="0" smtClean="0">
                          <a:solidFill>
                            <a:srgbClr val="000000"/>
                          </a:solidFill>
                          <a:latin typeface="Times New Roman"/>
                          <a:cs typeface="Times New Roman"/>
                        </a:rPr>
                        <a:t>5</a:t>
                      </a:r>
                      <a:endParaRPr lang="en-US" sz="18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800" b="0" i="0" dirty="0" smtClean="0">
                          <a:solidFill>
                            <a:srgbClr val="000000"/>
                          </a:solidFill>
                          <a:latin typeface="Times New Roman"/>
                          <a:cs typeface="Times New Roman"/>
                        </a:rPr>
                        <a:t>4</a:t>
                      </a:r>
                      <a:endParaRPr lang="en-US" sz="18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b="0" i="0" dirty="0" smtClean="0">
                          <a:solidFill>
                            <a:srgbClr val="000000"/>
                          </a:solidFill>
                          <a:latin typeface="Times New Roman"/>
                          <a:cs typeface="Times New Roman"/>
                        </a:rPr>
                        <a:t>3</a:t>
                      </a:r>
                      <a:endParaRPr lang="en-US" sz="18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45" name="Curved Connector 44"/>
          <p:cNvCxnSpPr>
            <a:stCxn id="18" idx="3"/>
            <a:endCxn id="15" idx="5"/>
          </p:cNvCxnSpPr>
          <p:nvPr/>
        </p:nvCxnSpPr>
        <p:spPr>
          <a:xfrm flipV="1">
            <a:off x="8075538" y="2891112"/>
            <a:ext cx="920247" cy="984147"/>
          </a:xfrm>
          <a:prstGeom prst="curvedConnector2">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09072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Times New Roman"/>
              </a:rPr>
              <a:t>Local Consistency</a:t>
            </a:r>
            <a:endParaRPr lang="en-US" dirty="0">
              <a:latin typeface="+mn-lt"/>
              <a:cs typeface="Times New Roman"/>
            </a:endParaRPr>
          </a:p>
        </p:txBody>
      </p:sp>
      <p:sp>
        <p:nvSpPr>
          <p:cNvPr id="3" name="Content Placeholder 2"/>
          <p:cNvSpPr>
            <a:spLocks noGrp="1"/>
          </p:cNvSpPr>
          <p:nvPr>
            <p:ph idx="1"/>
          </p:nvPr>
        </p:nvSpPr>
        <p:spPr>
          <a:xfrm>
            <a:off x="533398" y="1036934"/>
            <a:ext cx="5486402" cy="4525962"/>
          </a:xfrm>
        </p:spPr>
        <p:txBody>
          <a:bodyPr/>
          <a:lstStyle/>
          <a:p>
            <a:r>
              <a:rPr lang="en-US" sz="2400" dirty="0" smtClean="0">
                <a:cs typeface="Times New Roman"/>
              </a:rPr>
              <a:t>Generalized Arc-Consistency (GAC)</a:t>
            </a:r>
          </a:p>
          <a:p>
            <a:pPr lvl="1"/>
            <a:r>
              <a:rPr lang="en-US" sz="2000" b="1" dirty="0">
                <a:solidFill>
                  <a:srgbClr val="3A65BC"/>
                </a:solidFill>
                <a:ea typeface="+mj-ea"/>
                <a:cs typeface="Times New Roman"/>
              </a:rPr>
              <a:t>Property</a:t>
            </a:r>
            <a:r>
              <a:rPr lang="en-US" sz="2000" dirty="0" smtClean="0">
                <a:cs typeface="Times New Roman"/>
              </a:rPr>
              <a:t>: Every value in the domain of a variable appears in some tuple in the constraint</a:t>
            </a:r>
          </a:p>
          <a:p>
            <a:pPr lvl="1"/>
            <a:r>
              <a:rPr lang="en-US" sz="2000" b="1" dirty="0">
                <a:solidFill>
                  <a:srgbClr val="3A65BC"/>
                </a:solidFill>
                <a:ea typeface="+mj-ea"/>
                <a:cs typeface="Times New Roman"/>
              </a:rPr>
              <a:t>Algorithm</a:t>
            </a:r>
            <a:r>
              <a:rPr lang="en-US" sz="2000" dirty="0" smtClean="0">
                <a:cs typeface="Times New Roman"/>
              </a:rPr>
              <a:t>: Remove values that are not ‘supported’</a:t>
            </a:r>
          </a:p>
          <a:p>
            <a:pPr marL="457200" lvl="1" indent="0">
              <a:buNone/>
            </a:pPr>
            <a:endParaRPr lang="en-US" sz="2000" dirty="0" smtClean="0">
              <a:cs typeface="Times New Roman"/>
            </a:endParaRPr>
          </a:p>
          <a:p>
            <a:r>
              <a:rPr lang="en-US" sz="2400" dirty="0" smtClean="0">
                <a:cs typeface="Times New Roman"/>
              </a:rPr>
              <a:t>Pair-Wise Consistency (PWC)</a:t>
            </a:r>
            <a:endParaRPr lang="en-US" sz="2000" dirty="0">
              <a:cs typeface="Times New Roman"/>
            </a:endParaRPr>
          </a:p>
          <a:p>
            <a:pPr lvl="1"/>
            <a:r>
              <a:rPr lang="en-US" sz="2000" b="1" dirty="0" smtClean="0">
                <a:solidFill>
                  <a:srgbClr val="3A65BC"/>
                </a:solidFill>
                <a:cs typeface="Times New Roman"/>
              </a:rPr>
              <a:t>Property: </a:t>
            </a:r>
            <a:r>
              <a:rPr lang="en-US" sz="2000" dirty="0" smtClean="0">
                <a:cs typeface="Times New Roman"/>
              </a:rPr>
              <a:t>Every tuple in a constraint can be extended to some tuple in every other constraint</a:t>
            </a:r>
          </a:p>
          <a:p>
            <a:pPr lvl="1"/>
            <a:r>
              <a:rPr lang="en-US" sz="2000" b="1" dirty="0">
                <a:solidFill>
                  <a:srgbClr val="3A65BC"/>
                </a:solidFill>
                <a:cs typeface="Times New Roman"/>
              </a:rPr>
              <a:t>Algorithm</a:t>
            </a:r>
            <a:r>
              <a:rPr lang="en-US" sz="2000" dirty="0">
                <a:cs typeface="Times New Roman"/>
              </a:rPr>
              <a:t>: Remove </a:t>
            </a:r>
            <a:r>
              <a:rPr lang="en-US" sz="2000" dirty="0" smtClean="0">
                <a:cs typeface="Times New Roman"/>
              </a:rPr>
              <a:t>tuples that </a:t>
            </a:r>
            <a:r>
              <a:rPr lang="en-US" sz="2000" dirty="0">
                <a:cs typeface="Times New Roman"/>
              </a:rPr>
              <a:t>are not ‘supported’</a:t>
            </a:r>
          </a:p>
          <a:p>
            <a:pPr lvl="1"/>
            <a:endParaRPr lang="en-US" b="1" dirty="0">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cs typeface="Times New Roman"/>
              </a:rPr>
              <a:t>10/13/14</a:t>
            </a:fld>
            <a:endParaRPr lang="en-US">
              <a:cs typeface="Times New Roman"/>
            </a:endParaRPr>
          </a:p>
        </p:txBody>
      </p:sp>
      <p:sp>
        <p:nvSpPr>
          <p:cNvPr id="5" name="Footer Placeholder 4"/>
          <p:cNvSpPr>
            <a:spLocks noGrp="1"/>
          </p:cNvSpPr>
          <p:nvPr>
            <p:ph type="ftr" sz="quarter" idx="11"/>
          </p:nvPr>
        </p:nvSpPr>
        <p:spPr/>
        <p:txBody>
          <a:bodyPr/>
          <a:lstStyle/>
          <a:p>
            <a:r>
              <a:rPr lang="en-US" dirty="0" smtClean="0">
                <a:cs typeface="Times New Roman"/>
              </a:rPr>
              <a:t>Adetunji-MS Thesis-Defense</a:t>
            </a:r>
            <a:endParaRPr lang="en-US" dirty="0">
              <a:cs typeface="Times New Roman"/>
            </a:endParaRPr>
          </a:p>
        </p:txBody>
      </p:sp>
      <p:sp>
        <p:nvSpPr>
          <p:cNvPr id="6" name="Slide Number Placeholder 5"/>
          <p:cNvSpPr>
            <a:spLocks noGrp="1"/>
          </p:cNvSpPr>
          <p:nvPr>
            <p:ph type="sldNum" sz="quarter" idx="12"/>
          </p:nvPr>
        </p:nvSpPr>
        <p:spPr/>
        <p:txBody>
          <a:bodyPr/>
          <a:lstStyle/>
          <a:p>
            <a:fld id="{E72DE830-7372-4545-AA32-3FAC0685BA95}" type="slidenum">
              <a:rPr lang="en-US" smtClean="0">
                <a:cs typeface="Times New Roman"/>
              </a:rPr>
              <a:t>5</a:t>
            </a:fld>
            <a:endParaRPr lang="en-US" dirty="0">
              <a:cs typeface="Times New Roman"/>
            </a:endParaRPr>
          </a:p>
        </p:txBody>
      </p:sp>
      <p:sp>
        <p:nvSpPr>
          <p:cNvPr id="13" name="Oval 12"/>
          <p:cNvSpPr/>
          <p:nvPr/>
        </p:nvSpPr>
        <p:spPr>
          <a:xfrm>
            <a:off x="6900673" y="2275147"/>
            <a:ext cx="1600200" cy="411480"/>
          </a:xfrm>
          <a:prstGeom prst="ellipse">
            <a:avLst/>
          </a:prstGeom>
          <a:solidFill>
            <a:srgbClr val="FFFFFF"/>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45720" rtlCol="0" anchor="ctr"/>
          <a:lstStyle/>
          <a:p>
            <a:pPr algn="ctr"/>
            <a:r>
              <a:rPr lang="en-US" sz="2000" dirty="0" smtClean="0">
                <a:solidFill>
                  <a:srgbClr val="000000"/>
                </a:solidFill>
                <a:latin typeface="Times New Roman"/>
                <a:cs typeface="Times New Roman"/>
              </a:rPr>
              <a:t>{1,2,3,4}</a:t>
            </a:r>
          </a:p>
        </p:txBody>
      </p:sp>
      <p:sp>
        <p:nvSpPr>
          <p:cNvPr id="14" name="Oval 13"/>
          <p:cNvSpPr/>
          <p:nvPr/>
        </p:nvSpPr>
        <p:spPr>
          <a:xfrm>
            <a:off x="6900673" y="1493671"/>
            <a:ext cx="1600200" cy="411480"/>
          </a:xfrm>
          <a:prstGeom prst="ellipse">
            <a:avLst/>
          </a:prstGeom>
          <a:solidFill>
            <a:srgbClr val="FFFFFF"/>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45720" rtlCol="0" anchor="ctr"/>
          <a:lstStyle/>
          <a:p>
            <a:pPr algn="ctr"/>
            <a:r>
              <a:rPr lang="en-US" sz="2000" dirty="0" smtClean="0">
                <a:solidFill>
                  <a:srgbClr val="000000"/>
                </a:solidFill>
                <a:latin typeface="Times New Roman"/>
                <a:cs typeface="Times New Roman"/>
              </a:rPr>
              <a:t>{1,2,3,4}</a:t>
            </a:r>
          </a:p>
        </p:txBody>
      </p:sp>
      <p:cxnSp>
        <p:nvCxnSpPr>
          <p:cNvPr id="15" name="Straight Connector 14"/>
          <p:cNvCxnSpPr>
            <a:stCxn id="13" idx="0"/>
            <a:endCxn id="14" idx="4"/>
          </p:cNvCxnSpPr>
          <p:nvPr/>
        </p:nvCxnSpPr>
        <p:spPr>
          <a:xfrm flipV="1">
            <a:off x="7700773" y="1905151"/>
            <a:ext cx="0" cy="369996"/>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097664" y="1759528"/>
            <a:ext cx="658329" cy="307777"/>
          </a:xfrm>
          <a:prstGeom prst="rect">
            <a:avLst/>
          </a:prstGeom>
          <a:noFill/>
          <a:effectLst/>
        </p:spPr>
        <p:txBody>
          <a:bodyPr wrap="square" lIns="0" tIns="0" rIns="0" bIns="0" rtlCol="0">
            <a:spAutoFit/>
          </a:bodyPr>
          <a:lstStyle/>
          <a:p>
            <a:r>
              <a:rPr lang="en-US" sz="2000" i="1" dirty="0" smtClean="0">
                <a:latin typeface="Times New Roman"/>
                <a:cs typeface="Times New Roman"/>
              </a:rPr>
              <a:t>x</a:t>
            </a:r>
            <a:r>
              <a:rPr lang="en-US" sz="2000" baseline="-25000" dirty="0" smtClean="0">
                <a:latin typeface="Times New Roman"/>
                <a:cs typeface="Times New Roman"/>
              </a:rPr>
              <a:t>2</a:t>
            </a:r>
            <a:endParaRPr lang="en-US" sz="2000" dirty="0">
              <a:latin typeface="Times New Roman"/>
              <a:cs typeface="Times New Roman"/>
            </a:endParaRPr>
          </a:p>
        </p:txBody>
      </p:sp>
      <p:sp>
        <p:nvSpPr>
          <p:cNvPr id="17" name="TextBox 16"/>
          <p:cNvSpPr txBox="1"/>
          <p:nvPr/>
        </p:nvSpPr>
        <p:spPr>
          <a:xfrm>
            <a:off x="8097664" y="2573694"/>
            <a:ext cx="658329" cy="307777"/>
          </a:xfrm>
          <a:prstGeom prst="rect">
            <a:avLst/>
          </a:prstGeom>
          <a:noFill/>
          <a:effectLst/>
        </p:spPr>
        <p:txBody>
          <a:bodyPr wrap="square" lIns="0" tIns="0" rIns="0" bIns="0" rtlCol="0">
            <a:spAutoFit/>
          </a:bodyPr>
          <a:lstStyle/>
          <a:p>
            <a:r>
              <a:rPr lang="en-US" sz="2000" i="1" dirty="0" smtClean="0">
                <a:latin typeface="Times New Roman"/>
                <a:cs typeface="Times New Roman"/>
              </a:rPr>
              <a:t>x</a:t>
            </a:r>
            <a:r>
              <a:rPr lang="en-US" sz="2000" baseline="-25000" dirty="0" smtClean="0">
                <a:latin typeface="Times New Roman"/>
                <a:cs typeface="Times New Roman"/>
              </a:rPr>
              <a:t>3</a:t>
            </a:r>
            <a:endParaRPr lang="en-US" sz="2000" dirty="0">
              <a:latin typeface="Times New Roman"/>
              <a:cs typeface="Times New Roman"/>
            </a:endParaRPr>
          </a:p>
        </p:txBody>
      </p:sp>
      <p:graphicFrame>
        <p:nvGraphicFramePr>
          <p:cNvPr id="22" name="Table 21"/>
          <p:cNvGraphicFramePr>
            <a:graphicFrameLocks noGrp="1"/>
          </p:cNvGraphicFramePr>
          <p:nvPr>
            <p:extLst>
              <p:ext uri="{D42A27DB-BD31-4B8C-83A1-F6EECF244321}">
                <p14:modId xmlns:p14="http://schemas.microsoft.com/office/powerpoint/2010/main" val="1229884675"/>
              </p:ext>
            </p:extLst>
          </p:nvPr>
        </p:nvGraphicFramePr>
        <p:xfrm>
          <a:off x="5923104" y="3303281"/>
          <a:ext cx="825656" cy="2119564"/>
        </p:xfrm>
        <a:graphic>
          <a:graphicData uri="http://schemas.openxmlformats.org/drawingml/2006/table">
            <a:tbl>
              <a:tblPr firstRow="1" bandRow="1">
                <a:tableStyleId>{5C22544A-7EE6-4342-B048-85BDC9FD1C3A}</a:tableStyleId>
              </a:tblPr>
              <a:tblGrid>
                <a:gridCol w="281407"/>
                <a:gridCol w="281407"/>
                <a:gridCol w="262842"/>
              </a:tblGrid>
              <a:tr h="358834">
                <a:tc>
                  <a:txBody>
                    <a:bodyPr/>
                    <a:lstStyle/>
                    <a:p>
                      <a:pPr algn="r"/>
                      <a:endParaRPr lang="en-US" sz="1600" b="0" i="0" dirty="0">
                        <a:solidFill>
                          <a:srgbClr val="000000"/>
                        </a:solidFill>
                        <a:latin typeface="Times New Roman"/>
                        <a:cs typeface="Times New Roman"/>
                      </a:endParaRPr>
                    </a:p>
                  </a:txBody>
                  <a:tcPr marL="0" marR="0" marT="0" marB="0">
                    <a:lnR w="12700" cap="flat" cmpd="sng" algn="ctr">
                      <a:noFill/>
                      <a:prstDash val="solid"/>
                      <a:round/>
                      <a:headEnd type="none" w="med" len="med"/>
                      <a:tailEnd type="none" w="med" len="med"/>
                    </a:lnR>
                    <a:noFill/>
                  </a:tcPr>
                </a:tc>
                <a:tc>
                  <a:txBody>
                    <a:bodyPr/>
                    <a:lstStyle/>
                    <a:p>
                      <a:pPr algn="ctr"/>
                      <a:r>
                        <a:rPr lang="en-US" sz="1600" b="0" i="1" dirty="0" smtClean="0">
                          <a:solidFill>
                            <a:srgbClr val="000000"/>
                          </a:solidFill>
                          <a:latin typeface="Times New Roman"/>
                          <a:cs typeface="Times New Roman"/>
                        </a:rPr>
                        <a:t>x</a:t>
                      </a:r>
                      <a:r>
                        <a:rPr lang="en-US" sz="1600" b="0" i="0" baseline="-25000" dirty="0" smtClean="0">
                          <a:solidFill>
                            <a:srgbClr val="000000"/>
                          </a:solidFill>
                          <a:latin typeface="Times New Roman"/>
                          <a:cs typeface="Times New Roman"/>
                        </a:rPr>
                        <a:t>1</a:t>
                      </a:r>
                      <a:endParaRPr lang="en-US" sz="1600" b="0" i="1" dirty="0">
                        <a:solidFill>
                          <a:srgbClr val="000000"/>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1" dirty="0" smtClean="0">
                          <a:solidFill>
                            <a:srgbClr val="000000"/>
                          </a:solidFill>
                          <a:latin typeface="Times New Roman"/>
                          <a:cs typeface="Times New Roman"/>
                        </a:rPr>
                        <a:t>x</a:t>
                      </a:r>
                      <a:r>
                        <a:rPr lang="en-US" sz="1600" b="0" i="1" baseline="-25000" dirty="0" smtClean="0">
                          <a:solidFill>
                            <a:srgbClr val="000000"/>
                          </a:solidFill>
                          <a:latin typeface="Times New Roman"/>
                          <a:cs typeface="Times New Roman"/>
                        </a:rPr>
                        <a:t>2</a:t>
                      </a:r>
                      <a:endParaRPr lang="en-US" sz="1600" b="0" i="1" dirty="0">
                        <a:solidFill>
                          <a:srgbClr val="000000"/>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3455">
                <a:tc>
                  <a:txBody>
                    <a:bodyPr/>
                    <a:lstStyle/>
                    <a:p>
                      <a:pPr algn="ctr"/>
                      <a:r>
                        <a:rPr lang="en-US" sz="1600" b="0" i="0" dirty="0" smtClean="0">
                          <a:solidFill>
                            <a:srgbClr val="000000"/>
                          </a:solidFill>
                          <a:latin typeface="Times New Roman"/>
                          <a:cs typeface="Times New Roman"/>
                        </a:rPr>
                        <a:t>0</a:t>
                      </a:r>
                      <a:endParaRPr lang="en-US" sz="16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3455">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3455">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3455">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3455">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3455">
                <a:tc>
                  <a:txBody>
                    <a:bodyPr/>
                    <a:lstStyle/>
                    <a:p>
                      <a:pPr algn="ctr"/>
                      <a:r>
                        <a:rPr lang="en-US" sz="1600" b="0" i="0" dirty="0" smtClean="0">
                          <a:solidFill>
                            <a:srgbClr val="000000"/>
                          </a:solidFill>
                          <a:latin typeface="Times New Roman"/>
                          <a:cs typeface="Times New Roman"/>
                        </a:rPr>
                        <a:t>5</a:t>
                      </a:r>
                      <a:endParaRPr lang="en-US" sz="1600" b="0" i="0" dirty="0">
                        <a:solidFill>
                          <a:srgbClr val="000000"/>
                        </a:solidFill>
                        <a:latin typeface="Times New Roman"/>
                        <a:cs typeface="Times New Roman"/>
                      </a:endParaRPr>
                    </a:p>
                  </a:txBody>
                  <a:tcPr marL="0" marR="0" marT="0" marB="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470007614"/>
              </p:ext>
            </p:extLst>
          </p:nvPr>
        </p:nvGraphicFramePr>
        <p:xfrm>
          <a:off x="7350492" y="3308850"/>
          <a:ext cx="829232" cy="2190330"/>
        </p:xfrm>
        <a:graphic>
          <a:graphicData uri="http://schemas.openxmlformats.org/drawingml/2006/table">
            <a:tbl>
              <a:tblPr firstRow="1" bandRow="1">
                <a:tableStyleId>{5C22544A-7EE6-4342-B048-85BDC9FD1C3A}</a:tableStyleId>
              </a:tblPr>
              <a:tblGrid>
                <a:gridCol w="246528"/>
                <a:gridCol w="291352"/>
                <a:gridCol w="291352"/>
              </a:tblGrid>
              <a:tr h="360366">
                <a:tc>
                  <a:txBody>
                    <a:bodyPr/>
                    <a:lstStyle/>
                    <a:p>
                      <a:pPr algn="r"/>
                      <a:endParaRPr lang="en-US" sz="2000" b="0" i="0" dirty="0">
                        <a:solidFill>
                          <a:srgbClr val="000000"/>
                        </a:solidFill>
                        <a:latin typeface="Times New Roman"/>
                        <a:cs typeface="Times New Roman"/>
                      </a:endParaRPr>
                    </a:p>
                  </a:txBody>
                  <a:tcPr marL="0" marR="0" marT="0" marB="91440">
                    <a:lnR w="12700" cap="flat" cmpd="sng" algn="ctr">
                      <a:noFill/>
                      <a:prstDash val="solid"/>
                      <a:round/>
                      <a:headEnd type="none" w="med" len="med"/>
                      <a:tailEnd type="none" w="med" len="med"/>
                    </a:lnR>
                    <a:noFill/>
                  </a:tcPr>
                </a:tc>
                <a:tc>
                  <a:txBody>
                    <a:bodyPr/>
                    <a:lstStyle/>
                    <a:p>
                      <a:pPr algn="ctr"/>
                      <a:r>
                        <a:rPr lang="en-US" sz="1600" b="0" i="1" dirty="0" smtClean="0">
                          <a:solidFill>
                            <a:srgbClr val="000000"/>
                          </a:solidFill>
                          <a:latin typeface="Times New Roman"/>
                          <a:cs typeface="Times New Roman"/>
                        </a:rPr>
                        <a:t>x</a:t>
                      </a:r>
                      <a:r>
                        <a:rPr lang="en-US" sz="1600" b="0" i="0" baseline="-25000" dirty="0" smtClean="0">
                          <a:solidFill>
                            <a:srgbClr val="000000"/>
                          </a:solidFill>
                          <a:latin typeface="Times New Roman"/>
                          <a:cs typeface="Times New Roman"/>
                        </a:rPr>
                        <a:t>2</a:t>
                      </a:r>
                      <a:endParaRPr lang="en-US" sz="1600" b="0" i="1" dirty="0">
                        <a:solidFill>
                          <a:srgbClr val="000000"/>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1" dirty="0" smtClean="0">
                          <a:solidFill>
                            <a:srgbClr val="000000"/>
                          </a:solidFill>
                          <a:latin typeface="Times New Roman"/>
                          <a:cs typeface="Times New Roman"/>
                        </a:rPr>
                        <a:t>x</a:t>
                      </a:r>
                      <a:r>
                        <a:rPr lang="en-US" sz="1600" b="0" i="1" baseline="-25000" dirty="0" smtClean="0">
                          <a:solidFill>
                            <a:srgbClr val="000000"/>
                          </a:solidFill>
                          <a:latin typeface="Times New Roman"/>
                          <a:cs typeface="Times New Roman"/>
                        </a:rPr>
                        <a:t>3</a:t>
                      </a:r>
                      <a:endParaRPr lang="en-US" sz="1600" b="0" i="1" dirty="0">
                        <a:solidFill>
                          <a:srgbClr val="000000"/>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9015">
                <a:tc>
                  <a:txBody>
                    <a:bodyPr/>
                    <a:lstStyle/>
                    <a:p>
                      <a:pPr algn="ctr"/>
                      <a:r>
                        <a:rPr lang="en-US" sz="1600" b="0" i="0" dirty="0" smtClean="0">
                          <a:solidFill>
                            <a:srgbClr val="000000"/>
                          </a:solidFill>
                          <a:latin typeface="Times New Roman"/>
                          <a:cs typeface="Times New Roman"/>
                        </a:rPr>
                        <a:t>0</a:t>
                      </a:r>
                      <a:endParaRPr lang="en-US" sz="16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9015">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9015">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9015">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9015">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9015">
                <a:tc>
                  <a:txBody>
                    <a:bodyPr/>
                    <a:lstStyle/>
                    <a:p>
                      <a:pPr algn="ctr"/>
                      <a:r>
                        <a:rPr lang="en-US" sz="1600" b="0" i="0" dirty="0" smtClean="0">
                          <a:solidFill>
                            <a:srgbClr val="000000"/>
                          </a:solidFill>
                          <a:latin typeface="Times New Roman"/>
                          <a:cs typeface="Times New Roman"/>
                        </a:rPr>
                        <a:t>5</a:t>
                      </a:r>
                      <a:endParaRPr lang="en-US" sz="16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10643466"/>
              </p:ext>
            </p:extLst>
          </p:nvPr>
        </p:nvGraphicFramePr>
        <p:xfrm>
          <a:off x="5937092" y="1096500"/>
          <a:ext cx="829232" cy="2133600"/>
        </p:xfrm>
        <a:graphic>
          <a:graphicData uri="http://schemas.openxmlformats.org/drawingml/2006/table">
            <a:tbl>
              <a:tblPr firstRow="1" bandRow="1">
                <a:tableStyleId>{5C22544A-7EE6-4342-B048-85BDC9FD1C3A}</a:tableStyleId>
              </a:tblPr>
              <a:tblGrid>
                <a:gridCol w="246528"/>
                <a:gridCol w="291352"/>
                <a:gridCol w="291352"/>
              </a:tblGrid>
              <a:tr h="374827">
                <a:tc>
                  <a:txBody>
                    <a:bodyPr/>
                    <a:lstStyle/>
                    <a:p>
                      <a:pPr algn="r"/>
                      <a:endParaRPr lang="en-US" sz="2000" b="0" i="0" dirty="0">
                        <a:solidFill>
                          <a:srgbClr val="000000"/>
                        </a:solidFill>
                        <a:latin typeface="Times New Roman"/>
                        <a:cs typeface="Times New Roman"/>
                      </a:endParaRPr>
                    </a:p>
                  </a:txBody>
                  <a:tcPr marL="0" marR="0" marT="0" marB="91440">
                    <a:lnR w="12700" cap="flat" cmpd="sng" algn="ctr">
                      <a:noFill/>
                      <a:prstDash val="solid"/>
                      <a:round/>
                      <a:headEnd type="none" w="med" len="med"/>
                      <a:tailEnd type="none" w="med" len="med"/>
                    </a:lnR>
                    <a:noFill/>
                  </a:tcPr>
                </a:tc>
                <a:tc>
                  <a:txBody>
                    <a:bodyPr/>
                    <a:lstStyle/>
                    <a:p>
                      <a:pPr algn="ctr"/>
                      <a:r>
                        <a:rPr lang="en-US" sz="1600" b="0" i="1" dirty="0" smtClean="0">
                          <a:solidFill>
                            <a:srgbClr val="000000"/>
                          </a:solidFill>
                          <a:latin typeface="Times New Roman"/>
                          <a:cs typeface="Times New Roman"/>
                        </a:rPr>
                        <a:t>x</a:t>
                      </a:r>
                      <a:r>
                        <a:rPr lang="en-US" sz="1600" b="0" i="0" baseline="-25000" dirty="0" smtClean="0">
                          <a:solidFill>
                            <a:srgbClr val="000000"/>
                          </a:solidFill>
                          <a:latin typeface="Times New Roman"/>
                          <a:cs typeface="Times New Roman"/>
                        </a:rPr>
                        <a:t>2</a:t>
                      </a:r>
                      <a:endParaRPr lang="en-US" sz="1600" b="0" i="1" dirty="0">
                        <a:solidFill>
                          <a:srgbClr val="000000"/>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1" dirty="0" smtClean="0">
                          <a:solidFill>
                            <a:srgbClr val="000000"/>
                          </a:solidFill>
                          <a:latin typeface="Times New Roman"/>
                          <a:cs typeface="Times New Roman"/>
                        </a:rPr>
                        <a:t>x</a:t>
                      </a:r>
                      <a:r>
                        <a:rPr lang="en-US" sz="1600" b="0" i="1" baseline="-25000" dirty="0" smtClean="0">
                          <a:solidFill>
                            <a:srgbClr val="000000"/>
                          </a:solidFill>
                          <a:latin typeface="Times New Roman"/>
                          <a:cs typeface="Times New Roman"/>
                        </a:rPr>
                        <a:t>3</a:t>
                      </a:r>
                      <a:endParaRPr lang="en-US" sz="1600" b="0" i="1" dirty="0">
                        <a:solidFill>
                          <a:srgbClr val="000000"/>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2856">
                <a:tc>
                  <a:txBody>
                    <a:bodyPr/>
                    <a:lstStyle/>
                    <a:p>
                      <a:pPr algn="ctr"/>
                      <a:r>
                        <a:rPr lang="en-US" sz="1600" b="0" i="0" dirty="0" smtClean="0">
                          <a:solidFill>
                            <a:srgbClr val="000000"/>
                          </a:solidFill>
                          <a:latin typeface="Times New Roman"/>
                          <a:cs typeface="Times New Roman"/>
                        </a:rPr>
                        <a:t>0</a:t>
                      </a:r>
                      <a:endParaRPr lang="en-US" sz="16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2856">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2856">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2856">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2856">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2856">
                <a:tc>
                  <a:txBody>
                    <a:bodyPr/>
                    <a:lstStyle/>
                    <a:p>
                      <a:pPr algn="ctr"/>
                      <a:r>
                        <a:rPr lang="en-US" sz="1600" b="0" i="0" dirty="0" smtClean="0">
                          <a:solidFill>
                            <a:srgbClr val="000000"/>
                          </a:solidFill>
                          <a:latin typeface="Times New Roman"/>
                          <a:cs typeface="Times New Roman"/>
                        </a:rPr>
                        <a:t>5</a:t>
                      </a:r>
                      <a:endParaRPr lang="en-US" sz="16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26" name="TextBox 25"/>
          <p:cNvSpPr txBox="1"/>
          <p:nvPr/>
        </p:nvSpPr>
        <p:spPr>
          <a:xfrm>
            <a:off x="7146400" y="1288039"/>
            <a:ext cx="489048" cy="769441"/>
          </a:xfrm>
          <a:prstGeom prst="rect">
            <a:avLst/>
          </a:prstGeom>
          <a:noFill/>
        </p:spPr>
        <p:txBody>
          <a:bodyPr wrap="square" rtlCol="0">
            <a:spAutoFit/>
          </a:bodyPr>
          <a:lstStyle/>
          <a:p>
            <a:r>
              <a:rPr lang="en-US" sz="4400" b="1" dirty="0" smtClean="0">
                <a:solidFill>
                  <a:srgbClr val="3A65BC"/>
                </a:solidFill>
                <a:ea typeface="+mj-ea"/>
                <a:cs typeface="Times New Roman"/>
              </a:rPr>
              <a:t>✗</a:t>
            </a:r>
            <a:endParaRPr lang="en-US" sz="3200" dirty="0"/>
          </a:p>
        </p:txBody>
      </p:sp>
      <p:sp>
        <p:nvSpPr>
          <p:cNvPr id="27" name="TextBox 26"/>
          <p:cNvSpPr txBox="1"/>
          <p:nvPr/>
        </p:nvSpPr>
        <p:spPr>
          <a:xfrm>
            <a:off x="7732331" y="2046450"/>
            <a:ext cx="489048" cy="769441"/>
          </a:xfrm>
          <a:prstGeom prst="rect">
            <a:avLst/>
          </a:prstGeom>
          <a:noFill/>
        </p:spPr>
        <p:txBody>
          <a:bodyPr wrap="square" rtlCol="0">
            <a:spAutoFit/>
          </a:bodyPr>
          <a:lstStyle/>
          <a:p>
            <a:r>
              <a:rPr lang="en-US" sz="4400" b="1" dirty="0" smtClean="0">
                <a:solidFill>
                  <a:srgbClr val="3A65BC"/>
                </a:solidFill>
                <a:ea typeface="+mj-ea"/>
                <a:cs typeface="Times New Roman"/>
              </a:rPr>
              <a:t>✗</a:t>
            </a:r>
            <a:endParaRPr lang="en-US" sz="3200" dirty="0"/>
          </a:p>
        </p:txBody>
      </p:sp>
      <p:graphicFrame>
        <p:nvGraphicFramePr>
          <p:cNvPr id="33" name="Table 32"/>
          <p:cNvGraphicFramePr>
            <a:graphicFrameLocks noGrp="1"/>
          </p:cNvGraphicFramePr>
          <p:nvPr>
            <p:extLst>
              <p:ext uri="{D42A27DB-BD31-4B8C-83A1-F6EECF244321}">
                <p14:modId xmlns:p14="http://schemas.microsoft.com/office/powerpoint/2010/main" val="3066068562"/>
              </p:ext>
            </p:extLst>
          </p:nvPr>
        </p:nvGraphicFramePr>
        <p:xfrm>
          <a:off x="6189508" y="3662115"/>
          <a:ext cx="544249" cy="293455"/>
        </p:xfrm>
        <a:graphic>
          <a:graphicData uri="http://schemas.openxmlformats.org/drawingml/2006/table">
            <a:tbl>
              <a:tblPr firstRow="1" bandRow="1">
                <a:tableStyleId>{5C22544A-7EE6-4342-B048-85BDC9FD1C3A}</a:tableStyleId>
              </a:tblPr>
              <a:tblGrid>
                <a:gridCol w="281407"/>
                <a:gridCol w="262842"/>
              </a:tblGrid>
              <a:tr h="293455">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3A4EAC"/>
                      </a:solidFill>
                      <a:prstDash val="solid"/>
                      <a:round/>
                      <a:headEnd type="none" w="med" len="med"/>
                      <a:tailEnd type="none" w="med" len="med"/>
                    </a:lnBlToTr>
                    <a:noFill/>
                  </a:tcPr>
                </a:tc>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3A4EAC"/>
                      </a:solidFill>
                      <a:prstDash val="solid"/>
                      <a:round/>
                      <a:headEnd type="none" w="med" len="med"/>
                      <a:tailEnd type="none" w="med" len="med"/>
                    </a:lnBlToTr>
                    <a:noFill/>
                  </a:tcPr>
                </a:tc>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1057095651"/>
              </p:ext>
            </p:extLst>
          </p:nvPr>
        </p:nvGraphicFramePr>
        <p:xfrm>
          <a:off x="6207812" y="3940723"/>
          <a:ext cx="544249" cy="293455"/>
        </p:xfrm>
        <a:graphic>
          <a:graphicData uri="http://schemas.openxmlformats.org/drawingml/2006/table">
            <a:tbl>
              <a:tblPr firstRow="1" bandRow="1">
                <a:tableStyleId>{5C22544A-7EE6-4342-B048-85BDC9FD1C3A}</a:tableStyleId>
              </a:tblPr>
              <a:tblGrid>
                <a:gridCol w="281407"/>
                <a:gridCol w="262842"/>
              </a:tblGrid>
              <a:tr h="293455">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3A4EAC"/>
                      </a:solidFill>
                      <a:prstDash val="solid"/>
                      <a:round/>
                      <a:headEnd type="none" w="med" len="med"/>
                      <a:tailEnd type="none" w="med" len="med"/>
                    </a:lnBlToTr>
                    <a:noFill/>
                  </a:tcPr>
                </a:tc>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3A4EAC"/>
                      </a:solidFill>
                      <a:prstDash val="solid"/>
                      <a:round/>
                      <a:headEnd type="none" w="med" len="med"/>
                      <a:tailEnd type="none" w="med" len="med"/>
                    </a:lnBlToTr>
                    <a:noFill/>
                  </a:tcPr>
                </a:tc>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259186268"/>
              </p:ext>
            </p:extLst>
          </p:nvPr>
        </p:nvGraphicFramePr>
        <p:xfrm>
          <a:off x="6202801" y="4550647"/>
          <a:ext cx="544249" cy="293455"/>
        </p:xfrm>
        <a:graphic>
          <a:graphicData uri="http://schemas.openxmlformats.org/drawingml/2006/table">
            <a:tbl>
              <a:tblPr firstRow="1" bandRow="1">
                <a:tableStyleId>{5C22544A-7EE6-4342-B048-85BDC9FD1C3A}</a:tableStyleId>
              </a:tblPr>
              <a:tblGrid>
                <a:gridCol w="281407"/>
                <a:gridCol w="262842"/>
              </a:tblGrid>
              <a:tr h="293455">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3A4EAC"/>
                      </a:solidFill>
                      <a:prstDash val="solid"/>
                      <a:round/>
                      <a:headEnd type="none" w="med" len="med"/>
                      <a:tailEnd type="none" w="med" len="med"/>
                    </a:lnBlToTr>
                    <a:noFill/>
                  </a:tcPr>
                </a:tc>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3A4EAC"/>
                      </a:solidFill>
                      <a:prstDash val="solid"/>
                      <a:round/>
                      <a:headEnd type="none" w="med" len="med"/>
                      <a:tailEnd type="none" w="med" len="med"/>
                    </a:lnBlToTr>
                    <a:noFill/>
                  </a:tcPr>
                </a:tc>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3836095210"/>
              </p:ext>
            </p:extLst>
          </p:nvPr>
        </p:nvGraphicFramePr>
        <p:xfrm>
          <a:off x="7619695" y="4607779"/>
          <a:ext cx="544249" cy="880365"/>
        </p:xfrm>
        <a:graphic>
          <a:graphicData uri="http://schemas.openxmlformats.org/drawingml/2006/table">
            <a:tbl>
              <a:tblPr firstRow="1" bandRow="1">
                <a:tableStyleId>{5C22544A-7EE6-4342-B048-85BDC9FD1C3A}</a:tableStyleId>
              </a:tblPr>
              <a:tblGrid>
                <a:gridCol w="281407"/>
                <a:gridCol w="262842"/>
              </a:tblGrid>
              <a:tr h="293455">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3A4EAC"/>
                      </a:solidFill>
                      <a:prstDash val="solid"/>
                      <a:round/>
                      <a:headEnd type="none" w="med" len="med"/>
                      <a:tailEnd type="none" w="med" len="med"/>
                    </a:lnBlToTr>
                    <a:noFill/>
                  </a:tcPr>
                </a:tc>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3A4EAC"/>
                      </a:solidFill>
                      <a:prstDash val="solid"/>
                      <a:round/>
                      <a:headEnd type="none" w="med" len="med"/>
                      <a:tailEnd type="none" w="med" len="med"/>
                    </a:lnBlToTr>
                    <a:noFill/>
                  </a:tcPr>
                </a:tc>
              </a:tr>
              <a:tr h="293455">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3A4EAC"/>
                      </a:solidFill>
                      <a:prstDash val="solid"/>
                      <a:round/>
                      <a:headEnd type="none" w="med" len="med"/>
                      <a:tailEnd type="none" w="med" len="med"/>
                    </a:lnBlToTr>
                    <a:noFill/>
                  </a:tcPr>
                </a:tc>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3A4EAC"/>
                      </a:solidFill>
                      <a:prstDash val="solid"/>
                      <a:round/>
                      <a:headEnd type="none" w="med" len="med"/>
                      <a:tailEnd type="none" w="med" len="med"/>
                    </a:lnBlToTr>
                    <a:noFill/>
                  </a:tcPr>
                </a:tc>
              </a:tr>
              <a:tr h="293455">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3A4EAC"/>
                      </a:solidFill>
                      <a:prstDash val="solid"/>
                      <a:round/>
                      <a:headEnd type="none" w="med" len="med"/>
                      <a:tailEnd type="none" w="med" len="med"/>
                    </a:lnBlToTr>
                    <a:noFill/>
                  </a:tcPr>
                </a:tc>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3A4EAC"/>
                      </a:solidFill>
                      <a:prstDash val="solid"/>
                      <a:round/>
                      <a:headEnd type="none" w="med" len="med"/>
                      <a:tailEnd type="none" w="med" len="med"/>
                    </a:lnBlToTr>
                    <a:no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626405080"/>
              </p:ext>
            </p:extLst>
          </p:nvPr>
        </p:nvGraphicFramePr>
        <p:xfrm>
          <a:off x="6485918" y="3303281"/>
          <a:ext cx="262842" cy="358834"/>
        </p:xfrm>
        <a:graphic>
          <a:graphicData uri="http://schemas.openxmlformats.org/drawingml/2006/table">
            <a:tbl>
              <a:tblPr firstRow="1" bandRow="1">
                <a:tableStyleId>{5C22544A-7EE6-4342-B048-85BDC9FD1C3A}</a:tableStyleId>
              </a:tblPr>
              <a:tblGrid>
                <a:gridCol w="262842"/>
              </a:tblGrid>
              <a:tr h="358834">
                <a:tc>
                  <a:txBody>
                    <a:bodyPr/>
                    <a:lstStyle/>
                    <a:p>
                      <a:pPr algn="ctr"/>
                      <a:r>
                        <a:rPr lang="en-US" sz="1600" b="1" i="1" dirty="0" smtClean="0">
                          <a:solidFill>
                            <a:srgbClr val="3A4EAC"/>
                          </a:solidFill>
                          <a:latin typeface="Times New Roman"/>
                          <a:cs typeface="Times New Roman"/>
                        </a:rPr>
                        <a:t>x</a:t>
                      </a:r>
                      <a:r>
                        <a:rPr lang="en-US" sz="1600" b="1" i="1" baseline="-25000" dirty="0" smtClean="0">
                          <a:solidFill>
                            <a:srgbClr val="3A4EAC"/>
                          </a:solidFill>
                          <a:latin typeface="Times New Roman"/>
                          <a:cs typeface="Times New Roman"/>
                        </a:rPr>
                        <a:t>2</a:t>
                      </a:r>
                      <a:endParaRPr lang="en-US" sz="1600" b="1" i="1" dirty="0">
                        <a:solidFill>
                          <a:srgbClr val="3A4EAC"/>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524898283"/>
              </p:ext>
            </p:extLst>
          </p:nvPr>
        </p:nvGraphicFramePr>
        <p:xfrm>
          <a:off x="7617693" y="3306590"/>
          <a:ext cx="262842" cy="358834"/>
        </p:xfrm>
        <a:graphic>
          <a:graphicData uri="http://schemas.openxmlformats.org/drawingml/2006/table">
            <a:tbl>
              <a:tblPr firstRow="1" bandRow="1">
                <a:tableStyleId>{5C22544A-7EE6-4342-B048-85BDC9FD1C3A}</a:tableStyleId>
              </a:tblPr>
              <a:tblGrid>
                <a:gridCol w="262842"/>
              </a:tblGrid>
              <a:tr h="358834">
                <a:tc>
                  <a:txBody>
                    <a:bodyPr/>
                    <a:lstStyle/>
                    <a:p>
                      <a:pPr algn="ctr"/>
                      <a:r>
                        <a:rPr lang="en-US" sz="1600" b="1" i="1" dirty="0" smtClean="0">
                          <a:solidFill>
                            <a:srgbClr val="3A4EAC"/>
                          </a:solidFill>
                          <a:latin typeface="Times New Roman"/>
                          <a:cs typeface="Times New Roman"/>
                        </a:rPr>
                        <a:t>x</a:t>
                      </a:r>
                      <a:r>
                        <a:rPr lang="en-US" sz="1600" b="1" i="1" baseline="-25000" dirty="0" smtClean="0">
                          <a:solidFill>
                            <a:srgbClr val="3A4EAC"/>
                          </a:solidFill>
                          <a:latin typeface="Times New Roman"/>
                          <a:cs typeface="Times New Roman"/>
                        </a:rPr>
                        <a:t>2</a:t>
                      </a:r>
                      <a:endParaRPr lang="en-US" sz="1600" b="1" i="1" dirty="0">
                        <a:solidFill>
                          <a:srgbClr val="3A4EAC"/>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478177421"/>
              </p:ext>
            </p:extLst>
          </p:nvPr>
        </p:nvGraphicFramePr>
        <p:xfrm>
          <a:off x="6194508" y="4260788"/>
          <a:ext cx="544249" cy="293455"/>
        </p:xfrm>
        <a:graphic>
          <a:graphicData uri="http://schemas.openxmlformats.org/drawingml/2006/table">
            <a:tbl>
              <a:tblPr firstRow="1" bandRow="1">
                <a:tableStyleId>{5C22544A-7EE6-4342-B048-85BDC9FD1C3A}</a:tableStyleId>
              </a:tblPr>
              <a:tblGrid>
                <a:gridCol w="281407"/>
                <a:gridCol w="262842"/>
              </a:tblGrid>
              <a:tr h="293455">
                <a:tc>
                  <a:txBody>
                    <a:bodyPr/>
                    <a:lstStyle/>
                    <a:p>
                      <a:pPr algn="ctr"/>
                      <a:endParaRPr lang="en-US" sz="1600" b="0" i="0" dirty="0">
                        <a:solidFill>
                          <a:srgbClr val="000000"/>
                        </a:solidFill>
                        <a:latin typeface="Times New Roman"/>
                        <a:cs typeface="Times New Roman"/>
                      </a:endParaRPr>
                    </a:p>
                  </a:txBody>
                  <a:tcPr marL="0" marR="0" marT="0" marB="0">
                    <a:lnL w="38100" cap="flat" cmpd="sng" algn="ctr">
                      <a:solidFill>
                        <a:srgbClr val="3A4EAC"/>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A4EAC"/>
                      </a:solidFill>
                      <a:prstDash val="solid"/>
                      <a:round/>
                      <a:headEnd type="none" w="med" len="med"/>
                      <a:tailEnd type="none" w="med" len="med"/>
                    </a:lnT>
                    <a:lnB w="38100" cap="flat" cmpd="sng" algn="ctr">
                      <a:solidFill>
                        <a:srgbClr val="3A4EAC"/>
                      </a:solidFill>
                      <a:prstDash val="solid"/>
                      <a:round/>
                      <a:headEnd type="none" w="med" len="med"/>
                      <a:tailEnd type="none" w="med" len="med"/>
                    </a:lnB>
                    <a:lnTlToBr w="12700" cmpd="sng">
                      <a:noFill/>
                      <a:prstDash val="solid"/>
                    </a:lnTlToBr>
                    <a:lnBlToTr w="38100" cap="flat" cmpd="sng" algn="ctr">
                      <a:noFill/>
                      <a:prstDash val="solid"/>
                      <a:round/>
                      <a:headEnd type="none" w="med" len="med"/>
                      <a:tailEnd type="none" w="med" len="med"/>
                    </a:lnBlToTr>
                    <a:noFill/>
                  </a:tcPr>
                </a:tc>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rgbClr val="3A4EAC"/>
                      </a:solidFill>
                      <a:prstDash val="solid"/>
                      <a:round/>
                      <a:headEnd type="none" w="med" len="med"/>
                      <a:tailEnd type="none" w="med" len="med"/>
                    </a:lnR>
                    <a:lnT w="38100" cap="flat" cmpd="sng" algn="ctr">
                      <a:solidFill>
                        <a:srgbClr val="3A4EAC"/>
                      </a:solidFill>
                      <a:prstDash val="solid"/>
                      <a:round/>
                      <a:headEnd type="none" w="med" len="med"/>
                      <a:tailEnd type="none" w="med" len="med"/>
                    </a:lnT>
                    <a:lnB w="38100" cap="flat" cmpd="sng" algn="ctr">
                      <a:solidFill>
                        <a:srgbClr val="3A4EAC"/>
                      </a:solidFill>
                      <a:prstDash val="solid"/>
                      <a:round/>
                      <a:headEnd type="none" w="med" len="med"/>
                      <a:tailEnd type="none" w="med" len="med"/>
                    </a:lnB>
                    <a:lnTlToBr w="12700" cmpd="sng">
                      <a:noFill/>
                      <a:prstDash val="solid"/>
                    </a:lnTlToBr>
                    <a:lnBlToTr w="38100" cap="flat" cmpd="sng" algn="ctr">
                      <a:noFill/>
                      <a:prstDash val="solid"/>
                      <a:round/>
                      <a:headEnd type="none" w="med" len="med"/>
                      <a:tailEnd type="none" w="med" len="med"/>
                    </a:lnBlToTr>
                    <a:noFill/>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545194263"/>
              </p:ext>
            </p:extLst>
          </p:nvPr>
        </p:nvGraphicFramePr>
        <p:xfrm>
          <a:off x="7617822" y="3722947"/>
          <a:ext cx="544249" cy="293455"/>
        </p:xfrm>
        <a:graphic>
          <a:graphicData uri="http://schemas.openxmlformats.org/drawingml/2006/table">
            <a:tbl>
              <a:tblPr firstRow="1" bandRow="1">
                <a:tableStyleId>{5C22544A-7EE6-4342-B048-85BDC9FD1C3A}</a:tableStyleId>
              </a:tblPr>
              <a:tblGrid>
                <a:gridCol w="281407"/>
                <a:gridCol w="262842"/>
              </a:tblGrid>
              <a:tr h="293455">
                <a:tc>
                  <a:txBody>
                    <a:bodyPr/>
                    <a:lstStyle/>
                    <a:p>
                      <a:pPr algn="ctr"/>
                      <a:endParaRPr lang="en-US" sz="1600" b="0" i="0" dirty="0">
                        <a:solidFill>
                          <a:srgbClr val="000000"/>
                        </a:solidFill>
                        <a:latin typeface="Times New Roman"/>
                        <a:cs typeface="Times New Roman"/>
                      </a:endParaRPr>
                    </a:p>
                  </a:txBody>
                  <a:tcPr marL="0" marR="0" marT="0" marB="0">
                    <a:lnL w="38100" cap="flat" cmpd="sng" algn="ctr">
                      <a:solidFill>
                        <a:srgbClr val="3A4EAC"/>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A4EAC"/>
                      </a:solidFill>
                      <a:prstDash val="solid"/>
                      <a:round/>
                      <a:headEnd type="none" w="med" len="med"/>
                      <a:tailEnd type="none" w="med" len="med"/>
                    </a:lnT>
                    <a:lnB w="38100" cap="flat" cmpd="sng" algn="ctr">
                      <a:solidFill>
                        <a:srgbClr val="3A4EAC"/>
                      </a:solidFill>
                      <a:prstDash val="solid"/>
                      <a:round/>
                      <a:headEnd type="none" w="med" len="med"/>
                      <a:tailEnd type="none" w="med" len="med"/>
                    </a:lnB>
                    <a:lnTlToBr w="12700" cmpd="sng">
                      <a:noFill/>
                      <a:prstDash val="solid"/>
                    </a:lnTlToBr>
                    <a:lnBlToTr w="38100" cap="flat" cmpd="sng" algn="ctr">
                      <a:noFill/>
                      <a:prstDash val="solid"/>
                      <a:round/>
                      <a:headEnd type="none" w="med" len="med"/>
                      <a:tailEnd type="none" w="med" len="med"/>
                    </a:lnBlToTr>
                    <a:noFill/>
                  </a:tcPr>
                </a:tc>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rgbClr val="3A4EAC"/>
                      </a:solidFill>
                      <a:prstDash val="solid"/>
                      <a:round/>
                      <a:headEnd type="none" w="med" len="med"/>
                      <a:tailEnd type="none" w="med" len="med"/>
                    </a:lnR>
                    <a:lnT w="38100" cap="flat" cmpd="sng" algn="ctr">
                      <a:solidFill>
                        <a:srgbClr val="3A4EAC"/>
                      </a:solidFill>
                      <a:prstDash val="solid"/>
                      <a:round/>
                      <a:headEnd type="none" w="med" len="med"/>
                      <a:tailEnd type="none" w="med" len="med"/>
                    </a:lnT>
                    <a:lnB w="38100" cap="flat" cmpd="sng" algn="ctr">
                      <a:solidFill>
                        <a:srgbClr val="3A4EAC"/>
                      </a:solidFill>
                      <a:prstDash val="solid"/>
                      <a:round/>
                      <a:headEnd type="none" w="med" len="med"/>
                      <a:tailEnd type="none" w="med" len="med"/>
                    </a:lnB>
                    <a:lnTlToBr w="12700" cmpd="sng">
                      <a:noFill/>
                      <a:prstDash val="solid"/>
                    </a:lnTlToBr>
                    <a:lnBlToTr w="38100" cap="flat" cmpd="sng" algn="ctr">
                      <a:noFill/>
                      <a:prstDash val="solid"/>
                      <a:round/>
                      <a:headEnd type="none" w="med" len="med"/>
                      <a:tailEnd type="none" w="med" len="med"/>
                    </a:lnBlToTr>
                    <a:noFill/>
                  </a:tcPr>
                </a:tc>
              </a:tr>
            </a:tbl>
          </a:graphicData>
        </a:graphic>
      </p:graphicFrame>
    </p:spTree>
    <p:extLst>
      <p:ext uri="{BB962C8B-B14F-4D97-AF65-F5344CB8AC3E}">
        <p14:creationId xmlns:p14="http://schemas.microsoft.com/office/powerpoint/2010/main" val="822260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ppt_y</p:attrName>
                                        </p:attrNameLst>
                                      </p:cBhvr>
                                      <p:tavLst>
                                        <p:tav tm="0">
                                          <p:val>
                                            <p:strVal val="#ppt_y+#ppt_h*1.125000"/>
                                          </p:val>
                                        </p:tav>
                                        <p:tav tm="100000">
                                          <p:val>
                                            <p:strVal val="#ppt_y"/>
                                          </p:val>
                                        </p:tav>
                                      </p:tavLst>
                                    </p:anim>
                                    <p:animEffect transition="in" filter="wipe(up)">
                                      <p:cBhvr>
                                        <p:cTn id="8" dur="500"/>
                                        <p:tgtEl>
                                          <p:spTgt spid="2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ppt_y</p:attrName>
                                        </p:attrNameLst>
                                      </p:cBhvr>
                                      <p:tavLst>
                                        <p:tav tm="0">
                                          <p:val>
                                            <p:strVal val="#ppt_y+#ppt_h*1.125000"/>
                                          </p:val>
                                        </p:tav>
                                        <p:tav tm="100000">
                                          <p:val>
                                            <p:strVal val="#ppt_y"/>
                                          </p:val>
                                        </p:tav>
                                      </p:tavLst>
                                    </p:anim>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ppt_y</p:attrName>
                                        </p:attrNameLst>
                                      </p:cBhvr>
                                      <p:tavLst>
                                        <p:tav tm="0">
                                          <p:val>
                                            <p:strVal val="#ppt_y+#ppt_h*1.125000"/>
                                          </p:val>
                                        </p:tav>
                                        <p:tav tm="100000">
                                          <p:val>
                                            <p:strVal val="#ppt_y"/>
                                          </p:val>
                                        </p:tav>
                                      </p:tavLst>
                                    </p:anim>
                                    <p:animEffect transition="in" filter="wipe(up)">
                                      <p:cBhvr>
                                        <p:cTn id="18" dur="500"/>
                                        <p:tgtEl>
                                          <p:spTgt spid="28"/>
                                        </p:tgtEl>
                                      </p:cBhvr>
                                    </p:animEffect>
                                  </p:childTnLst>
                                </p:cTn>
                              </p:par>
                              <p:par>
                                <p:cTn id="19" presetID="1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p:tgtEl>
                                          <p:spTgt spid="29"/>
                                        </p:tgtEl>
                                        <p:attrNameLst>
                                          <p:attrName>ppt_y</p:attrName>
                                        </p:attrNameLst>
                                      </p:cBhvr>
                                      <p:tavLst>
                                        <p:tav tm="0">
                                          <p:val>
                                            <p:strVal val="#ppt_y+#ppt_h*1.125000"/>
                                          </p:val>
                                        </p:tav>
                                        <p:tav tm="100000">
                                          <p:val>
                                            <p:strVal val="#ppt_y"/>
                                          </p:val>
                                        </p:tav>
                                      </p:tavLst>
                                    </p:anim>
                                    <p:animEffect transition="in" filter="wipe(up)">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p:tgtEl>
                                          <p:spTgt spid="33"/>
                                        </p:tgtEl>
                                        <p:attrNameLst>
                                          <p:attrName>ppt_y</p:attrName>
                                        </p:attrNameLst>
                                      </p:cBhvr>
                                      <p:tavLst>
                                        <p:tav tm="0">
                                          <p:val>
                                            <p:strVal val="#ppt_y+#ppt_h*1.125000"/>
                                          </p:val>
                                        </p:tav>
                                        <p:tav tm="100000">
                                          <p:val>
                                            <p:strVal val="#ppt_y"/>
                                          </p:val>
                                        </p:tav>
                                      </p:tavLst>
                                    </p:anim>
                                    <p:animEffect transition="in" filter="wipe(up)">
                                      <p:cBhvr>
                                        <p:cTn id="28" dur="500"/>
                                        <p:tgtEl>
                                          <p:spTgt spid="33"/>
                                        </p:tgtEl>
                                      </p:cBhvr>
                                    </p:animEffect>
                                  </p:childTnLst>
                                </p:cTn>
                              </p:par>
                              <p:par>
                                <p:cTn id="29" presetID="1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p:tgtEl>
                                          <p:spTgt spid="34"/>
                                        </p:tgtEl>
                                        <p:attrNameLst>
                                          <p:attrName>ppt_y</p:attrName>
                                        </p:attrNameLst>
                                      </p:cBhvr>
                                      <p:tavLst>
                                        <p:tav tm="0">
                                          <p:val>
                                            <p:strVal val="#ppt_y+#ppt_h*1.125000"/>
                                          </p:val>
                                        </p:tav>
                                        <p:tav tm="100000">
                                          <p:val>
                                            <p:strVal val="#ppt_y"/>
                                          </p:val>
                                        </p:tav>
                                      </p:tavLst>
                                    </p:anim>
                                    <p:animEffect transition="in" filter="wipe(up)">
                                      <p:cBhvr>
                                        <p:cTn id="32" dur="500"/>
                                        <p:tgtEl>
                                          <p:spTgt spid="34"/>
                                        </p:tgtEl>
                                      </p:cBhvr>
                                    </p:animEffect>
                                  </p:childTnLst>
                                </p:cTn>
                              </p:par>
                              <p:par>
                                <p:cTn id="33" presetID="12" presetClass="entr" presetSubtype="4"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p:tgtEl>
                                          <p:spTgt spid="36"/>
                                        </p:tgtEl>
                                        <p:attrNameLst>
                                          <p:attrName>ppt_y</p:attrName>
                                        </p:attrNameLst>
                                      </p:cBhvr>
                                      <p:tavLst>
                                        <p:tav tm="0">
                                          <p:val>
                                            <p:strVal val="#ppt_y+#ppt_h*1.125000"/>
                                          </p:val>
                                        </p:tav>
                                        <p:tav tm="100000">
                                          <p:val>
                                            <p:strVal val="#ppt_y"/>
                                          </p:val>
                                        </p:tav>
                                      </p:tavLst>
                                    </p:anim>
                                    <p:animEffect transition="in" filter="wipe(up)">
                                      <p:cBhvr>
                                        <p:cTn id="36" dur="500"/>
                                        <p:tgtEl>
                                          <p:spTgt spid="36"/>
                                        </p:tgtEl>
                                      </p:cBhvr>
                                    </p:animEffect>
                                  </p:childTnLst>
                                </p:cTn>
                              </p:par>
                              <p:par>
                                <p:cTn id="37" presetID="12" presetClass="entr" presetSubtype="4"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p:tgtEl>
                                          <p:spTgt spid="37"/>
                                        </p:tgtEl>
                                        <p:attrNameLst>
                                          <p:attrName>ppt_y</p:attrName>
                                        </p:attrNameLst>
                                      </p:cBhvr>
                                      <p:tavLst>
                                        <p:tav tm="0">
                                          <p:val>
                                            <p:strVal val="#ppt_y+#ppt_h*1.125000"/>
                                          </p:val>
                                        </p:tav>
                                        <p:tav tm="100000">
                                          <p:val>
                                            <p:strVal val="#ppt_y"/>
                                          </p:val>
                                        </p:tav>
                                      </p:tavLst>
                                    </p:anim>
                                    <p:animEffect transition="in" filter="wipe(up)">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sz="2800" dirty="0" smtClean="0"/>
              <a:t>Generalized Arc Consistency (GAC) is</a:t>
            </a:r>
          </a:p>
          <a:p>
            <a:pPr lvl="1"/>
            <a:r>
              <a:rPr lang="en-US" sz="2400" dirty="0"/>
              <a:t>T</a:t>
            </a:r>
            <a:r>
              <a:rPr lang="en-US" sz="2400" dirty="0" smtClean="0"/>
              <a:t>he most basic consistency property</a:t>
            </a:r>
          </a:p>
          <a:p>
            <a:pPr lvl="1"/>
            <a:r>
              <a:rPr lang="en-US" sz="2400" dirty="0"/>
              <a:t>A</a:t>
            </a:r>
            <a:r>
              <a:rPr lang="en-US" sz="2400" dirty="0" smtClean="0"/>
              <a:t>pplicable to both binary and non-binary CSPs</a:t>
            </a:r>
          </a:p>
          <a:p>
            <a:r>
              <a:rPr lang="en-US" sz="2800" dirty="0" smtClean="0"/>
              <a:t>Algorithms for enforcing GAC</a:t>
            </a:r>
          </a:p>
          <a:p>
            <a:pPr lvl="1"/>
            <a:r>
              <a:rPr lang="en-US" sz="2400" dirty="0" smtClean="0"/>
              <a:t>Are implemented in all constraint solvers</a:t>
            </a:r>
          </a:p>
          <a:p>
            <a:pPr lvl="1"/>
            <a:r>
              <a:rPr lang="en-US" sz="2400" dirty="0" smtClean="0"/>
              <a:t>Have witnessed a surge of attention since 2007</a:t>
            </a:r>
          </a:p>
          <a:p>
            <a:r>
              <a:rPr lang="en-US" sz="2800" dirty="0" smtClean="0"/>
              <a:t>Goal</a:t>
            </a:r>
          </a:p>
          <a:p>
            <a:pPr lvl="1"/>
            <a:r>
              <a:rPr lang="en-US" sz="2400" dirty="0" smtClean="0"/>
              <a:t>Study variety of GAC algorithms</a:t>
            </a:r>
          </a:p>
          <a:p>
            <a:pPr lvl="1"/>
            <a:r>
              <a:rPr lang="en-US" sz="2400" smtClean="0"/>
              <a:t>Evaluate progress</a:t>
            </a:r>
            <a:endParaRPr lang="en-US" sz="2400" dirty="0"/>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6</a:t>
            </a:fld>
            <a:endParaRPr lang="en-US"/>
          </a:p>
        </p:txBody>
      </p:sp>
    </p:spTree>
    <p:extLst>
      <p:ext uri="{BB962C8B-B14F-4D97-AF65-F5344CB8AC3E}">
        <p14:creationId xmlns:p14="http://schemas.microsoft.com/office/powerpoint/2010/main" val="172604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Times New Roman"/>
              </a:rPr>
              <a:t>Outline</a:t>
            </a:r>
            <a:endParaRPr lang="en-US" dirty="0">
              <a:latin typeface="+mn-lt"/>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cs typeface="Times New Roman"/>
              </a:rPr>
              <a:t>10/13/14</a:t>
            </a:fld>
            <a:endParaRPr lang="en-US">
              <a:cs typeface="Times New Roman"/>
            </a:endParaRPr>
          </a:p>
        </p:txBody>
      </p:sp>
      <p:sp>
        <p:nvSpPr>
          <p:cNvPr id="5" name="Footer Placeholder 4"/>
          <p:cNvSpPr>
            <a:spLocks noGrp="1"/>
          </p:cNvSpPr>
          <p:nvPr>
            <p:ph type="ftr" sz="quarter" idx="11"/>
          </p:nvPr>
        </p:nvSpPr>
        <p:spPr/>
        <p:txBody>
          <a:bodyPr/>
          <a:lstStyle/>
          <a:p>
            <a:r>
              <a:rPr lang="en-US" smtClean="0">
                <a:cs typeface="Times New Roman"/>
              </a:rPr>
              <a:t>Adetunji-MS Thesis-Defense</a:t>
            </a:r>
            <a:endParaRPr lang="en-US">
              <a:cs typeface="Times New Roman"/>
            </a:endParaRPr>
          </a:p>
        </p:txBody>
      </p:sp>
      <p:sp>
        <p:nvSpPr>
          <p:cNvPr id="6" name="Slide Number Placeholder 5"/>
          <p:cNvSpPr>
            <a:spLocks noGrp="1"/>
          </p:cNvSpPr>
          <p:nvPr>
            <p:ph type="sldNum" sz="quarter" idx="12"/>
          </p:nvPr>
        </p:nvSpPr>
        <p:spPr/>
        <p:txBody>
          <a:bodyPr/>
          <a:lstStyle/>
          <a:p>
            <a:fld id="{E72DE830-7372-4545-AA32-3FAC0685BA95}" type="slidenum">
              <a:rPr lang="en-US" smtClean="0">
                <a:cs typeface="Times New Roman"/>
              </a:rPr>
              <a:t>7</a:t>
            </a:fld>
            <a:endParaRPr lang="en-US">
              <a:cs typeface="Times New Roman"/>
            </a:endParaRPr>
          </a:p>
        </p:txBody>
      </p:sp>
      <p:sp>
        <p:nvSpPr>
          <p:cNvPr id="8" name="Content Placeholder 2"/>
          <p:cNvSpPr txBox="1">
            <a:spLocks/>
          </p:cNvSpPr>
          <p:nvPr/>
        </p:nvSpPr>
        <p:spPr bwMode="auto">
          <a:xfrm>
            <a:off x="635696" y="1217222"/>
            <a:ext cx="8229486"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1" fontAlgn="base" hangingPunct="1">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1" fontAlgn="base" hangingPunct="1">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1" fontAlgn="base" hangingPunct="1">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eaLnBrk="1" fontAlgn="base" hangingPunct="1">
              <a:spcBef>
                <a:spcPct val="20000"/>
              </a:spcBef>
              <a:spcAft>
                <a:spcPct val="0"/>
              </a:spcAft>
              <a:buClr>
                <a:srgbClr val="3A65BC"/>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3A65BC"/>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3A65BC"/>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3A65BC"/>
              </a:buClr>
              <a:buChar char="»"/>
              <a:defRPr sz="2000">
                <a:solidFill>
                  <a:schemeClr val="tx1"/>
                </a:solidFill>
                <a:latin typeface="+mn-lt"/>
                <a:ea typeface="+mn-ea"/>
              </a:defRPr>
            </a:lvl9pPr>
          </a:lstStyle>
          <a:p>
            <a:r>
              <a:rPr lang="en-US" sz="2000" dirty="0" smtClean="0">
                <a:solidFill>
                  <a:schemeClr val="bg1">
                    <a:lumMod val="65000"/>
                  </a:schemeClr>
                </a:solidFill>
                <a:cs typeface="Times New Roman"/>
              </a:rPr>
              <a:t>Background</a:t>
            </a:r>
          </a:p>
          <a:p>
            <a:r>
              <a:rPr lang="en-US" sz="2000" dirty="0">
                <a:solidFill>
                  <a:srgbClr val="3A65BC"/>
                </a:solidFill>
                <a:ea typeface="+mj-ea"/>
                <a:cs typeface="Times New Roman"/>
              </a:rPr>
              <a:t>Overview of GAC algorithms </a:t>
            </a:r>
          </a:p>
          <a:p>
            <a:pPr lvl="1"/>
            <a:r>
              <a:rPr lang="en-US" sz="1800" dirty="0">
                <a:solidFill>
                  <a:srgbClr val="3A65BC"/>
                </a:solidFill>
                <a:ea typeface="+mj-ea"/>
                <a:cs typeface="Times New Roman"/>
              </a:rPr>
              <a:t>GAC2001</a:t>
            </a:r>
          </a:p>
          <a:p>
            <a:pPr lvl="1"/>
            <a:r>
              <a:rPr lang="en-US" sz="1800" dirty="0">
                <a:solidFill>
                  <a:srgbClr val="3A65BC"/>
                </a:solidFill>
                <a:ea typeface="+mj-ea"/>
                <a:cs typeface="Times New Roman"/>
              </a:rPr>
              <a:t>Simple Tabular Reduction: STR1, STR2, STR3, STR-Ni, eSTR1, eSTR2 </a:t>
            </a:r>
          </a:p>
          <a:p>
            <a:pPr lvl="1"/>
            <a:r>
              <a:rPr lang="en-US" sz="1800" dirty="0">
                <a:solidFill>
                  <a:srgbClr val="3A65BC"/>
                </a:solidFill>
                <a:ea typeface="+mj-ea"/>
                <a:cs typeface="Times New Roman"/>
              </a:rPr>
              <a:t>Multi-valued decision diagrams: </a:t>
            </a:r>
            <a:r>
              <a:rPr lang="en-US" sz="1800" dirty="0" err="1">
                <a:solidFill>
                  <a:srgbClr val="3A65BC"/>
                </a:solidFill>
                <a:ea typeface="+mj-ea"/>
                <a:cs typeface="Times New Roman"/>
              </a:rPr>
              <a:t>mddc</a:t>
            </a:r>
            <a:endParaRPr lang="en-US" sz="1800" dirty="0">
              <a:solidFill>
                <a:srgbClr val="3A65BC"/>
              </a:solidFill>
              <a:ea typeface="+mj-ea"/>
              <a:cs typeface="Times New Roman"/>
            </a:endParaRPr>
          </a:p>
          <a:p>
            <a:r>
              <a:rPr lang="en-US" sz="2000" dirty="0" smtClean="0">
                <a:solidFill>
                  <a:schemeClr val="bg1">
                    <a:lumMod val="65000"/>
                  </a:schemeClr>
                </a:solidFill>
                <a:cs typeface="Times New Roman"/>
              </a:rPr>
              <a:t>Our contribution</a:t>
            </a:r>
          </a:p>
          <a:p>
            <a:pPr lvl="1"/>
            <a:r>
              <a:rPr lang="en-US" sz="1800" dirty="0" smtClean="0">
                <a:solidFill>
                  <a:schemeClr val="bg1">
                    <a:lumMod val="65000"/>
                  </a:schemeClr>
                </a:solidFill>
                <a:cs typeface="Times New Roman"/>
              </a:rPr>
              <a:t>STR-h combines STR1 and STR-Ni</a:t>
            </a:r>
          </a:p>
          <a:p>
            <a:r>
              <a:rPr lang="en-US" sz="2000" dirty="0" smtClean="0">
                <a:solidFill>
                  <a:schemeClr val="bg1">
                    <a:lumMod val="65000"/>
                  </a:schemeClr>
                </a:solidFill>
                <a:cs typeface="Times New Roman"/>
              </a:rPr>
              <a:t>Evaluation and comparison of GAC algorithms</a:t>
            </a:r>
          </a:p>
          <a:p>
            <a:r>
              <a:rPr lang="en-US" sz="2000" dirty="0" smtClean="0">
                <a:solidFill>
                  <a:schemeClr val="bg1">
                    <a:lumMod val="65000"/>
                  </a:schemeClr>
                </a:solidFill>
                <a:cs typeface="Times New Roman"/>
              </a:rPr>
              <a:t>Conclusions </a:t>
            </a:r>
            <a:r>
              <a:rPr lang="en-US" sz="2000" dirty="0" smtClean="0">
                <a:solidFill>
                  <a:schemeClr val="bg1">
                    <a:lumMod val="65000"/>
                  </a:schemeClr>
                </a:solidFill>
                <a:cs typeface="Times New Roman"/>
              </a:rPr>
              <a:t>and future work</a:t>
            </a:r>
          </a:p>
          <a:p>
            <a:endParaRPr lang="en-US" sz="2000" dirty="0" smtClean="0">
              <a:cs typeface="Times New Roman"/>
            </a:endParaRPr>
          </a:p>
        </p:txBody>
      </p:sp>
    </p:spTree>
    <p:extLst>
      <p:ext uri="{BB962C8B-B14F-4D97-AF65-F5344CB8AC3E}">
        <p14:creationId xmlns:p14="http://schemas.microsoft.com/office/powerpoint/2010/main" val="4618752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7038332" y="2311080"/>
            <a:ext cx="1908254" cy="369332"/>
          </a:xfrm>
          <a:prstGeom prst="rect">
            <a:avLst/>
          </a:prstGeom>
          <a:noFill/>
        </p:spPr>
        <p:txBody>
          <a:bodyPr wrap="square" rtlCol="0">
            <a:spAutoFit/>
          </a:bodyPr>
          <a:lstStyle/>
          <a:p>
            <a:r>
              <a:rPr lang="en-US" i="1" dirty="0">
                <a:latin typeface="Times New Roman"/>
                <a:cs typeface="Times New Roman"/>
              </a:rPr>
              <a:t>Last</a:t>
            </a:r>
            <a:r>
              <a:rPr lang="en-US" dirty="0">
                <a:latin typeface="Times New Roman"/>
                <a:cs typeface="Times New Roman"/>
              </a:rPr>
              <a:t>((</a:t>
            </a:r>
            <a:r>
              <a:rPr lang="en-US" i="1" dirty="0" err="1">
                <a:latin typeface="Times New Roman"/>
                <a:cs typeface="Times New Roman"/>
              </a:rPr>
              <a:t>x</a:t>
            </a:r>
            <a:r>
              <a:rPr lang="en-US" dirty="0" err="1">
                <a:latin typeface="Times New Roman"/>
                <a:cs typeface="Times New Roman"/>
              </a:rPr>
              <a:t>,</a:t>
            </a:r>
            <a:r>
              <a:rPr lang="en-US" i="1" dirty="0" err="1">
                <a:latin typeface="Times New Roman"/>
                <a:cs typeface="Times New Roman"/>
              </a:rPr>
              <a:t>a</a:t>
            </a:r>
            <a:r>
              <a:rPr lang="en-US" dirty="0">
                <a:latin typeface="Times New Roman"/>
                <a:cs typeface="Times New Roman"/>
              </a:rPr>
              <a:t>),</a:t>
            </a:r>
            <a:r>
              <a:rPr lang="en-US" i="1" dirty="0" smtClean="0">
                <a:latin typeface="Times New Roman"/>
                <a:cs typeface="Times New Roman"/>
              </a:rPr>
              <a:t>c</a:t>
            </a:r>
            <a:r>
              <a:rPr lang="en-US" dirty="0" smtClean="0">
                <a:latin typeface="Times New Roman"/>
                <a:cs typeface="Times New Roman"/>
              </a:rPr>
              <a:t>) ⟵ 2</a:t>
            </a:r>
            <a:endParaRPr lang="en-US" dirty="0"/>
          </a:p>
        </p:txBody>
      </p:sp>
      <p:sp>
        <p:nvSpPr>
          <p:cNvPr id="2" name="Title 1"/>
          <p:cNvSpPr>
            <a:spLocks noGrp="1"/>
          </p:cNvSpPr>
          <p:nvPr>
            <p:ph type="title"/>
          </p:nvPr>
        </p:nvSpPr>
        <p:spPr/>
        <p:txBody>
          <a:bodyPr/>
          <a:lstStyle/>
          <a:p>
            <a:pPr>
              <a:tabLst>
                <a:tab pos="7999413" algn="r"/>
                <a:tab pos="8061325" algn="r"/>
              </a:tabLst>
            </a:pPr>
            <a:r>
              <a:rPr lang="en-US" dirty="0" smtClean="0">
                <a:latin typeface="+mn-lt"/>
                <a:cs typeface="Times New Roman"/>
              </a:rPr>
              <a:t>GAC2001	</a:t>
            </a:r>
            <a:r>
              <a:rPr lang="fr-FR" sz="2400" b="0" dirty="0" smtClean="0">
                <a:solidFill>
                  <a:srgbClr val="FF6600"/>
                </a:solidFill>
                <a:cs typeface="Times New Roman"/>
              </a:rPr>
              <a:t>[</a:t>
            </a:r>
            <a:r>
              <a:rPr lang="fr-FR" sz="2400" b="0" dirty="0" err="1">
                <a:solidFill>
                  <a:srgbClr val="FF6600"/>
                </a:solidFill>
                <a:cs typeface="Times New Roman"/>
              </a:rPr>
              <a:t>Bessiere</a:t>
            </a:r>
            <a:r>
              <a:rPr lang="fr-FR" sz="2400" b="0" dirty="0">
                <a:solidFill>
                  <a:srgbClr val="FF6600"/>
                </a:solidFill>
                <a:cs typeface="Times New Roman"/>
              </a:rPr>
              <a:t> et al., 2005] </a:t>
            </a:r>
            <a:endParaRPr lang="en-US" b="0" dirty="0">
              <a:latin typeface="+mn-lt"/>
              <a:cs typeface="Times New Roman"/>
            </a:endParaRPr>
          </a:p>
        </p:txBody>
      </p:sp>
      <p:sp>
        <p:nvSpPr>
          <p:cNvPr id="3" name="Content Placeholder 2"/>
          <p:cNvSpPr>
            <a:spLocks noGrp="1"/>
          </p:cNvSpPr>
          <p:nvPr>
            <p:ph idx="1"/>
          </p:nvPr>
        </p:nvSpPr>
        <p:spPr>
          <a:xfrm>
            <a:off x="533400" y="1374422"/>
            <a:ext cx="6605112" cy="4398583"/>
          </a:xfrm>
        </p:spPr>
        <p:txBody>
          <a:bodyPr/>
          <a:lstStyle/>
          <a:p>
            <a:r>
              <a:rPr lang="en-US" sz="2400" dirty="0" smtClean="0">
                <a:cs typeface="Times New Roman"/>
              </a:rPr>
              <a:t>Check whether value </a:t>
            </a:r>
            <a:r>
              <a:rPr lang="en-US" sz="2400" i="1" dirty="0" smtClean="0">
                <a:latin typeface="Times New Roman" pitchFamily="18" charset="0"/>
                <a:cs typeface="Times New Roman" pitchFamily="18" charset="0"/>
              </a:rPr>
              <a:t>a</a:t>
            </a:r>
            <a:r>
              <a:rPr lang="en-US" sz="2400" dirty="0" smtClean="0">
                <a:cs typeface="Times New Roman"/>
              </a:rPr>
              <a:t> in the domain of a variable </a:t>
            </a:r>
            <a:r>
              <a:rPr lang="en-US" sz="2400" i="1" dirty="0" smtClean="0">
                <a:latin typeface="Times New Roman" pitchFamily="18" charset="0"/>
                <a:cs typeface="Times New Roman" pitchFamily="18" charset="0"/>
              </a:rPr>
              <a:t>x</a:t>
            </a:r>
            <a:r>
              <a:rPr lang="en-US" sz="2400" dirty="0" smtClean="0">
                <a:cs typeface="Times New Roman"/>
              </a:rPr>
              <a:t> has a support </a:t>
            </a:r>
            <a:r>
              <a:rPr lang="en-US" sz="2400" dirty="0" smtClean="0">
                <a:cs typeface="Times New Roman"/>
              </a:rPr>
              <a:t>in a </a:t>
            </a:r>
            <a:r>
              <a:rPr lang="en-US" sz="2400" dirty="0" smtClean="0">
                <a:cs typeface="Times New Roman"/>
              </a:rPr>
              <a:t>constraint </a:t>
            </a:r>
            <a:r>
              <a:rPr lang="en-US" sz="2400" i="1" dirty="0" smtClean="0">
                <a:latin typeface="Times New Roman" pitchFamily="18" charset="0"/>
                <a:cs typeface="Times New Roman" pitchFamily="18" charset="0"/>
              </a:rPr>
              <a:t>c</a:t>
            </a:r>
            <a:endParaRPr lang="en-US" sz="2400" dirty="0" smtClean="0">
              <a:cs typeface="Times New Roman"/>
            </a:endParaRPr>
          </a:p>
          <a:p>
            <a:pPr marL="0" indent="0" algn="ctr">
              <a:buNone/>
            </a:pPr>
            <a:r>
              <a:rPr lang="en-US" sz="2400" i="1" dirty="0" smtClean="0">
                <a:latin typeface="Times New Roman"/>
                <a:cs typeface="Times New Roman"/>
              </a:rPr>
              <a:t>Last</a:t>
            </a:r>
            <a:r>
              <a:rPr lang="en-US" sz="2400" dirty="0">
                <a:latin typeface="Times New Roman"/>
                <a:cs typeface="Times New Roman"/>
              </a:rPr>
              <a:t>((</a:t>
            </a:r>
            <a:r>
              <a:rPr lang="en-US" sz="2400" i="1" dirty="0" err="1">
                <a:latin typeface="Times New Roman"/>
                <a:cs typeface="Times New Roman"/>
              </a:rPr>
              <a:t>x</a:t>
            </a:r>
            <a:r>
              <a:rPr lang="en-US" sz="2400" dirty="0" err="1">
                <a:latin typeface="Times New Roman"/>
                <a:cs typeface="Times New Roman"/>
              </a:rPr>
              <a:t>,</a:t>
            </a:r>
            <a:r>
              <a:rPr lang="en-US" sz="2400" i="1" dirty="0" err="1">
                <a:latin typeface="Times New Roman"/>
                <a:cs typeface="Times New Roman"/>
              </a:rPr>
              <a:t>a</a:t>
            </a:r>
            <a:r>
              <a:rPr lang="en-US" sz="2400" dirty="0">
                <a:latin typeface="Times New Roman"/>
                <a:cs typeface="Times New Roman"/>
              </a:rPr>
              <a:t>),</a:t>
            </a:r>
            <a:r>
              <a:rPr lang="en-US" sz="2400" i="1" dirty="0">
                <a:latin typeface="Times New Roman"/>
                <a:cs typeface="Times New Roman"/>
              </a:rPr>
              <a:t>c</a:t>
            </a:r>
            <a:r>
              <a:rPr lang="en-US" sz="2400" dirty="0" smtClean="0">
                <a:latin typeface="Times New Roman"/>
                <a:cs typeface="Times New Roman"/>
              </a:rPr>
              <a:t>)⟵ 2</a:t>
            </a:r>
            <a:endParaRPr lang="en-US" sz="2400" dirty="0" smtClean="0">
              <a:cs typeface="Times New Roman"/>
            </a:endParaRPr>
          </a:p>
          <a:p>
            <a:r>
              <a:rPr lang="en-US" sz="2400" dirty="0" smtClean="0">
                <a:cs typeface="Times New Roman"/>
              </a:rPr>
              <a:t>When 2 is removed, support of </a:t>
            </a:r>
            <a:r>
              <a:rPr lang="en-US" sz="2400" i="1" dirty="0" smtClean="0">
                <a:latin typeface="Times New Roman" pitchFamily="18" charset="0"/>
                <a:cs typeface="Times New Roman" pitchFamily="18" charset="0"/>
              </a:rPr>
              <a:t>a </a:t>
            </a:r>
            <a:r>
              <a:rPr lang="en-US" sz="2400" dirty="0" smtClean="0">
                <a:cs typeface="Times New Roman" pitchFamily="18" charset="0"/>
              </a:rPr>
              <a:t>is lost</a:t>
            </a:r>
            <a:endParaRPr lang="en-US" sz="2400" dirty="0" smtClean="0">
              <a:cs typeface="Times New Roman"/>
            </a:endParaRPr>
          </a:p>
          <a:p>
            <a:r>
              <a:rPr lang="en-US" sz="2400" dirty="0" smtClean="0">
                <a:cs typeface="Times New Roman"/>
              </a:rPr>
              <a:t>Then, find a new support for </a:t>
            </a:r>
            <a:r>
              <a:rPr lang="en-US" sz="2400" i="1" dirty="0" smtClean="0">
                <a:latin typeface="Times New Roman" pitchFamily="18" charset="0"/>
                <a:cs typeface="Times New Roman" pitchFamily="18" charset="0"/>
              </a:rPr>
              <a:t>a </a:t>
            </a:r>
          </a:p>
          <a:p>
            <a:pPr marL="0" indent="0" algn="ctr">
              <a:buNone/>
            </a:pPr>
            <a:r>
              <a:rPr lang="en-US" sz="2400" i="1" dirty="0">
                <a:latin typeface="Times New Roman"/>
                <a:cs typeface="Times New Roman"/>
              </a:rPr>
              <a:t>Last</a:t>
            </a:r>
            <a:r>
              <a:rPr lang="en-US" sz="2400" dirty="0">
                <a:latin typeface="Times New Roman"/>
                <a:cs typeface="Times New Roman"/>
              </a:rPr>
              <a:t>((</a:t>
            </a:r>
            <a:r>
              <a:rPr lang="en-US" sz="2400" i="1" dirty="0" err="1">
                <a:latin typeface="Times New Roman"/>
                <a:cs typeface="Times New Roman"/>
              </a:rPr>
              <a:t>x</a:t>
            </a:r>
            <a:r>
              <a:rPr lang="en-US" sz="2400" dirty="0" err="1">
                <a:latin typeface="Times New Roman"/>
                <a:cs typeface="Times New Roman"/>
              </a:rPr>
              <a:t>,</a:t>
            </a:r>
            <a:r>
              <a:rPr lang="en-US" sz="2400" i="1" dirty="0" err="1">
                <a:latin typeface="Times New Roman"/>
                <a:cs typeface="Times New Roman"/>
              </a:rPr>
              <a:t>a</a:t>
            </a:r>
            <a:r>
              <a:rPr lang="en-US" sz="2400" dirty="0">
                <a:latin typeface="Times New Roman"/>
                <a:cs typeface="Times New Roman"/>
              </a:rPr>
              <a:t>),</a:t>
            </a:r>
            <a:r>
              <a:rPr lang="en-US" sz="2400" i="1" dirty="0">
                <a:latin typeface="Times New Roman"/>
                <a:cs typeface="Times New Roman"/>
              </a:rPr>
              <a:t>c</a:t>
            </a:r>
            <a:r>
              <a:rPr lang="en-US" sz="2400" dirty="0">
                <a:latin typeface="Times New Roman"/>
                <a:cs typeface="Times New Roman"/>
              </a:rPr>
              <a:t>)⟵ </a:t>
            </a:r>
            <a:r>
              <a:rPr lang="en-US" sz="2400" dirty="0" smtClean="0">
                <a:latin typeface="Times New Roman"/>
                <a:cs typeface="Times New Roman"/>
              </a:rPr>
              <a:t>4</a:t>
            </a:r>
            <a:endParaRPr lang="en-US" sz="2400" i="1" dirty="0" smtClean="0">
              <a:latin typeface="Times New Roman" pitchFamily="18" charset="0"/>
              <a:cs typeface="Times New Roman" pitchFamily="18" charset="0"/>
            </a:endParaRPr>
          </a:p>
          <a:p>
            <a:r>
              <a:rPr lang="en-US" sz="2400" dirty="0" smtClean="0">
                <a:cs typeface="Times New Roman" pitchFamily="18" charset="0"/>
              </a:rPr>
              <a:t>If 4 is removed and </a:t>
            </a:r>
            <a:r>
              <a:rPr lang="en-US" sz="2400" i="1" dirty="0" smtClean="0">
                <a:latin typeface="Times New Roman" pitchFamily="18" charset="0"/>
                <a:cs typeface="Times New Roman" pitchFamily="18" charset="0"/>
              </a:rPr>
              <a:t>a </a:t>
            </a:r>
            <a:r>
              <a:rPr lang="en-US" sz="2400" dirty="0" smtClean="0">
                <a:cs typeface="Times New Roman" pitchFamily="18" charset="0"/>
              </a:rPr>
              <a:t>has no other support</a:t>
            </a:r>
          </a:p>
          <a:p>
            <a:r>
              <a:rPr lang="en-US" sz="2400" dirty="0" smtClean="0">
                <a:cs typeface="Times New Roman" pitchFamily="18" charset="0"/>
              </a:rPr>
              <a:t>Then remove </a:t>
            </a:r>
            <a:r>
              <a:rPr lang="en-US" sz="2400" i="1" dirty="0">
                <a:latin typeface="Times New Roman" pitchFamily="18" charset="0"/>
                <a:cs typeface="Times New Roman" pitchFamily="18" charset="0"/>
              </a:rPr>
              <a:t>a</a:t>
            </a:r>
            <a:r>
              <a:rPr lang="en-US" sz="2400" dirty="0" smtClean="0">
                <a:cs typeface="Times New Roman" pitchFamily="18" charset="0"/>
              </a:rPr>
              <a:t> from the domain of </a:t>
            </a:r>
            <a:r>
              <a:rPr lang="en-US" sz="2400" i="1" dirty="0" smtClean="0">
                <a:latin typeface="Times New Roman" pitchFamily="18" charset="0"/>
                <a:cs typeface="Times New Roman" pitchFamily="18" charset="0"/>
              </a:rPr>
              <a:t>x</a:t>
            </a:r>
          </a:p>
          <a:p>
            <a:r>
              <a:rPr lang="en-US" sz="2400" dirty="0" smtClean="0">
                <a:cs typeface="Times New Roman" pitchFamily="18" charset="0"/>
              </a:rPr>
              <a:t>Uses data structure </a:t>
            </a:r>
            <a:r>
              <a:rPr lang="en-US" sz="2400" i="1" dirty="0" smtClean="0">
                <a:latin typeface="Times New Roman"/>
                <a:cs typeface="Times New Roman"/>
              </a:rPr>
              <a:t> </a:t>
            </a:r>
            <a:r>
              <a:rPr lang="en-US" sz="2400" i="1" dirty="0" smtClean="0">
                <a:solidFill>
                  <a:srgbClr val="FF6600"/>
                </a:solidFill>
                <a:latin typeface="Times New Roman"/>
                <a:cs typeface="Times New Roman"/>
              </a:rPr>
              <a:t>Last</a:t>
            </a:r>
            <a:r>
              <a:rPr lang="en-US" sz="2400" dirty="0">
                <a:solidFill>
                  <a:srgbClr val="FF6600"/>
                </a:solidFill>
                <a:latin typeface="Times New Roman"/>
                <a:cs typeface="Times New Roman"/>
              </a:rPr>
              <a:t>(</a:t>
            </a:r>
            <a:r>
              <a:rPr lang="en-US" sz="2400" dirty="0" smtClean="0">
                <a:solidFill>
                  <a:srgbClr val="FF6600"/>
                </a:solidFill>
                <a:latin typeface="Times New Roman"/>
                <a:cs typeface="Times New Roman"/>
              </a:rPr>
              <a:t>(</a:t>
            </a:r>
            <a:r>
              <a:rPr lang="en-US" sz="2400" i="1" dirty="0" err="1" smtClean="0">
                <a:solidFill>
                  <a:srgbClr val="FF6600"/>
                </a:solidFill>
                <a:latin typeface="Times New Roman"/>
                <a:cs typeface="Times New Roman"/>
              </a:rPr>
              <a:t>var</a:t>
            </a:r>
            <a:r>
              <a:rPr lang="en-US" sz="2400" dirty="0" err="1" smtClean="0">
                <a:solidFill>
                  <a:srgbClr val="FF6600"/>
                </a:solidFill>
                <a:latin typeface="Times New Roman"/>
                <a:cs typeface="Times New Roman"/>
              </a:rPr>
              <a:t>,</a:t>
            </a:r>
            <a:r>
              <a:rPr lang="en-US" sz="2400" i="1" dirty="0" err="1" smtClean="0">
                <a:solidFill>
                  <a:srgbClr val="FF6600"/>
                </a:solidFill>
                <a:latin typeface="Times New Roman"/>
                <a:cs typeface="Times New Roman"/>
              </a:rPr>
              <a:t>val</a:t>
            </a:r>
            <a:r>
              <a:rPr lang="en-US" sz="2400" dirty="0" smtClean="0">
                <a:solidFill>
                  <a:srgbClr val="FF6600"/>
                </a:solidFill>
                <a:latin typeface="Times New Roman"/>
                <a:cs typeface="Times New Roman"/>
              </a:rPr>
              <a:t>),</a:t>
            </a:r>
            <a:r>
              <a:rPr lang="en-US" sz="2400" i="1" dirty="0" smtClean="0">
                <a:solidFill>
                  <a:srgbClr val="FF6600"/>
                </a:solidFill>
                <a:latin typeface="Times New Roman"/>
                <a:cs typeface="Times New Roman"/>
              </a:rPr>
              <a:t>constraint</a:t>
            </a:r>
            <a:r>
              <a:rPr lang="en-US" sz="2400" dirty="0" smtClean="0">
                <a:solidFill>
                  <a:srgbClr val="FF6600"/>
                </a:solidFill>
                <a:latin typeface="Times New Roman"/>
                <a:cs typeface="Times New Roman"/>
              </a:rPr>
              <a:t>)</a:t>
            </a:r>
            <a:endParaRPr lang="en-US" sz="2400" dirty="0">
              <a:solidFill>
                <a:srgbClr val="FF6600"/>
              </a:solidFill>
              <a:cs typeface="Times New Roman" pitchFamily="18" charset="0"/>
            </a:endParaRPr>
          </a:p>
          <a:p>
            <a:endParaRPr lang="en-US" sz="2400" dirty="0" smtClean="0">
              <a:latin typeface="Times New Roman"/>
              <a:cs typeface="Times New Roman"/>
            </a:endParaRPr>
          </a:p>
          <a:p>
            <a:pPr marL="0" indent="0">
              <a:buNone/>
            </a:pPr>
            <a:r>
              <a:rPr lang="en-US" sz="2200" dirty="0">
                <a:cs typeface="Times New Roman"/>
              </a:rPr>
              <a:t> </a:t>
            </a:r>
          </a:p>
        </p:txBody>
      </p:sp>
      <p:sp>
        <p:nvSpPr>
          <p:cNvPr id="4" name="Date Placeholder 3"/>
          <p:cNvSpPr>
            <a:spLocks noGrp="1"/>
          </p:cNvSpPr>
          <p:nvPr>
            <p:ph type="dt" sz="half" idx="10"/>
          </p:nvPr>
        </p:nvSpPr>
        <p:spPr/>
        <p:txBody>
          <a:bodyPr/>
          <a:lstStyle/>
          <a:p>
            <a:fld id="{31EF1966-C429-EB48-ADDA-205AE056A882}" type="datetime1">
              <a:rPr lang="en-US" smtClean="0">
                <a:cs typeface="Times New Roman"/>
              </a:rPr>
              <a:t>10/13/14</a:t>
            </a:fld>
            <a:endParaRPr lang="en-US" dirty="0">
              <a:cs typeface="Times New Roman"/>
            </a:endParaRPr>
          </a:p>
        </p:txBody>
      </p:sp>
      <p:sp>
        <p:nvSpPr>
          <p:cNvPr id="5" name="Footer Placeholder 4"/>
          <p:cNvSpPr>
            <a:spLocks noGrp="1"/>
          </p:cNvSpPr>
          <p:nvPr>
            <p:ph type="ftr" sz="quarter" idx="11"/>
          </p:nvPr>
        </p:nvSpPr>
        <p:spPr/>
        <p:txBody>
          <a:bodyPr/>
          <a:lstStyle/>
          <a:p>
            <a:r>
              <a:rPr lang="en-US" dirty="0" smtClean="0">
                <a:cs typeface="Times New Roman"/>
              </a:rPr>
              <a:t>Adetunji-MS Thesis-Defense</a:t>
            </a:r>
            <a:endParaRPr lang="en-US" dirty="0">
              <a:cs typeface="Times New Roman"/>
            </a:endParaRPr>
          </a:p>
        </p:txBody>
      </p:sp>
      <p:sp>
        <p:nvSpPr>
          <p:cNvPr id="6" name="Slide Number Placeholder 5"/>
          <p:cNvSpPr>
            <a:spLocks noGrp="1"/>
          </p:cNvSpPr>
          <p:nvPr>
            <p:ph type="sldNum" sz="quarter" idx="12"/>
          </p:nvPr>
        </p:nvSpPr>
        <p:spPr/>
        <p:txBody>
          <a:bodyPr/>
          <a:lstStyle/>
          <a:p>
            <a:fld id="{E72DE830-7372-4545-AA32-3FAC0685BA95}" type="slidenum">
              <a:rPr lang="en-US" smtClean="0">
                <a:cs typeface="Times New Roman"/>
              </a:rPr>
              <a:t>8</a:t>
            </a:fld>
            <a:endParaRPr lang="en-US">
              <a:cs typeface="Times New Roman"/>
            </a:endParaRPr>
          </a:p>
        </p:txBody>
      </p:sp>
      <p:sp>
        <p:nvSpPr>
          <p:cNvPr id="8" name="Oval 7"/>
          <p:cNvSpPr/>
          <p:nvPr/>
        </p:nvSpPr>
        <p:spPr>
          <a:xfrm>
            <a:off x="6695585" y="3742315"/>
            <a:ext cx="1600200" cy="411480"/>
          </a:xfrm>
          <a:prstGeom prst="ellipse">
            <a:avLst/>
          </a:prstGeom>
          <a:solidFill>
            <a:srgbClr val="FFFFFF"/>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45720" rtlCol="0" anchor="ctr"/>
          <a:lstStyle/>
          <a:p>
            <a:pPr algn="ctr"/>
            <a:r>
              <a:rPr lang="en-US" sz="2400" dirty="0" smtClean="0">
                <a:solidFill>
                  <a:srgbClr val="000000"/>
                </a:solidFill>
                <a:latin typeface="Times New Roman"/>
                <a:cs typeface="Times New Roman"/>
              </a:rPr>
              <a:t>{1,2,3,4}</a:t>
            </a:r>
          </a:p>
        </p:txBody>
      </p:sp>
      <p:sp>
        <p:nvSpPr>
          <p:cNvPr id="9" name="Oval 8"/>
          <p:cNvSpPr/>
          <p:nvPr/>
        </p:nvSpPr>
        <p:spPr>
          <a:xfrm>
            <a:off x="6695585" y="1785527"/>
            <a:ext cx="1600200" cy="411480"/>
          </a:xfrm>
          <a:prstGeom prst="ellipse">
            <a:avLst/>
          </a:prstGeom>
          <a:solidFill>
            <a:srgbClr val="FFFFFF"/>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45720" rtlCol="0" anchor="ctr"/>
          <a:lstStyle/>
          <a:p>
            <a:pPr algn="ctr"/>
            <a:r>
              <a:rPr lang="en-US" sz="2400" dirty="0" smtClean="0">
                <a:solidFill>
                  <a:srgbClr val="000000"/>
                </a:solidFill>
                <a:latin typeface="Times New Roman"/>
                <a:cs typeface="Times New Roman"/>
              </a:rPr>
              <a:t>{</a:t>
            </a:r>
            <a:r>
              <a:rPr lang="en-US" sz="2400" i="1" dirty="0" err="1" smtClean="0">
                <a:solidFill>
                  <a:srgbClr val="000000"/>
                </a:solidFill>
                <a:latin typeface="Times New Roman"/>
                <a:cs typeface="Times New Roman"/>
              </a:rPr>
              <a:t>a</a:t>
            </a:r>
            <a:r>
              <a:rPr lang="en-US" sz="2400" dirty="0" err="1" smtClean="0">
                <a:solidFill>
                  <a:srgbClr val="000000"/>
                </a:solidFill>
                <a:latin typeface="Times New Roman"/>
                <a:cs typeface="Times New Roman"/>
              </a:rPr>
              <a:t>,b,c,d</a:t>
            </a:r>
            <a:r>
              <a:rPr lang="en-US" sz="2400" dirty="0" smtClean="0">
                <a:solidFill>
                  <a:srgbClr val="000000"/>
                </a:solidFill>
                <a:latin typeface="Times New Roman"/>
                <a:cs typeface="Times New Roman"/>
              </a:rPr>
              <a:t>}</a:t>
            </a:r>
          </a:p>
        </p:txBody>
      </p:sp>
      <p:cxnSp>
        <p:nvCxnSpPr>
          <p:cNvPr id="10" name="Straight Connector 9"/>
          <p:cNvCxnSpPr>
            <a:stCxn id="15" idx="0"/>
            <a:endCxn id="9" idx="3"/>
          </p:cNvCxnSpPr>
          <p:nvPr/>
        </p:nvCxnSpPr>
        <p:spPr>
          <a:xfrm flipV="1">
            <a:off x="6794602" y="2136747"/>
            <a:ext cx="135327" cy="695754"/>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138512" y="3526895"/>
            <a:ext cx="489048" cy="769441"/>
          </a:xfrm>
          <a:prstGeom prst="rect">
            <a:avLst/>
          </a:prstGeom>
          <a:noFill/>
        </p:spPr>
        <p:txBody>
          <a:bodyPr wrap="square" rtlCol="0">
            <a:spAutoFit/>
          </a:bodyPr>
          <a:lstStyle/>
          <a:p>
            <a:r>
              <a:rPr lang="en-US" sz="4400" b="1" dirty="0" smtClean="0">
                <a:solidFill>
                  <a:srgbClr val="3A65BC"/>
                </a:solidFill>
                <a:ea typeface="+mj-ea"/>
                <a:cs typeface="Times New Roman"/>
              </a:rPr>
              <a:t>✗</a:t>
            </a:r>
            <a:endParaRPr lang="en-US" sz="3200" dirty="0"/>
          </a:p>
        </p:txBody>
      </p:sp>
      <p:sp>
        <p:nvSpPr>
          <p:cNvPr id="15" name="Rectangle 14"/>
          <p:cNvSpPr/>
          <p:nvPr/>
        </p:nvSpPr>
        <p:spPr>
          <a:xfrm>
            <a:off x="6657442" y="2832501"/>
            <a:ext cx="274320" cy="27432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91440" rtlCol="0" anchor="ctr"/>
          <a:lstStyle/>
          <a:p>
            <a:pPr algn="ctr"/>
            <a:r>
              <a:rPr lang="en-US" sz="2400" i="1" dirty="0" smtClean="0">
                <a:solidFill>
                  <a:schemeClr val="tx1"/>
                </a:solidFill>
                <a:latin typeface="Times New Roman"/>
                <a:cs typeface="Times New Roman"/>
              </a:rPr>
              <a:t>c</a:t>
            </a:r>
            <a:endParaRPr lang="en-US" sz="2400" i="1" dirty="0">
              <a:solidFill>
                <a:schemeClr val="tx1"/>
              </a:solidFill>
              <a:latin typeface="Times New Roman"/>
              <a:cs typeface="Times New Roman"/>
            </a:endParaRPr>
          </a:p>
        </p:txBody>
      </p:sp>
      <p:cxnSp>
        <p:nvCxnSpPr>
          <p:cNvPr id="19" name="Straight Connector 18"/>
          <p:cNvCxnSpPr>
            <a:stCxn id="15" idx="2"/>
            <a:endCxn id="8" idx="1"/>
          </p:cNvCxnSpPr>
          <p:nvPr/>
        </p:nvCxnSpPr>
        <p:spPr>
          <a:xfrm>
            <a:off x="6794602" y="3106821"/>
            <a:ext cx="135327" cy="695754"/>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8221416" y="1523917"/>
            <a:ext cx="465384"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x</a:t>
            </a:r>
            <a:r>
              <a:rPr lang="en-US" dirty="0" smtClean="0">
                <a:cs typeface="Times New Roman"/>
              </a:rPr>
              <a:t> </a:t>
            </a:r>
            <a:endParaRPr lang="en-US" dirty="0"/>
          </a:p>
        </p:txBody>
      </p:sp>
      <p:sp>
        <p:nvSpPr>
          <p:cNvPr id="31" name="TextBox 30"/>
          <p:cNvSpPr txBox="1"/>
          <p:nvPr/>
        </p:nvSpPr>
        <p:spPr>
          <a:xfrm>
            <a:off x="8259135" y="2317750"/>
            <a:ext cx="843393" cy="369332"/>
          </a:xfrm>
          <a:prstGeom prst="rect">
            <a:avLst/>
          </a:prstGeom>
          <a:solidFill>
            <a:schemeClr val="bg1"/>
          </a:solidFill>
          <a:ln>
            <a:solidFill>
              <a:schemeClr val="bg1"/>
            </a:solidFill>
          </a:ln>
        </p:spPr>
        <p:txBody>
          <a:bodyPr wrap="square" rtlCol="0">
            <a:spAutoFit/>
          </a:bodyPr>
          <a:lstStyle/>
          <a:p>
            <a:r>
              <a:rPr lang="en-US" i="1" dirty="0" smtClean="0">
                <a:latin typeface="Times New Roman"/>
                <a:cs typeface="Times New Roman"/>
              </a:rPr>
              <a:t>⟵ </a:t>
            </a:r>
            <a:r>
              <a:rPr lang="en-US" dirty="0" smtClean="0">
                <a:latin typeface="Times New Roman"/>
                <a:cs typeface="Times New Roman"/>
              </a:rPr>
              <a:t>4</a:t>
            </a:r>
            <a:endParaRPr lang="en-US" dirty="0"/>
          </a:p>
        </p:txBody>
      </p:sp>
      <p:sp>
        <p:nvSpPr>
          <p:cNvPr id="32" name="TextBox 31"/>
          <p:cNvSpPr txBox="1"/>
          <p:nvPr/>
        </p:nvSpPr>
        <p:spPr>
          <a:xfrm>
            <a:off x="7598544" y="3513647"/>
            <a:ext cx="489048" cy="769441"/>
          </a:xfrm>
          <a:prstGeom prst="rect">
            <a:avLst/>
          </a:prstGeom>
          <a:noFill/>
        </p:spPr>
        <p:txBody>
          <a:bodyPr wrap="square" rtlCol="0">
            <a:spAutoFit/>
          </a:bodyPr>
          <a:lstStyle/>
          <a:p>
            <a:r>
              <a:rPr lang="en-US" sz="4400" b="1" dirty="0" smtClean="0">
                <a:solidFill>
                  <a:srgbClr val="3A65BC"/>
                </a:solidFill>
                <a:ea typeface="+mj-ea"/>
                <a:cs typeface="Times New Roman"/>
              </a:rPr>
              <a:t>✗</a:t>
            </a:r>
            <a:endParaRPr lang="en-US" sz="3200" dirty="0"/>
          </a:p>
        </p:txBody>
      </p:sp>
      <p:sp>
        <p:nvSpPr>
          <p:cNvPr id="33" name="TextBox 32"/>
          <p:cNvSpPr txBox="1"/>
          <p:nvPr/>
        </p:nvSpPr>
        <p:spPr>
          <a:xfrm>
            <a:off x="6920190" y="1591424"/>
            <a:ext cx="489048" cy="769441"/>
          </a:xfrm>
          <a:prstGeom prst="rect">
            <a:avLst/>
          </a:prstGeom>
          <a:noFill/>
        </p:spPr>
        <p:txBody>
          <a:bodyPr wrap="square" rtlCol="0">
            <a:spAutoFit/>
          </a:bodyPr>
          <a:lstStyle/>
          <a:p>
            <a:r>
              <a:rPr lang="en-US" sz="4400" b="1" dirty="0" smtClean="0">
                <a:solidFill>
                  <a:srgbClr val="3A65BC"/>
                </a:solidFill>
                <a:ea typeface="+mj-ea"/>
                <a:cs typeface="Times New Roman"/>
              </a:rPr>
              <a:t>✗</a:t>
            </a:r>
            <a:endParaRPr lang="en-US" sz="3200" dirty="0"/>
          </a:p>
        </p:txBody>
      </p:sp>
    </p:spTree>
    <p:extLst>
      <p:ext uri="{BB962C8B-B14F-4D97-AF65-F5344CB8AC3E}">
        <p14:creationId xmlns:p14="http://schemas.microsoft.com/office/powerpoint/2010/main" val="1562272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1"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ppt_y</p:attrName>
                                        </p:attrNameLst>
                                      </p:cBhvr>
                                      <p:tavLst>
                                        <p:tav tm="0">
                                          <p:val>
                                            <p:strVal val="#ppt_y+#ppt_h*1.125000"/>
                                          </p:val>
                                        </p:tav>
                                        <p:tav tm="100000">
                                          <p:val>
                                            <p:strVal val="#ppt_y"/>
                                          </p:val>
                                        </p:tav>
                                      </p:tavLst>
                                    </p:anim>
                                    <p:animEffect transition="in" filter="wipe(up)">
                                      <p:cBhvr>
                                        <p:cTn id="14" dur="500"/>
                                        <p:tgtEl>
                                          <p:spTgt spid="12"/>
                                        </p:tgtEl>
                                      </p:cBhvr>
                                    </p:animEffec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p:tgtEl>
                                          <p:spTgt spid="31"/>
                                        </p:tgtEl>
                                        <p:attrNameLst>
                                          <p:attrName>ppt_y</p:attrName>
                                        </p:attrNameLst>
                                      </p:cBhvr>
                                      <p:tavLst>
                                        <p:tav tm="0">
                                          <p:val>
                                            <p:strVal val="#ppt_y+#ppt_h*1.125000"/>
                                          </p:val>
                                        </p:tav>
                                        <p:tav tm="100000">
                                          <p:val>
                                            <p:strVal val="#ppt_y"/>
                                          </p:val>
                                        </p:tav>
                                      </p:tavLst>
                                    </p:anim>
                                    <p:animEffect transition="in" filter="wipe(up)">
                                      <p:cBhvr>
                                        <p:cTn id="24" dur="500"/>
                                        <p:tgtEl>
                                          <p:spTgt spid="31"/>
                                        </p:tgtEl>
                                      </p:cBhvr>
                                    </p:animEffec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p:tgtEl>
                                          <p:spTgt spid="32"/>
                                        </p:tgtEl>
                                        <p:attrNameLst>
                                          <p:attrName>ppt_y</p:attrName>
                                        </p:attrNameLst>
                                      </p:cBhvr>
                                      <p:tavLst>
                                        <p:tav tm="0">
                                          <p:val>
                                            <p:strVal val="#ppt_y+#ppt_h*1.125000"/>
                                          </p:val>
                                        </p:tav>
                                        <p:tav tm="100000">
                                          <p:val>
                                            <p:strVal val="#ppt_y"/>
                                          </p:val>
                                        </p:tav>
                                      </p:tavLst>
                                    </p:anim>
                                    <p:animEffect transition="in" filter="wipe(up)">
                                      <p:cBhvr>
                                        <p:cTn id="32" dur="500"/>
                                        <p:tgtEl>
                                          <p:spTgt spid="32"/>
                                        </p:tgtEl>
                                      </p:cBhvr>
                                    </p:animEffect>
                                  </p:childTnLst>
                                </p:cTn>
                              </p:par>
                              <p:par>
                                <p:cTn id="33" presetID="1"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par>
                                <p:cTn id="39" presetID="12" presetClass="entr" presetSubtype="4"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p:tgtEl>
                                          <p:spTgt spid="33"/>
                                        </p:tgtEl>
                                        <p:attrNameLst>
                                          <p:attrName>ppt_y</p:attrName>
                                        </p:attrNameLst>
                                      </p:cBhvr>
                                      <p:tavLst>
                                        <p:tav tm="0">
                                          <p:val>
                                            <p:strVal val="#ppt_y+#ppt_h*1.125000"/>
                                          </p:val>
                                        </p:tav>
                                        <p:tav tm="100000">
                                          <p:val>
                                            <p:strVal val="#ppt_y"/>
                                          </p:val>
                                        </p:tav>
                                      </p:tavLst>
                                    </p:anim>
                                    <p:animEffect transition="in" filter="wipe(up)">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31" grpId="0" animBg="1"/>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cs typeface="Times New Roman"/>
              </a:rPr>
              <a:t>Simple </a:t>
            </a:r>
            <a:r>
              <a:rPr lang="en-US" sz="4000" dirty="0" smtClean="0">
                <a:cs typeface="Times New Roman"/>
              </a:rPr>
              <a:t>Tabular Reduction (STR)</a:t>
            </a:r>
            <a:endParaRPr lang="en-US" sz="4000" dirty="0">
              <a:latin typeface="+mn-lt"/>
              <a:cs typeface="Times New Roman"/>
            </a:endParaRPr>
          </a:p>
        </p:txBody>
      </p:sp>
      <p:sp>
        <p:nvSpPr>
          <p:cNvPr id="3" name="Content Placeholder 2"/>
          <p:cNvSpPr>
            <a:spLocks noGrp="1"/>
          </p:cNvSpPr>
          <p:nvPr>
            <p:ph idx="1"/>
          </p:nvPr>
        </p:nvSpPr>
        <p:spPr>
          <a:xfrm>
            <a:off x="533399" y="1398150"/>
            <a:ext cx="5764320" cy="4525962"/>
          </a:xfrm>
        </p:spPr>
        <p:txBody>
          <a:bodyPr/>
          <a:lstStyle/>
          <a:p>
            <a:r>
              <a:rPr lang="en-US" sz="1800" dirty="0" smtClean="0">
                <a:cs typeface="Times New Roman"/>
              </a:rPr>
              <a:t>GAC2001 </a:t>
            </a:r>
          </a:p>
          <a:p>
            <a:pPr lvl="1"/>
            <a:r>
              <a:rPr lang="en-US" sz="1600" dirty="0">
                <a:cs typeface="Times New Roman"/>
              </a:rPr>
              <a:t>Removes values that have no support in constraints</a:t>
            </a:r>
          </a:p>
          <a:p>
            <a:pPr lvl="1"/>
            <a:r>
              <a:rPr lang="en-US" sz="1600" dirty="0" smtClean="0">
                <a:cs typeface="Times New Roman"/>
              </a:rPr>
              <a:t>Updates domains, but does not touch constraints</a:t>
            </a:r>
          </a:p>
          <a:p>
            <a:r>
              <a:rPr lang="en-US" sz="1800" dirty="0" smtClean="0">
                <a:cs typeface="Times New Roman"/>
              </a:rPr>
              <a:t>STR</a:t>
            </a:r>
          </a:p>
          <a:p>
            <a:pPr lvl="1"/>
            <a:r>
              <a:rPr lang="en-US" sz="1600" dirty="0" smtClean="0">
                <a:cs typeface="Times New Roman"/>
              </a:rPr>
              <a:t>Updates both domains and constraints</a:t>
            </a:r>
          </a:p>
          <a:p>
            <a:pPr lvl="1"/>
            <a:r>
              <a:rPr lang="en-US" sz="1600" dirty="0" smtClean="0">
                <a:cs typeface="Times New Roman"/>
              </a:rPr>
              <a:t>Removes values that have no support in constraints</a:t>
            </a:r>
          </a:p>
          <a:p>
            <a:pPr lvl="1"/>
            <a:r>
              <a:rPr lang="en-US" sz="1600" dirty="0" smtClean="0">
                <a:cs typeface="Times New Roman"/>
              </a:rPr>
              <a:t>Removes tuples with values that do not appear in domains</a:t>
            </a:r>
          </a:p>
          <a:p>
            <a:pPr lvl="1"/>
            <a:r>
              <a:rPr lang="en-US" sz="1600" dirty="0" smtClean="0">
                <a:cs typeface="Times New Roman"/>
              </a:rPr>
              <a:t>Keeps only ‘active’ values and ‘active’ tuples</a:t>
            </a:r>
          </a:p>
          <a:p>
            <a:r>
              <a:rPr lang="en-US" sz="2000" dirty="0" smtClean="0">
                <a:cs typeface="Times New Roman"/>
              </a:rPr>
              <a:t>Algorithm</a:t>
            </a:r>
          </a:p>
          <a:p>
            <a:pPr lvl="1"/>
            <a:r>
              <a:rPr lang="en-US" sz="1600" dirty="0" smtClean="0">
                <a:solidFill>
                  <a:srgbClr val="FF6600"/>
                </a:solidFill>
                <a:cs typeface="Times New Roman"/>
              </a:rPr>
              <a:t>STR1</a:t>
            </a:r>
          </a:p>
          <a:p>
            <a:pPr lvl="1"/>
            <a:r>
              <a:rPr lang="en-US" sz="1600" dirty="0" smtClean="0">
                <a:cs typeface="Times New Roman"/>
              </a:rPr>
              <a:t>Uses data structures </a:t>
            </a:r>
            <a:r>
              <a:rPr lang="fi-FI" sz="1600" i="1" dirty="0" err="1">
                <a:solidFill>
                  <a:srgbClr val="FF6600"/>
                </a:solidFill>
                <a:latin typeface="Times New Roman"/>
                <a:cs typeface="Times New Roman"/>
              </a:rPr>
              <a:t>gacValues</a:t>
            </a:r>
            <a:r>
              <a:rPr lang="fi-FI" sz="1600" dirty="0" err="1" smtClean="0">
                <a:solidFill>
                  <a:srgbClr val="FF6600"/>
                </a:solidFill>
                <a:latin typeface="Times New Roman"/>
                <a:cs typeface="Times New Roman"/>
              </a:rPr>
              <a:t>(</a:t>
            </a:r>
            <a:r>
              <a:rPr lang="fi-FI" sz="1600" i="1" dirty="0" err="1" smtClean="0">
                <a:solidFill>
                  <a:srgbClr val="FF6600"/>
                </a:solidFill>
                <a:latin typeface="Times New Roman"/>
                <a:cs typeface="Times New Roman"/>
              </a:rPr>
              <a:t>variable</a:t>
            </a:r>
            <a:r>
              <a:rPr lang="fi-FI" sz="1600" dirty="0" smtClean="0">
                <a:solidFill>
                  <a:srgbClr val="FF6600"/>
                </a:solidFill>
                <a:latin typeface="Times New Roman"/>
                <a:cs typeface="Times New Roman"/>
              </a:rPr>
              <a:t>)</a:t>
            </a:r>
            <a:endParaRPr lang="en-US" sz="1600" dirty="0" smtClean="0">
              <a:solidFill>
                <a:srgbClr val="FF6600"/>
              </a:solidFill>
              <a:cs typeface="Times New Roman"/>
            </a:endParaRPr>
          </a:p>
          <a:p>
            <a:pPr lvl="1"/>
            <a:endParaRPr lang="en-US" sz="1600" dirty="0" smtClean="0">
              <a:cs typeface="Times New Roman"/>
            </a:endParaRPr>
          </a:p>
        </p:txBody>
      </p:sp>
      <p:sp>
        <p:nvSpPr>
          <p:cNvPr id="4" name="Date Placeholder 3"/>
          <p:cNvSpPr>
            <a:spLocks noGrp="1"/>
          </p:cNvSpPr>
          <p:nvPr>
            <p:ph type="dt" sz="half" idx="10"/>
          </p:nvPr>
        </p:nvSpPr>
        <p:spPr/>
        <p:txBody>
          <a:bodyPr/>
          <a:lstStyle/>
          <a:p>
            <a:fld id="{31EF1966-C429-EB48-ADDA-205AE056A882}"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Adetunji-MS Thesis-Defense</a:t>
            </a:r>
            <a:endParaRPr lang="en-US"/>
          </a:p>
        </p:txBody>
      </p:sp>
      <p:sp>
        <p:nvSpPr>
          <p:cNvPr id="6" name="Slide Number Placeholder 5"/>
          <p:cNvSpPr>
            <a:spLocks noGrp="1"/>
          </p:cNvSpPr>
          <p:nvPr>
            <p:ph type="sldNum" sz="quarter" idx="12"/>
          </p:nvPr>
        </p:nvSpPr>
        <p:spPr/>
        <p:txBody>
          <a:bodyPr/>
          <a:lstStyle/>
          <a:p>
            <a:fld id="{E72DE830-7372-4545-AA32-3FAC0685BA95}" type="slidenum">
              <a:rPr lang="en-US" smtClean="0"/>
              <a:t>9</a:t>
            </a:fld>
            <a:endParaRPr lang="en-US"/>
          </a:p>
        </p:txBody>
      </p:sp>
      <p:sp>
        <p:nvSpPr>
          <p:cNvPr id="7" name="TextBox 6"/>
          <p:cNvSpPr txBox="1"/>
          <p:nvPr/>
        </p:nvSpPr>
        <p:spPr>
          <a:xfrm>
            <a:off x="6636960" y="1080572"/>
            <a:ext cx="1864613" cy="369332"/>
          </a:xfrm>
          <a:prstGeom prst="rect">
            <a:avLst/>
          </a:prstGeom>
          <a:noFill/>
        </p:spPr>
        <p:txBody>
          <a:bodyPr wrap="none" rtlCol="0">
            <a:spAutoFit/>
          </a:bodyPr>
          <a:lstStyle/>
          <a:p>
            <a:r>
              <a:rPr lang="de-DE" dirty="0" smtClean="0">
                <a:solidFill>
                  <a:srgbClr val="FF6600"/>
                </a:solidFill>
              </a:rPr>
              <a:t>[Ullmann, 2007</a:t>
            </a:r>
            <a:r>
              <a:rPr lang="de-DE" dirty="0">
                <a:solidFill>
                  <a:srgbClr val="FF6600"/>
                </a:solidFill>
              </a:rPr>
              <a:t>] </a:t>
            </a:r>
            <a:endParaRPr lang="de-DE" dirty="0" smtClean="0">
              <a:solidFill>
                <a:srgbClr val="FF6600"/>
              </a:solidFill>
            </a:endParaRPr>
          </a:p>
        </p:txBody>
      </p:sp>
      <p:sp>
        <p:nvSpPr>
          <p:cNvPr id="8" name="Oval 7"/>
          <p:cNvSpPr/>
          <p:nvPr/>
        </p:nvSpPr>
        <p:spPr>
          <a:xfrm>
            <a:off x="7261300" y="3108008"/>
            <a:ext cx="1600200" cy="411480"/>
          </a:xfrm>
          <a:prstGeom prst="ellipse">
            <a:avLst/>
          </a:prstGeom>
          <a:solidFill>
            <a:srgbClr val="FFFFFF"/>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45720" rtlCol="0" anchor="ctr"/>
          <a:lstStyle/>
          <a:p>
            <a:pPr algn="ctr"/>
            <a:r>
              <a:rPr lang="en-US" sz="2000" dirty="0" smtClean="0">
                <a:solidFill>
                  <a:srgbClr val="000000"/>
                </a:solidFill>
                <a:latin typeface="Times New Roman"/>
                <a:cs typeface="Times New Roman"/>
              </a:rPr>
              <a:t>{1,2,3,4}</a:t>
            </a:r>
          </a:p>
        </p:txBody>
      </p:sp>
      <p:sp>
        <p:nvSpPr>
          <p:cNvPr id="9" name="Oval 8"/>
          <p:cNvSpPr/>
          <p:nvPr/>
        </p:nvSpPr>
        <p:spPr>
          <a:xfrm>
            <a:off x="7261300" y="2326532"/>
            <a:ext cx="1600200" cy="411480"/>
          </a:xfrm>
          <a:prstGeom prst="ellipse">
            <a:avLst/>
          </a:prstGeom>
          <a:solidFill>
            <a:srgbClr val="FFFFFF"/>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45720" rtlCol="0" anchor="ctr"/>
          <a:lstStyle/>
          <a:p>
            <a:pPr algn="ctr"/>
            <a:r>
              <a:rPr lang="en-US" sz="2000" dirty="0" smtClean="0">
                <a:solidFill>
                  <a:srgbClr val="000000"/>
                </a:solidFill>
                <a:latin typeface="Times New Roman"/>
                <a:cs typeface="Times New Roman"/>
              </a:rPr>
              <a:t>{1,2,3,4}</a:t>
            </a:r>
          </a:p>
        </p:txBody>
      </p:sp>
      <p:cxnSp>
        <p:nvCxnSpPr>
          <p:cNvPr id="10" name="Straight Connector 9"/>
          <p:cNvCxnSpPr>
            <a:stCxn id="8" idx="0"/>
            <a:endCxn id="9" idx="4"/>
          </p:cNvCxnSpPr>
          <p:nvPr/>
        </p:nvCxnSpPr>
        <p:spPr>
          <a:xfrm flipV="1">
            <a:off x="8061400" y="2738012"/>
            <a:ext cx="0" cy="369996"/>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458291" y="2623177"/>
            <a:ext cx="658329" cy="307777"/>
          </a:xfrm>
          <a:prstGeom prst="rect">
            <a:avLst/>
          </a:prstGeom>
          <a:noFill/>
          <a:effectLst/>
        </p:spPr>
        <p:txBody>
          <a:bodyPr wrap="square" lIns="0" tIns="0" rIns="0" bIns="0" rtlCol="0">
            <a:spAutoFit/>
          </a:bodyPr>
          <a:lstStyle/>
          <a:p>
            <a:r>
              <a:rPr lang="en-US" sz="2000" i="1" dirty="0" smtClean="0">
                <a:latin typeface="Times New Roman"/>
                <a:cs typeface="Times New Roman"/>
              </a:rPr>
              <a:t>x</a:t>
            </a:r>
            <a:r>
              <a:rPr lang="en-US" sz="2000" baseline="-25000" dirty="0" smtClean="0">
                <a:latin typeface="Times New Roman"/>
                <a:cs typeface="Times New Roman"/>
              </a:rPr>
              <a:t>2</a:t>
            </a:r>
            <a:endParaRPr lang="en-US" sz="2000" dirty="0">
              <a:latin typeface="Times New Roman"/>
              <a:cs typeface="Times New Roman"/>
            </a:endParaRPr>
          </a:p>
        </p:txBody>
      </p:sp>
      <p:sp>
        <p:nvSpPr>
          <p:cNvPr id="12" name="TextBox 11"/>
          <p:cNvSpPr txBox="1"/>
          <p:nvPr/>
        </p:nvSpPr>
        <p:spPr>
          <a:xfrm>
            <a:off x="8458291" y="3398859"/>
            <a:ext cx="658329" cy="307777"/>
          </a:xfrm>
          <a:prstGeom prst="rect">
            <a:avLst/>
          </a:prstGeom>
          <a:noFill/>
          <a:effectLst/>
        </p:spPr>
        <p:txBody>
          <a:bodyPr wrap="square" lIns="0" tIns="0" rIns="0" bIns="0" rtlCol="0">
            <a:spAutoFit/>
          </a:bodyPr>
          <a:lstStyle/>
          <a:p>
            <a:r>
              <a:rPr lang="en-US" sz="2000" i="1" dirty="0" smtClean="0">
                <a:latin typeface="Times New Roman"/>
                <a:cs typeface="Times New Roman"/>
              </a:rPr>
              <a:t>x</a:t>
            </a:r>
            <a:r>
              <a:rPr lang="en-US" sz="2000" baseline="-25000" dirty="0" smtClean="0">
                <a:latin typeface="Times New Roman"/>
                <a:cs typeface="Times New Roman"/>
              </a:rPr>
              <a:t>3</a:t>
            </a:r>
            <a:endParaRPr lang="en-US" sz="2000" dirty="0">
              <a:latin typeface="Times New Roman"/>
              <a:cs typeface="Times New Roman"/>
            </a:endParaRPr>
          </a:p>
        </p:txBody>
      </p:sp>
      <p:graphicFrame>
        <p:nvGraphicFramePr>
          <p:cNvPr id="13" name="Table 12"/>
          <p:cNvGraphicFramePr>
            <a:graphicFrameLocks noGrp="1"/>
          </p:cNvGraphicFramePr>
          <p:nvPr>
            <p:extLst>
              <p:ext uri="{D42A27DB-BD31-4B8C-83A1-F6EECF244321}">
                <p14:modId xmlns:p14="http://schemas.microsoft.com/office/powerpoint/2010/main" val="2185046949"/>
              </p:ext>
            </p:extLst>
          </p:nvPr>
        </p:nvGraphicFramePr>
        <p:xfrm>
          <a:off x="6297719" y="1929361"/>
          <a:ext cx="829232" cy="2133600"/>
        </p:xfrm>
        <a:graphic>
          <a:graphicData uri="http://schemas.openxmlformats.org/drawingml/2006/table">
            <a:tbl>
              <a:tblPr firstRow="1" bandRow="1">
                <a:tableStyleId>{5C22544A-7EE6-4342-B048-85BDC9FD1C3A}</a:tableStyleId>
              </a:tblPr>
              <a:tblGrid>
                <a:gridCol w="246528"/>
                <a:gridCol w="291352"/>
                <a:gridCol w="291352"/>
              </a:tblGrid>
              <a:tr h="374827">
                <a:tc>
                  <a:txBody>
                    <a:bodyPr/>
                    <a:lstStyle/>
                    <a:p>
                      <a:pPr algn="r"/>
                      <a:endParaRPr lang="en-US" sz="2000" b="0" i="0" dirty="0">
                        <a:solidFill>
                          <a:srgbClr val="000000"/>
                        </a:solidFill>
                        <a:latin typeface="Times New Roman"/>
                        <a:cs typeface="Times New Roman"/>
                      </a:endParaRPr>
                    </a:p>
                  </a:txBody>
                  <a:tcPr marL="0" marR="0" marT="0" marB="91440">
                    <a:lnR w="12700" cap="flat" cmpd="sng" algn="ctr">
                      <a:noFill/>
                      <a:prstDash val="solid"/>
                      <a:round/>
                      <a:headEnd type="none" w="med" len="med"/>
                      <a:tailEnd type="none" w="med" len="med"/>
                    </a:lnR>
                    <a:noFill/>
                  </a:tcPr>
                </a:tc>
                <a:tc>
                  <a:txBody>
                    <a:bodyPr/>
                    <a:lstStyle/>
                    <a:p>
                      <a:pPr algn="ctr"/>
                      <a:r>
                        <a:rPr lang="en-US" sz="1600" b="0" i="1" dirty="0" smtClean="0">
                          <a:solidFill>
                            <a:srgbClr val="000000"/>
                          </a:solidFill>
                          <a:latin typeface="Times New Roman"/>
                          <a:cs typeface="Times New Roman"/>
                        </a:rPr>
                        <a:t>x</a:t>
                      </a:r>
                      <a:r>
                        <a:rPr lang="en-US" sz="1600" b="0" i="0" baseline="-25000" dirty="0" smtClean="0">
                          <a:solidFill>
                            <a:srgbClr val="000000"/>
                          </a:solidFill>
                          <a:latin typeface="Times New Roman"/>
                          <a:cs typeface="Times New Roman"/>
                        </a:rPr>
                        <a:t>2</a:t>
                      </a:r>
                      <a:endParaRPr lang="en-US" sz="1600" b="0" i="1" dirty="0">
                        <a:solidFill>
                          <a:srgbClr val="000000"/>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1" dirty="0" smtClean="0">
                          <a:solidFill>
                            <a:srgbClr val="000000"/>
                          </a:solidFill>
                          <a:latin typeface="Times New Roman"/>
                          <a:cs typeface="Times New Roman"/>
                        </a:rPr>
                        <a:t>x</a:t>
                      </a:r>
                      <a:r>
                        <a:rPr lang="en-US" sz="1600" b="0" i="1" baseline="-25000" dirty="0" smtClean="0">
                          <a:solidFill>
                            <a:srgbClr val="000000"/>
                          </a:solidFill>
                          <a:latin typeface="Times New Roman"/>
                          <a:cs typeface="Times New Roman"/>
                        </a:rPr>
                        <a:t>3</a:t>
                      </a:r>
                      <a:endParaRPr lang="en-US" sz="1600" b="0" i="1" dirty="0">
                        <a:solidFill>
                          <a:srgbClr val="000000"/>
                        </a:solidFill>
                        <a:latin typeface="Times New Roman"/>
                        <a:cs typeface="Times New Roman"/>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2856">
                <a:tc>
                  <a:txBody>
                    <a:bodyPr/>
                    <a:lstStyle/>
                    <a:p>
                      <a:pPr algn="ctr"/>
                      <a:r>
                        <a:rPr lang="en-US" sz="1600" b="0" i="0" dirty="0" smtClean="0">
                          <a:solidFill>
                            <a:srgbClr val="000000"/>
                          </a:solidFill>
                          <a:latin typeface="Times New Roman"/>
                          <a:cs typeface="Times New Roman"/>
                        </a:rPr>
                        <a:t>0</a:t>
                      </a:r>
                      <a:endParaRPr lang="en-US" sz="16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2856">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2856">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2856">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1</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2856">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2</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2856">
                <a:tc>
                  <a:txBody>
                    <a:bodyPr/>
                    <a:lstStyle/>
                    <a:p>
                      <a:pPr algn="ctr"/>
                      <a:r>
                        <a:rPr lang="en-US" sz="1600" b="0" i="0" dirty="0" smtClean="0">
                          <a:solidFill>
                            <a:srgbClr val="000000"/>
                          </a:solidFill>
                          <a:latin typeface="Times New Roman"/>
                          <a:cs typeface="Times New Roman"/>
                        </a:rPr>
                        <a:t>5</a:t>
                      </a:r>
                      <a:endParaRPr lang="en-US" sz="1600" b="0" i="0" dirty="0">
                        <a:solidFill>
                          <a:srgbClr val="000000"/>
                        </a:solidFill>
                        <a:latin typeface="Times New Roman"/>
                        <a:cs typeface="Times New Roman"/>
                      </a:endParaRPr>
                    </a:p>
                  </a:txBody>
                  <a:tcPr marL="0" marR="0" marT="0">
                    <a:lnR w="12700" cap="flat" cmpd="sng" algn="ctr">
                      <a:solidFill>
                        <a:scrgbClr r="0" g="0" b="0"/>
                      </a:solidFill>
                      <a:prstDash val="solid"/>
                      <a:round/>
                      <a:headEnd type="none" w="med" len="med"/>
                      <a:tailEnd type="none" w="med" len="med"/>
                    </a:lnR>
                    <a:noFill/>
                  </a:tcPr>
                </a:tc>
                <a:tc>
                  <a:txBody>
                    <a:bodyPr/>
                    <a:lstStyle/>
                    <a:p>
                      <a:pPr algn="ctr"/>
                      <a:r>
                        <a:rPr lang="en-US" sz="1600" b="0" i="0" dirty="0" smtClean="0">
                          <a:solidFill>
                            <a:srgbClr val="000000"/>
                          </a:solidFill>
                          <a:latin typeface="Times New Roman"/>
                          <a:cs typeface="Times New Roman"/>
                        </a:rPr>
                        <a:t>4</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i="0" dirty="0" smtClean="0">
                          <a:solidFill>
                            <a:srgbClr val="000000"/>
                          </a:solidFill>
                          <a:latin typeface="Times New Roman"/>
                          <a:cs typeface="Times New Roman"/>
                        </a:rPr>
                        <a:t>3</a:t>
                      </a:r>
                      <a:endParaRPr lang="en-US" sz="1600" b="0" i="0" dirty="0">
                        <a:solidFill>
                          <a:srgbClr val="000000"/>
                        </a:solidFill>
                        <a:latin typeface="Times New Roman"/>
                        <a:cs typeface="Times New Roman"/>
                      </a:endParaRPr>
                    </a:p>
                  </a:txBody>
                  <a:tcPr marL="0" marR="0" marT="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14" name="TextBox 13"/>
          <p:cNvSpPr txBox="1"/>
          <p:nvPr/>
        </p:nvSpPr>
        <p:spPr>
          <a:xfrm>
            <a:off x="7507027" y="2120900"/>
            <a:ext cx="489048" cy="769441"/>
          </a:xfrm>
          <a:prstGeom prst="rect">
            <a:avLst/>
          </a:prstGeom>
          <a:noFill/>
        </p:spPr>
        <p:txBody>
          <a:bodyPr wrap="square" rtlCol="0">
            <a:spAutoFit/>
          </a:bodyPr>
          <a:lstStyle/>
          <a:p>
            <a:r>
              <a:rPr lang="en-US" sz="4400" b="1" dirty="0" smtClean="0">
                <a:solidFill>
                  <a:srgbClr val="3A65BC"/>
                </a:solidFill>
                <a:ea typeface="+mj-ea"/>
                <a:cs typeface="Times New Roman"/>
              </a:rPr>
              <a:t>✗</a:t>
            </a:r>
            <a:endParaRPr lang="en-US" sz="3200" dirty="0"/>
          </a:p>
        </p:txBody>
      </p:sp>
      <p:sp>
        <p:nvSpPr>
          <p:cNvPr id="15" name="TextBox 14"/>
          <p:cNvSpPr txBox="1"/>
          <p:nvPr/>
        </p:nvSpPr>
        <p:spPr>
          <a:xfrm>
            <a:off x="8092958" y="2879311"/>
            <a:ext cx="489048" cy="769441"/>
          </a:xfrm>
          <a:prstGeom prst="rect">
            <a:avLst/>
          </a:prstGeom>
          <a:noFill/>
        </p:spPr>
        <p:txBody>
          <a:bodyPr wrap="square" rtlCol="0">
            <a:spAutoFit/>
          </a:bodyPr>
          <a:lstStyle/>
          <a:p>
            <a:r>
              <a:rPr lang="en-US" sz="4400" b="1" dirty="0" smtClean="0">
                <a:solidFill>
                  <a:srgbClr val="3A65BC"/>
                </a:solidFill>
                <a:ea typeface="+mj-ea"/>
                <a:cs typeface="Times New Roman"/>
              </a:rPr>
              <a:t>✗</a:t>
            </a:r>
            <a:endParaRPr lang="en-US" sz="3200" dirty="0"/>
          </a:p>
        </p:txBody>
      </p:sp>
      <p:sp>
        <p:nvSpPr>
          <p:cNvPr id="16" name="TextBox 15"/>
          <p:cNvSpPr txBox="1"/>
          <p:nvPr/>
        </p:nvSpPr>
        <p:spPr>
          <a:xfrm>
            <a:off x="7716870" y="2905503"/>
            <a:ext cx="489048" cy="769441"/>
          </a:xfrm>
          <a:prstGeom prst="rect">
            <a:avLst/>
          </a:prstGeom>
          <a:noFill/>
        </p:spPr>
        <p:txBody>
          <a:bodyPr wrap="square" rtlCol="0">
            <a:spAutoFit/>
          </a:bodyPr>
          <a:lstStyle/>
          <a:p>
            <a:r>
              <a:rPr lang="en-US" sz="4400" b="1" dirty="0" smtClean="0">
                <a:solidFill>
                  <a:srgbClr val="FF6600"/>
                </a:solidFill>
                <a:ea typeface="+mj-ea"/>
                <a:cs typeface="Times New Roman"/>
              </a:rPr>
              <a:t>✗</a:t>
            </a:r>
            <a:endParaRPr lang="en-US" sz="3200" dirty="0">
              <a:solidFill>
                <a:srgbClr val="FF6600"/>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2614574777"/>
              </p:ext>
            </p:extLst>
          </p:nvPr>
        </p:nvGraphicFramePr>
        <p:xfrm>
          <a:off x="6557761" y="2913032"/>
          <a:ext cx="544249" cy="293455"/>
        </p:xfrm>
        <a:graphic>
          <a:graphicData uri="http://schemas.openxmlformats.org/drawingml/2006/table">
            <a:tbl>
              <a:tblPr firstRow="1" bandRow="1">
                <a:tableStyleId>{5C22544A-7EE6-4342-B048-85BDC9FD1C3A}</a:tableStyleId>
              </a:tblPr>
              <a:tblGrid>
                <a:gridCol w="281407"/>
                <a:gridCol w="262842"/>
              </a:tblGrid>
              <a:tr h="293455">
                <a:tc>
                  <a:txBody>
                    <a:bodyPr/>
                    <a:lstStyle/>
                    <a:p>
                      <a:pPr algn="ctr"/>
                      <a:endParaRPr lang="en-US" sz="1600" b="0" i="0" dirty="0">
                        <a:solidFill>
                          <a:srgbClr val="FF66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FF6600"/>
                      </a:solidFill>
                      <a:prstDash val="solid"/>
                      <a:round/>
                      <a:headEnd type="none" w="med" len="med"/>
                      <a:tailEnd type="none" w="med" len="med"/>
                    </a:lnBlToTr>
                    <a:noFill/>
                  </a:tcPr>
                </a:tc>
                <a:tc>
                  <a:txBody>
                    <a:bodyPr/>
                    <a:lstStyle/>
                    <a:p>
                      <a:pPr algn="ctr"/>
                      <a:endParaRPr lang="en-US" sz="1600" b="0" i="0" dirty="0">
                        <a:solidFill>
                          <a:srgbClr val="FF66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FF6600"/>
                      </a:solidFill>
                      <a:prstDash val="solid"/>
                      <a:round/>
                      <a:headEnd type="none" w="med" len="med"/>
                      <a:tailEnd type="none" w="med" len="med"/>
                    </a:lnBlToTr>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813358710"/>
              </p:ext>
            </p:extLst>
          </p:nvPr>
        </p:nvGraphicFramePr>
        <p:xfrm>
          <a:off x="6552401" y="3467720"/>
          <a:ext cx="544249" cy="293455"/>
        </p:xfrm>
        <a:graphic>
          <a:graphicData uri="http://schemas.openxmlformats.org/drawingml/2006/table">
            <a:tbl>
              <a:tblPr firstRow="1" bandRow="1">
                <a:tableStyleId>{5C22544A-7EE6-4342-B048-85BDC9FD1C3A}</a:tableStyleId>
              </a:tblPr>
              <a:tblGrid>
                <a:gridCol w="281407"/>
                <a:gridCol w="262842"/>
              </a:tblGrid>
              <a:tr h="293455">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FF6600"/>
                      </a:solidFill>
                      <a:prstDash val="solid"/>
                      <a:round/>
                      <a:headEnd type="none" w="med" len="med"/>
                      <a:tailEnd type="none" w="med" len="med"/>
                    </a:lnBlToTr>
                    <a:noFill/>
                  </a:tcPr>
                </a:tc>
                <a:tc>
                  <a:txBody>
                    <a:bodyPr/>
                    <a:lstStyle/>
                    <a:p>
                      <a:pPr algn="ctr"/>
                      <a:endParaRPr lang="en-US" sz="1600" b="0" i="0"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38100" cap="flat" cmpd="sng" algn="ctr">
                      <a:solidFill>
                        <a:srgbClr val="FF6600"/>
                      </a:solidFill>
                      <a:prstDash val="solid"/>
                      <a:round/>
                      <a:headEnd type="none" w="med" len="med"/>
                      <a:tailEnd type="none" w="med" len="med"/>
                    </a:lnBlToTr>
                    <a:no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865771584"/>
              </p:ext>
            </p:extLst>
          </p:nvPr>
        </p:nvGraphicFramePr>
        <p:xfrm>
          <a:off x="7507028" y="4087017"/>
          <a:ext cx="698888" cy="677838"/>
        </p:xfrm>
        <a:graphic>
          <a:graphicData uri="http://schemas.openxmlformats.org/drawingml/2006/table">
            <a:tbl>
              <a:tblPr firstRow="1" bandRow="1">
                <a:tableStyleId>{5C22544A-7EE6-4342-B048-85BDC9FD1C3A}</a:tableStyleId>
              </a:tblPr>
              <a:tblGrid>
                <a:gridCol w="174722"/>
                <a:gridCol w="174722"/>
                <a:gridCol w="174722"/>
                <a:gridCol w="174722"/>
              </a:tblGrid>
              <a:tr h="112973">
                <a:tc>
                  <a:txBody>
                    <a:bodyPr/>
                    <a:lstStyle/>
                    <a:p>
                      <a:endParaRPr lang="en-US" sz="400" dirty="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c>
                  <a:txBody>
                    <a:bodyPr/>
                    <a:lstStyle/>
                    <a:p>
                      <a:endParaRPr lang="en-US" sz="400" dirty="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c>
                  <a:txBody>
                    <a:bodyPr/>
                    <a:lstStyle/>
                    <a:p>
                      <a:endParaRPr lang="en-US" sz="400" dirty="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c>
                  <a:txBody>
                    <a:bodyPr/>
                    <a:lstStyle/>
                    <a:p>
                      <a:endParaRPr lang="en-US" sz="400" dirty="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r>
              <a:tr h="112973">
                <a:tc>
                  <a:txBody>
                    <a:bodyPr/>
                    <a:lstStyle/>
                    <a:p>
                      <a:endParaRPr lang="en-US" sz="400" dirty="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c>
                  <a:txBody>
                    <a:bodyPr/>
                    <a:lstStyle/>
                    <a:p>
                      <a:endParaRPr lang="en-US" sz="400" dirty="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c>
                  <a:txBody>
                    <a:bodyPr/>
                    <a:lstStyle/>
                    <a:p>
                      <a:endParaRPr lang="en-US" sz="400" dirty="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c>
                  <a:txBody>
                    <a:bodyPr/>
                    <a:lstStyle/>
                    <a:p>
                      <a:endParaRPr lang="en-US" sz="40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r>
              <a:tr h="112973">
                <a:tc>
                  <a:txBody>
                    <a:bodyPr/>
                    <a:lstStyle/>
                    <a:p>
                      <a:endParaRPr lang="en-US" sz="400" dirty="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c>
                  <a:txBody>
                    <a:bodyPr/>
                    <a:lstStyle/>
                    <a:p>
                      <a:endParaRPr lang="en-US" sz="400" dirty="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c>
                  <a:txBody>
                    <a:bodyPr/>
                    <a:lstStyle/>
                    <a:p>
                      <a:endParaRPr lang="en-US" sz="400" dirty="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c>
                  <a:txBody>
                    <a:bodyPr/>
                    <a:lstStyle/>
                    <a:p>
                      <a:endParaRPr lang="en-US" sz="40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r>
              <a:tr h="112973">
                <a:tc>
                  <a:txBody>
                    <a:bodyPr/>
                    <a:lstStyle/>
                    <a:p>
                      <a:endParaRPr lang="en-US" sz="40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c>
                  <a:txBody>
                    <a:bodyPr/>
                    <a:lstStyle/>
                    <a:p>
                      <a:endParaRPr lang="en-US" sz="400" dirty="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c>
                  <a:txBody>
                    <a:bodyPr/>
                    <a:lstStyle/>
                    <a:p>
                      <a:endParaRPr lang="en-US" sz="400" dirty="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c>
                  <a:txBody>
                    <a:bodyPr/>
                    <a:lstStyle/>
                    <a:p>
                      <a:endParaRPr lang="en-US" sz="400" dirty="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r>
              <a:tr h="112973">
                <a:tc>
                  <a:txBody>
                    <a:bodyPr/>
                    <a:lstStyle/>
                    <a:p>
                      <a:endParaRPr lang="en-US" sz="40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c>
                  <a:txBody>
                    <a:bodyPr/>
                    <a:lstStyle/>
                    <a:p>
                      <a:endParaRPr lang="en-US" sz="400" dirty="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c>
                  <a:txBody>
                    <a:bodyPr/>
                    <a:lstStyle/>
                    <a:p>
                      <a:endParaRPr lang="en-US" sz="400" dirty="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c>
                  <a:txBody>
                    <a:bodyPr/>
                    <a:lstStyle/>
                    <a:p>
                      <a:endParaRPr lang="en-US" sz="400" dirty="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r>
              <a:tr h="112973">
                <a:tc>
                  <a:txBody>
                    <a:bodyPr/>
                    <a:lstStyle/>
                    <a:p>
                      <a:endParaRPr lang="en-US" sz="400" dirty="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c>
                  <a:txBody>
                    <a:bodyPr/>
                    <a:lstStyle/>
                    <a:p>
                      <a:endParaRPr lang="en-US" sz="400" dirty="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c>
                  <a:txBody>
                    <a:bodyPr/>
                    <a:lstStyle/>
                    <a:p>
                      <a:endParaRPr lang="en-US" sz="40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c>
                  <a:txBody>
                    <a:bodyPr/>
                    <a:lstStyle/>
                    <a:p>
                      <a:endParaRPr lang="en-US" sz="400" dirty="0"/>
                    </a:p>
                  </a:txBody>
                  <a:tcPr marL="0" marR="0" marT="0">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noFill/>
                  </a:tcPr>
                </a:tc>
              </a:tr>
            </a:tbl>
          </a:graphicData>
        </a:graphic>
      </p:graphicFrame>
      <p:cxnSp>
        <p:nvCxnSpPr>
          <p:cNvPr id="24" name="Straight Connector 23"/>
          <p:cNvCxnSpPr/>
          <p:nvPr/>
        </p:nvCxnSpPr>
        <p:spPr>
          <a:xfrm flipV="1">
            <a:off x="7821448" y="3519488"/>
            <a:ext cx="139946" cy="543474"/>
          </a:xfrm>
          <a:prstGeom prst="line">
            <a:avLst/>
          </a:prstGeom>
          <a:ln w="12700">
            <a:solidFill>
              <a:srgbClr val="FF6600"/>
            </a:solidFill>
            <a:tail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15934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ppt_y</p:attrName>
                                        </p:attrNameLst>
                                      </p:cBhvr>
                                      <p:tavLst>
                                        <p:tav tm="0">
                                          <p:val>
                                            <p:strVal val="#ppt_y+#ppt_h*1.125000"/>
                                          </p:val>
                                        </p:tav>
                                        <p:tav tm="100000">
                                          <p:val>
                                            <p:strVal val="#ppt_y"/>
                                          </p:val>
                                        </p:tav>
                                      </p:tavLst>
                                    </p:anim>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1"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p:tgtEl>
                                          <p:spTgt spid="16"/>
                                        </p:tgtEl>
                                        <p:attrNameLst>
                                          <p:attrName>ppt_y</p:attrName>
                                        </p:attrNameLst>
                                      </p:cBhvr>
                                      <p:tavLst>
                                        <p:tav tm="0">
                                          <p:val>
                                            <p:strVal val="#ppt_y+#ppt_h*1.125000"/>
                                          </p:val>
                                        </p:tav>
                                        <p:tav tm="100000">
                                          <p:val>
                                            <p:strVal val="#ppt_y"/>
                                          </p:val>
                                        </p:tav>
                                      </p:tavLst>
                                    </p:anim>
                                    <p:animEffect transition="in" filter="wipe(up)">
                                      <p:cBhvr>
                                        <p:cTn id="24" dur="500"/>
                                        <p:tgtEl>
                                          <p:spTgt spid="16"/>
                                        </p:tgtEl>
                                      </p:cBhvr>
                                    </p:animEffect>
                                  </p:childTnLst>
                                </p:cTn>
                              </p:par>
                              <p:par>
                                <p:cTn id="25" presetID="1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ppt_y</p:attrName>
                                        </p:attrNameLst>
                                      </p:cBhvr>
                                      <p:tavLst>
                                        <p:tav tm="0">
                                          <p:val>
                                            <p:strVal val="#ppt_y+#ppt_h*1.125000"/>
                                          </p:val>
                                        </p:tav>
                                        <p:tav tm="100000">
                                          <p:val>
                                            <p:strVal val="#ppt_y"/>
                                          </p:val>
                                        </p:tav>
                                      </p:tavLst>
                                    </p:anim>
                                    <p:animEffect transition="in" filter="wipe(up)">
                                      <p:cBhvr>
                                        <p:cTn id="28" dur="500"/>
                                        <p:tgtEl>
                                          <p:spTgt spid="22"/>
                                        </p:tgtEl>
                                      </p:cBhvr>
                                    </p:animEffect>
                                  </p:childTnLst>
                                </p:cTn>
                              </p:par>
                              <p:par>
                                <p:cTn id="29" presetID="1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p:tgtEl>
                                          <p:spTgt spid="24"/>
                                        </p:tgtEl>
                                        <p:attrNameLst>
                                          <p:attrName>ppt_y</p:attrName>
                                        </p:attrNameLst>
                                      </p:cBhvr>
                                      <p:tavLst>
                                        <p:tav tm="0">
                                          <p:val>
                                            <p:strVal val="#ppt_y+#ppt_h*1.125000"/>
                                          </p:val>
                                        </p:tav>
                                        <p:tav tm="100000">
                                          <p:val>
                                            <p:strVal val="#ppt_y"/>
                                          </p:val>
                                        </p:tav>
                                      </p:tavLst>
                                    </p:anim>
                                    <p:animEffect transition="in" filter="wipe(up)">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p:tgtEl>
                                          <p:spTgt spid="17"/>
                                        </p:tgtEl>
                                        <p:attrNameLst>
                                          <p:attrName>ppt_y</p:attrName>
                                        </p:attrNameLst>
                                      </p:cBhvr>
                                      <p:tavLst>
                                        <p:tav tm="0">
                                          <p:val>
                                            <p:strVal val="#ppt_y+#ppt_h*1.125000"/>
                                          </p:val>
                                        </p:tav>
                                        <p:tav tm="100000">
                                          <p:val>
                                            <p:strVal val="#ppt_y"/>
                                          </p:val>
                                        </p:tav>
                                      </p:tavLst>
                                    </p:anim>
                                    <p:animEffect transition="in" filter="wipe(up)">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p:tgtEl>
                                          <p:spTgt spid="18"/>
                                        </p:tgtEl>
                                        <p:attrNameLst>
                                          <p:attrName>ppt_y</p:attrName>
                                        </p:attrNameLst>
                                      </p:cBhvr>
                                      <p:tavLst>
                                        <p:tav tm="0">
                                          <p:val>
                                            <p:strVal val="#ppt_y+#ppt_h*1.125000"/>
                                          </p:val>
                                        </p:tav>
                                        <p:tav tm="100000">
                                          <p:val>
                                            <p:strVal val="#ppt_y"/>
                                          </p:val>
                                        </p:tav>
                                      </p:tavLst>
                                    </p:anim>
                                    <p:animEffect transition="in" filter="wipe(up)">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1"/>
    </p:bldLst>
  </p:timing>
</p:sld>
</file>

<file path=ppt/theme/theme1.xml><?xml version="1.0" encoding="utf-8"?>
<a:theme xmlns:a="http://schemas.openxmlformats.org/drawingml/2006/main" name="thesis-defense">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Helvetica"/>
        <a:ea typeface="宋体"/>
        <a:cs typeface=""/>
      </a:majorFont>
      <a:minorFont>
        <a:latin typeface="Helvetic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thesis-defense.thmx</Template>
  <TotalTime>16430</TotalTime>
  <Words>3479</Words>
  <Application>Microsoft Macintosh PowerPoint</Application>
  <PresentationFormat>On-screen Show (4:3)</PresentationFormat>
  <Paragraphs>1009</Paragraphs>
  <Slides>35</Slides>
  <Notes>17</Notes>
  <HiddenSlides>1</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thesis-defense</vt:lpstr>
      <vt:lpstr>A Comparative Study of  Generalized Arc-Consistency Algorithms</vt:lpstr>
      <vt:lpstr>Outline</vt:lpstr>
      <vt:lpstr>Constraint Satisfaction Problem</vt:lpstr>
      <vt:lpstr>Constraint Representation</vt:lpstr>
      <vt:lpstr>Local Consistency</vt:lpstr>
      <vt:lpstr>Motivation</vt:lpstr>
      <vt:lpstr>Outline</vt:lpstr>
      <vt:lpstr>GAC2001 [Bessiere et al., 2005] </vt:lpstr>
      <vt:lpstr>Simple Tabular Reduction (STR)</vt:lpstr>
      <vt:lpstr>STR2 [Lecoutre, 2011]</vt:lpstr>
      <vt:lpstr>STR3 [Lecoutre et al., 2012] </vt:lpstr>
      <vt:lpstr>STR-Ni [Li et al., 2013]</vt:lpstr>
      <vt:lpstr>eSTR1, eSTR2 [Lecoutre et al., 2013] </vt:lpstr>
      <vt:lpstr>mddc: GAC for MDD  [Cheng  and Yap, 2010]</vt:lpstr>
      <vt:lpstr>Outline</vt:lpstr>
      <vt:lpstr>Our Contribution: A Hybrid STR (STR-h)</vt:lpstr>
      <vt:lpstr>Outline</vt:lpstr>
      <vt:lpstr>Empirical Evaluations</vt:lpstr>
      <vt:lpstr>Randomly Generated CSPs</vt:lpstr>
      <vt:lpstr>Comparing STR* algorithms against GAC2001</vt:lpstr>
      <vt:lpstr>Comparing STR* algorithms against GAC2001</vt:lpstr>
      <vt:lpstr>Comparing STR-h against STR1 and STR-Ni</vt:lpstr>
      <vt:lpstr>Comparing eSTR1 and eSTR2 against STR1</vt:lpstr>
      <vt:lpstr>Comparing eSTR1 and eSTR2 against STR1 and STR2</vt:lpstr>
      <vt:lpstr>Comparing mddc against STR2 and eSTR1</vt:lpstr>
      <vt:lpstr>Benchmark Problems</vt:lpstr>
      <vt:lpstr>Qualitative analysis (1)</vt:lpstr>
      <vt:lpstr>Qualitative analysis (2)</vt:lpstr>
      <vt:lpstr>Qualitative analysis (3)</vt:lpstr>
      <vt:lpstr>Outline</vt:lpstr>
      <vt:lpstr>Conclusions (I)</vt:lpstr>
      <vt:lpstr>Conclusions (II)</vt:lpstr>
      <vt:lpstr>Future Work</vt:lpstr>
      <vt:lpstr>Thank you</vt:lpstr>
      <vt:lpstr>Contributions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Comparative Study of  Generalized Arc-Consistency Algorithms</dc:title>
  <dc:creator>Olufikayo Adetunji</dc:creator>
  <cp:lastModifiedBy>Olufikayo Adetunji</cp:lastModifiedBy>
  <cp:revision>227</cp:revision>
  <dcterms:created xsi:type="dcterms:W3CDTF">2014-09-15T19:40:56Z</dcterms:created>
  <dcterms:modified xsi:type="dcterms:W3CDTF">2014-10-14T17:32:07Z</dcterms:modified>
</cp:coreProperties>
</file>